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2" r:id="rId2"/>
    <p:sldId id="336" r:id="rId3"/>
    <p:sldId id="339" r:id="rId4"/>
    <p:sldId id="340" r:id="rId5"/>
    <p:sldId id="341" r:id="rId6"/>
    <p:sldId id="342" r:id="rId7"/>
    <p:sldId id="338" r:id="rId8"/>
    <p:sldId id="325" r:id="rId9"/>
    <p:sldId id="344" r:id="rId10"/>
    <p:sldId id="346" r:id="rId11"/>
    <p:sldId id="345" r:id="rId12"/>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bg1"/>
        </a:solidFill>
        <a:latin typeface="メイリオ" panose="020B0604030504040204" pitchFamily="50" charset="-128"/>
        <a:ea typeface="メイリオ" panose="020B0604030504040204" pitchFamily="50" charset="-128"/>
        <a:cs typeface="+mn-cs"/>
      </a:defRPr>
    </a:lvl1pPr>
    <a:lvl2pPr marL="457200" algn="l" rtl="0" eaLnBrk="0" fontAlgn="base" hangingPunct="0">
      <a:spcBef>
        <a:spcPct val="0"/>
      </a:spcBef>
      <a:spcAft>
        <a:spcPct val="0"/>
      </a:spcAft>
      <a:defRPr kumimoji="1" kern="1200">
        <a:solidFill>
          <a:schemeClr val="bg1"/>
        </a:solidFill>
        <a:latin typeface="メイリオ" panose="020B0604030504040204" pitchFamily="50" charset="-128"/>
        <a:ea typeface="メイリオ" panose="020B0604030504040204" pitchFamily="50" charset="-128"/>
        <a:cs typeface="+mn-cs"/>
      </a:defRPr>
    </a:lvl2pPr>
    <a:lvl3pPr marL="914400" algn="l" rtl="0" eaLnBrk="0" fontAlgn="base" hangingPunct="0">
      <a:spcBef>
        <a:spcPct val="0"/>
      </a:spcBef>
      <a:spcAft>
        <a:spcPct val="0"/>
      </a:spcAft>
      <a:defRPr kumimoji="1" kern="1200">
        <a:solidFill>
          <a:schemeClr val="bg1"/>
        </a:solidFill>
        <a:latin typeface="メイリオ" panose="020B0604030504040204" pitchFamily="50" charset="-128"/>
        <a:ea typeface="メイリオ" panose="020B0604030504040204" pitchFamily="50" charset="-128"/>
        <a:cs typeface="+mn-cs"/>
      </a:defRPr>
    </a:lvl3pPr>
    <a:lvl4pPr marL="1371600" algn="l" rtl="0" eaLnBrk="0" fontAlgn="base" hangingPunct="0">
      <a:spcBef>
        <a:spcPct val="0"/>
      </a:spcBef>
      <a:spcAft>
        <a:spcPct val="0"/>
      </a:spcAft>
      <a:defRPr kumimoji="1" kern="1200">
        <a:solidFill>
          <a:schemeClr val="bg1"/>
        </a:solidFill>
        <a:latin typeface="メイリオ" panose="020B0604030504040204" pitchFamily="50" charset="-128"/>
        <a:ea typeface="メイリオ" panose="020B0604030504040204" pitchFamily="50" charset="-128"/>
        <a:cs typeface="+mn-cs"/>
      </a:defRPr>
    </a:lvl4pPr>
    <a:lvl5pPr marL="1828800" algn="l" rtl="0" eaLnBrk="0" fontAlgn="base" hangingPunct="0">
      <a:spcBef>
        <a:spcPct val="0"/>
      </a:spcBef>
      <a:spcAft>
        <a:spcPct val="0"/>
      </a:spcAft>
      <a:defRPr kumimoji="1" kern="1200">
        <a:solidFill>
          <a:schemeClr val="bg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kern="1200">
        <a:solidFill>
          <a:schemeClr val="bg1"/>
        </a:solidFill>
        <a:latin typeface="メイリオ" panose="020B0604030504040204" pitchFamily="50" charset="-128"/>
        <a:ea typeface="メイリオ" panose="020B0604030504040204" pitchFamily="50" charset="-128"/>
        <a:cs typeface="+mn-cs"/>
      </a:defRPr>
    </a:lvl6pPr>
    <a:lvl7pPr marL="2743200" algn="l" defTabSz="914400" rtl="0" eaLnBrk="1" latinLnBrk="0" hangingPunct="1">
      <a:defRPr kumimoji="1" kern="1200">
        <a:solidFill>
          <a:schemeClr val="bg1"/>
        </a:solidFill>
        <a:latin typeface="メイリオ" panose="020B0604030504040204" pitchFamily="50" charset="-128"/>
        <a:ea typeface="メイリオ" panose="020B0604030504040204" pitchFamily="50" charset="-128"/>
        <a:cs typeface="+mn-cs"/>
      </a:defRPr>
    </a:lvl7pPr>
    <a:lvl8pPr marL="3200400" algn="l" defTabSz="914400" rtl="0" eaLnBrk="1" latinLnBrk="0" hangingPunct="1">
      <a:defRPr kumimoji="1" kern="1200">
        <a:solidFill>
          <a:schemeClr val="bg1"/>
        </a:solidFill>
        <a:latin typeface="メイリオ" panose="020B0604030504040204" pitchFamily="50" charset="-128"/>
        <a:ea typeface="メイリオ" panose="020B0604030504040204" pitchFamily="50" charset="-128"/>
        <a:cs typeface="+mn-cs"/>
      </a:defRPr>
    </a:lvl8pPr>
    <a:lvl9pPr marL="3657600" algn="l" defTabSz="914400" rtl="0" eaLnBrk="1" latinLnBrk="0" hangingPunct="1">
      <a:defRPr kumimoji="1" kern="1200">
        <a:solidFill>
          <a:schemeClr val="bg1"/>
        </a:solidFill>
        <a:latin typeface="メイリオ" panose="020B0604030504040204" pitchFamily="50" charset="-128"/>
        <a:ea typeface="メイリオ" panose="020B060403050404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CC66"/>
    <a:srgbClr val="FF9933"/>
    <a:srgbClr val="FFCC00"/>
    <a:srgbClr val="FFCCCC"/>
    <a:srgbClr val="FF66CC"/>
    <a:srgbClr val="FF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1" autoAdjust="0"/>
    <p:restoredTop sz="94585" autoAdjust="0"/>
  </p:normalViewPr>
  <p:slideViewPr>
    <p:cSldViewPr>
      <p:cViewPr varScale="1">
        <p:scale>
          <a:sx n="65" d="100"/>
          <a:sy n="65" d="100"/>
        </p:scale>
        <p:origin x="96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970"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1" y="1"/>
            <a:ext cx="2946247" cy="4967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07" tIns="46054" rIns="92107" bIns="46054" numCol="1" anchor="t" anchorCtr="0" compatLnSpc="1">
            <a:prstTxWarp prst="textNoShape">
              <a:avLst/>
            </a:prstTxWarp>
          </a:bodyPr>
          <a:lstStyle>
            <a:lvl1pPr algn="l" eaLnBrk="0" hangingPunct="0">
              <a:defRPr sz="1200">
                <a:cs typeface="メイリオ" pitchFamily="50" charset="-128"/>
              </a:defRPr>
            </a:lvl1pPr>
          </a:lstStyle>
          <a:p>
            <a:pPr>
              <a:defRPr/>
            </a:pPr>
            <a:endParaRPr lang="en-US" altLang="ja-JP"/>
          </a:p>
        </p:txBody>
      </p:sp>
      <p:sp>
        <p:nvSpPr>
          <p:cNvPr id="71683" name="Rectangle 3"/>
          <p:cNvSpPr>
            <a:spLocks noGrp="1" noChangeArrowheads="1"/>
          </p:cNvSpPr>
          <p:nvPr>
            <p:ph type="dt" sz="quarter" idx="1"/>
          </p:nvPr>
        </p:nvSpPr>
        <p:spPr bwMode="auto">
          <a:xfrm>
            <a:off x="3849827" y="1"/>
            <a:ext cx="2946246" cy="4967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07" tIns="46054" rIns="92107" bIns="46054" numCol="1" anchor="t" anchorCtr="0" compatLnSpc="1">
            <a:prstTxWarp prst="textNoShape">
              <a:avLst/>
            </a:prstTxWarp>
          </a:bodyPr>
          <a:lstStyle>
            <a:lvl1pPr algn="r" eaLnBrk="0" hangingPunct="0">
              <a:defRPr sz="1200">
                <a:cs typeface="メイリオ" pitchFamily="50" charset="-128"/>
              </a:defRPr>
            </a:lvl1pPr>
          </a:lstStyle>
          <a:p>
            <a:pPr>
              <a:defRPr/>
            </a:pPr>
            <a:fld id="{DAE561E8-D3ED-4EAA-92A6-CA0E16E19109}" type="datetimeFigureOut">
              <a:rPr lang="ja-JP" altLang="en-US"/>
              <a:pPr>
                <a:defRPr/>
              </a:pPr>
              <a:t>2018/6/19</a:t>
            </a:fld>
            <a:endParaRPr lang="en-US" altLang="ja-JP"/>
          </a:p>
        </p:txBody>
      </p:sp>
      <p:sp>
        <p:nvSpPr>
          <p:cNvPr id="71684" name="Rectangle 4"/>
          <p:cNvSpPr>
            <a:spLocks noGrp="1" noChangeArrowheads="1"/>
          </p:cNvSpPr>
          <p:nvPr>
            <p:ph type="ftr" sz="quarter" idx="2"/>
          </p:nvPr>
        </p:nvSpPr>
        <p:spPr bwMode="auto">
          <a:xfrm>
            <a:off x="1" y="9428309"/>
            <a:ext cx="2946247" cy="4967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07" tIns="46054" rIns="92107" bIns="46054" numCol="1" anchor="b" anchorCtr="0" compatLnSpc="1">
            <a:prstTxWarp prst="textNoShape">
              <a:avLst/>
            </a:prstTxWarp>
          </a:bodyPr>
          <a:lstStyle>
            <a:lvl1pPr algn="l" eaLnBrk="0" hangingPunct="0">
              <a:defRPr sz="1200">
                <a:cs typeface="メイリオ" pitchFamily="50" charset="-128"/>
              </a:defRPr>
            </a:lvl1pPr>
          </a:lstStyle>
          <a:p>
            <a:pPr>
              <a:defRPr/>
            </a:pPr>
            <a:endParaRPr lang="en-US" altLang="ja-JP"/>
          </a:p>
        </p:txBody>
      </p:sp>
      <p:sp>
        <p:nvSpPr>
          <p:cNvPr id="71685" name="Rectangle 5"/>
          <p:cNvSpPr>
            <a:spLocks noGrp="1" noChangeArrowheads="1"/>
          </p:cNvSpPr>
          <p:nvPr>
            <p:ph type="sldNum" sz="quarter" idx="3"/>
          </p:nvPr>
        </p:nvSpPr>
        <p:spPr bwMode="auto">
          <a:xfrm>
            <a:off x="3849827" y="9428309"/>
            <a:ext cx="2946246" cy="4967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07" tIns="46054" rIns="92107" bIns="46054" numCol="1" anchor="b" anchorCtr="0" compatLnSpc="1">
            <a:prstTxWarp prst="textNoShape">
              <a:avLst/>
            </a:prstTxWarp>
          </a:bodyPr>
          <a:lstStyle>
            <a:lvl1pPr algn="r" eaLnBrk="0" hangingPunct="0">
              <a:defRPr sz="1200"/>
            </a:lvl1pPr>
          </a:lstStyle>
          <a:p>
            <a:pPr>
              <a:defRPr/>
            </a:pPr>
            <a:fld id="{AB2C4A88-F168-407B-BDA0-1E778BC18D62}" type="slidenum">
              <a:rPr lang="ja-JP" altLang="en-US"/>
              <a:pPr>
                <a:defRPr/>
              </a:pPr>
              <a:t>‹#›</a:t>
            </a:fld>
            <a:endParaRPr lang="en-US" altLang="ja-JP"/>
          </a:p>
        </p:txBody>
      </p:sp>
    </p:spTree>
    <p:extLst>
      <p:ext uri="{BB962C8B-B14F-4D97-AF65-F5344CB8AC3E}">
        <p14:creationId xmlns:p14="http://schemas.microsoft.com/office/powerpoint/2010/main" val="192332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6247" cy="4967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289" tIns="45644" rIns="91289" bIns="45644" numCol="1" anchor="t" anchorCtr="0" compatLnSpc="1">
            <a:prstTxWarp prst="textNoShape">
              <a:avLst/>
            </a:prstTxWarp>
          </a:bodyPr>
          <a:lstStyle>
            <a:lvl1pPr algn="l" defTabSz="911483" eaLnBrk="1" hangingPunct="1">
              <a:defRPr sz="1200">
                <a:solidFill>
                  <a:schemeClr val="tx1"/>
                </a:solidFill>
                <a:latin typeface="Arial" pitchFamily="34" charset="0"/>
                <a:ea typeface="ＭＳ Ｐゴシック" pitchFamily="50" charset="-128"/>
                <a:cs typeface="メイリオ"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49827" y="1"/>
            <a:ext cx="2946246" cy="4967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289" tIns="45644" rIns="91289" bIns="45644" numCol="1" anchor="t" anchorCtr="0" compatLnSpc="1">
            <a:prstTxWarp prst="textNoShape">
              <a:avLst/>
            </a:prstTxWarp>
          </a:bodyPr>
          <a:lstStyle>
            <a:lvl1pPr algn="r" defTabSz="911483" eaLnBrk="1" hangingPunct="1">
              <a:defRPr sz="1200">
                <a:solidFill>
                  <a:schemeClr val="tx1"/>
                </a:solidFill>
                <a:latin typeface="Arial" pitchFamily="34" charset="0"/>
                <a:ea typeface="ＭＳ Ｐゴシック" pitchFamily="50" charset="-128"/>
                <a:cs typeface="メイリオ"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920750" y="746125"/>
            <a:ext cx="4959350" cy="371951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0891" y="4714953"/>
            <a:ext cx="5435896" cy="44657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289" tIns="45644" rIns="91289" bIns="4564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6"/>
          <p:cNvSpPr>
            <a:spLocks noGrp="1" noChangeArrowheads="1"/>
          </p:cNvSpPr>
          <p:nvPr>
            <p:ph type="ftr" sz="quarter" idx="4"/>
          </p:nvPr>
        </p:nvSpPr>
        <p:spPr bwMode="auto">
          <a:xfrm>
            <a:off x="1" y="9428309"/>
            <a:ext cx="2946247" cy="4967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289" tIns="45644" rIns="91289" bIns="45644" numCol="1" anchor="b" anchorCtr="0" compatLnSpc="1">
            <a:prstTxWarp prst="textNoShape">
              <a:avLst/>
            </a:prstTxWarp>
          </a:bodyPr>
          <a:lstStyle>
            <a:lvl1pPr algn="l" defTabSz="911483" eaLnBrk="1" hangingPunct="1">
              <a:defRPr sz="1200">
                <a:solidFill>
                  <a:schemeClr val="tx1"/>
                </a:solidFill>
                <a:latin typeface="Arial" pitchFamily="34" charset="0"/>
                <a:ea typeface="ＭＳ Ｐゴシック" pitchFamily="50" charset="-128"/>
                <a:cs typeface="メイリオ"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49827" y="9428309"/>
            <a:ext cx="2946246" cy="4967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289" tIns="45644" rIns="91289" bIns="45644" numCol="1" anchor="b" anchorCtr="0" compatLnSpc="1">
            <a:prstTxWarp prst="textNoShape">
              <a:avLst/>
            </a:prstTxWarp>
          </a:bodyPr>
          <a:lstStyle>
            <a:lvl1pPr algn="r" defTabSz="911483" eaLnBrk="1" hangingPunct="1">
              <a:defRPr sz="1200">
                <a:solidFill>
                  <a:schemeClr val="tx1"/>
                </a:solidFill>
                <a:latin typeface="Arial" panose="020B0604020202020204" pitchFamily="34" charset="0"/>
                <a:ea typeface="ＭＳ Ｐゴシック" panose="020B0600070205080204" pitchFamily="50" charset="-128"/>
              </a:defRPr>
            </a:lvl1pPr>
          </a:lstStyle>
          <a:p>
            <a:pPr>
              <a:defRPr/>
            </a:pPr>
            <a:fld id="{C17BCB8B-C995-4EA0-8862-9581FED1D619}" type="slidenum">
              <a:rPr lang="en-US" altLang="ja-JP"/>
              <a:pPr>
                <a:defRPr/>
              </a:pPr>
              <a:t>‹#›</a:t>
            </a:fld>
            <a:endParaRPr lang="en-US" altLang="ja-JP"/>
          </a:p>
        </p:txBody>
      </p:sp>
    </p:spTree>
    <p:extLst>
      <p:ext uri="{BB962C8B-B14F-4D97-AF65-F5344CB8AC3E}">
        <p14:creationId xmlns:p14="http://schemas.microsoft.com/office/powerpoint/2010/main" val="3627968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sldNum" sz="quarter" idx="10"/>
          </p:nvPr>
        </p:nvSpPr>
        <p:spPr>
          <a:ln/>
        </p:spPr>
        <p:txBody>
          <a:bodyPr/>
          <a:lstStyle>
            <a:lvl1pPr>
              <a:defRPr/>
            </a:lvl1pPr>
          </a:lstStyle>
          <a:p>
            <a:pPr>
              <a:defRPr/>
            </a:pPr>
            <a:fld id="{7A19B37C-0D31-4A83-8051-EA7C7C2A7BF9}" type="slidenum">
              <a:rPr lang="en-US" altLang="ja-JP"/>
              <a:pPr>
                <a:defRPr/>
              </a:pPr>
              <a:t>‹#›</a:t>
            </a:fld>
            <a:endParaRPr lang="en-US" altLang="ja-JP"/>
          </a:p>
        </p:txBody>
      </p:sp>
    </p:spTree>
    <p:extLst>
      <p:ext uri="{BB962C8B-B14F-4D97-AF65-F5344CB8AC3E}">
        <p14:creationId xmlns:p14="http://schemas.microsoft.com/office/powerpoint/2010/main" val="3387864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sldNum" sz="quarter" idx="10"/>
          </p:nvPr>
        </p:nvSpPr>
        <p:spPr>
          <a:ln/>
        </p:spPr>
        <p:txBody>
          <a:bodyPr/>
          <a:lstStyle>
            <a:lvl1pPr>
              <a:defRPr/>
            </a:lvl1pPr>
          </a:lstStyle>
          <a:p>
            <a:pPr>
              <a:defRPr/>
            </a:pPr>
            <a:fld id="{5A82EC74-C7B7-45F3-A0F4-F46351E12B58}" type="slidenum">
              <a:rPr lang="en-US" altLang="ja-JP"/>
              <a:pPr>
                <a:defRPr/>
              </a:pPr>
              <a:t>‹#›</a:t>
            </a:fld>
            <a:endParaRPr lang="en-US" altLang="ja-JP"/>
          </a:p>
        </p:txBody>
      </p:sp>
    </p:spTree>
    <p:extLst>
      <p:ext uri="{BB962C8B-B14F-4D97-AF65-F5344CB8AC3E}">
        <p14:creationId xmlns:p14="http://schemas.microsoft.com/office/powerpoint/2010/main" val="240346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5"/>
          <p:cNvSpPr>
            <a:spLocks noGrp="1" noChangeArrowheads="1"/>
          </p:cNvSpPr>
          <p:nvPr>
            <p:ph type="sldNum" sz="quarter" idx="10"/>
          </p:nvPr>
        </p:nvSpPr>
        <p:spPr>
          <a:ln/>
        </p:spPr>
        <p:txBody>
          <a:bodyPr/>
          <a:lstStyle>
            <a:lvl1pPr>
              <a:defRPr/>
            </a:lvl1pPr>
          </a:lstStyle>
          <a:p>
            <a:pPr>
              <a:defRPr/>
            </a:pPr>
            <a:fld id="{04C972A9-A8D7-4E1B-A5CC-8EB059F00E7E}" type="slidenum">
              <a:rPr lang="en-US" altLang="ja-JP"/>
              <a:pPr>
                <a:defRPr/>
              </a:pPr>
              <a:t>‹#›</a:t>
            </a:fld>
            <a:endParaRPr lang="en-US" altLang="ja-JP"/>
          </a:p>
        </p:txBody>
      </p:sp>
    </p:spTree>
    <p:extLst>
      <p:ext uri="{BB962C8B-B14F-4D97-AF65-F5344CB8AC3E}">
        <p14:creationId xmlns:p14="http://schemas.microsoft.com/office/powerpoint/2010/main" val="86114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5"/>
          <p:cNvSpPr>
            <a:spLocks noGrp="1" noChangeArrowheads="1"/>
          </p:cNvSpPr>
          <p:nvPr>
            <p:ph type="sldNum" sz="quarter" idx="10"/>
          </p:nvPr>
        </p:nvSpPr>
        <p:spPr>
          <a:ln/>
        </p:spPr>
        <p:txBody>
          <a:bodyPr/>
          <a:lstStyle>
            <a:lvl1pPr>
              <a:defRPr/>
            </a:lvl1pPr>
          </a:lstStyle>
          <a:p>
            <a:pPr>
              <a:defRPr/>
            </a:pPr>
            <a:fld id="{2C1D3AD6-7EA1-4D8C-9C93-B47DAA6A332F}" type="slidenum">
              <a:rPr lang="en-US" altLang="ja-JP"/>
              <a:pPr>
                <a:defRPr/>
              </a:pPr>
              <a:t>‹#›</a:t>
            </a:fld>
            <a:endParaRPr lang="en-US" altLang="ja-JP"/>
          </a:p>
        </p:txBody>
      </p:sp>
    </p:spTree>
    <p:extLst>
      <p:ext uri="{BB962C8B-B14F-4D97-AF65-F5344CB8AC3E}">
        <p14:creationId xmlns:p14="http://schemas.microsoft.com/office/powerpoint/2010/main" val="22443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5"/>
          <p:cNvSpPr>
            <a:spLocks noGrp="1" noChangeArrowheads="1"/>
          </p:cNvSpPr>
          <p:nvPr>
            <p:ph type="sldNum" sz="quarter" idx="10"/>
          </p:nvPr>
        </p:nvSpPr>
        <p:spPr>
          <a:ln/>
        </p:spPr>
        <p:txBody>
          <a:bodyPr/>
          <a:lstStyle>
            <a:lvl1pPr>
              <a:defRPr/>
            </a:lvl1pPr>
          </a:lstStyle>
          <a:p>
            <a:pPr>
              <a:defRPr/>
            </a:pPr>
            <a:fld id="{74A50563-CD9E-4B36-AD04-449FB14C8E71}" type="slidenum">
              <a:rPr lang="en-US" altLang="ja-JP"/>
              <a:pPr>
                <a:defRPr/>
              </a:pPr>
              <a:t>‹#›</a:t>
            </a:fld>
            <a:endParaRPr lang="en-US" altLang="ja-JP"/>
          </a:p>
        </p:txBody>
      </p:sp>
    </p:spTree>
    <p:extLst>
      <p:ext uri="{BB962C8B-B14F-4D97-AF65-F5344CB8AC3E}">
        <p14:creationId xmlns:p14="http://schemas.microsoft.com/office/powerpoint/2010/main" val="377569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Rectangle 15"/>
          <p:cNvSpPr>
            <a:spLocks noGrp="1" noChangeArrowheads="1"/>
          </p:cNvSpPr>
          <p:nvPr>
            <p:ph type="sldNum" sz="quarter" idx="10"/>
          </p:nvPr>
        </p:nvSpPr>
        <p:spPr>
          <a:ln/>
        </p:spPr>
        <p:txBody>
          <a:bodyPr/>
          <a:lstStyle>
            <a:lvl1pPr>
              <a:defRPr/>
            </a:lvl1pPr>
          </a:lstStyle>
          <a:p>
            <a:pPr>
              <a:defRPr/>
            </a:pPr>
            <a:fld id="{5B688435-DCCD-4132-853F-03DEE8540BD1}" type="slidenum">
              <a:rPr lang="en-US" altLang="ja-JP"/>
              <a:pPr>
                <a:defRPr/>
              </a:pPr>
              <a:t>‹#›</a:t>
            </a:fld>
            <a:endParaRPr lang="en-US" altLang="ja-JP"/>
          </a:p>
        </p:txBody>
      </p:sp>
    </p:spTree>
    <p:extLst>
      <p:ext uri="{BB962C8B-B14F-4D97-AF65-F5344CB8AC3E}">
        <p14:creationId xmlns:p14="http://schemas.microsoft.com/office/powerpoint/2010/main" val="104247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ln/>
        </p:spPr>
        <p:txBody>
          <a:bodyPr/>
          <a:lstStyle>
            <a:lvl1pPr>
              <a:defRPr/>
            </a:lvl1pPr>
          </a:lstStyle>
          <a:p>
            <a:pPr>
              <a:defRPr/>
            </a:pPr>
            <a:fld id="{3988F747-EB4E-4B5C-B931-D02231C420C7}" type="slidenum">
              <a:rPr lang="en-US" altLang="ja-JP"/>
              <a:pPr>
                <a:defRPr/>
              </a:pPr>
              <a:t>‹#›</a:t>
            </a:fld>
            <a:endParaRPr lang="en-US" altLang="ja-JP"/>
          </a:p>
        </p:txBody>
      </p:sp>
    </p:spTree>
    <p:extLst>
      <p:ext uri="{BB962C8B-B14F-4D97-AF65-F5344CB8AC3E}">
        <p14:creationId xmlns:p14="http://schemas.microsoft.com/office/powerpoint/2010/main" val="2048118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5"/>
          <p:cNvSpPr>
            <a:spLocks noGrp="1" noChangeArrowheads="1"/>
          </p:cNvSpPr>
          <p:nvPr>
            <p:ph type="sldNum" sz="quarter" idx="10"/>
          </p:nvPr>
        </p:nvSpPr>
        <p:spPr>
          <a:ln/>
        </p:spPr>
        <p:txBody>
          <a:bodyPr/>
          <a:lstStyle>
            <a:lvl1pPr>
              <a:defRPr/>
            </a:lvl1pPr>
          </a:lstStyle>
          <a:p>
            <a:pPr>
              <a:defRPr/>
            </a:pPr>
            <a:fld id="{1938F746-9CBB-4CFC-8E8D-C0FEB08A54B1}" type="slidenum">
              <a:rPr lang="en-US" altLang="ja-JP"/>
              <a:pPr>
                <a:defRPr/>
              </a:pPr>
              <a:t>‹#›</a:t>
            </a:fld>
            <a:endParaRPr lang="en-US" altLang="ja-JP"/>
          </a:p>
        </p:txBody>
      </p:sp>
    </p:spTree>
    <p:extLst>
      <p:ext uri="{BB962C8B-B14F-4D97-AF65-F5344CB8AC3E}">
        <p14:creationId xmlns:p14="http://schemas.microsoft.com/office/powerpoint/2010/main" val="429318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5"/>
          <p:cNvSpPr>
            <a:spLocks noGrp="1" noChangeArrowheads="1"/>
          </p:cNvSpPr>
          <p:nvPr>
            <p:ph type="sldNum" sz="quarter" idx="10"/>
          </p:nvPr>
        </p:nvSpPr>
        <p:spPr>
          <a:ln/>
        </p:spPr>
        <p:txBody>
          <a:bodyPr/>
          <a:lstStyle>
            <a:lvl1pPr>
              <a:defRPr/>
            </a:lvl1pPr>
          </a:lstStyle>
          <a:p>
            <a:pPr>
              <a:defRPr/>
            </a:pPr>
            <a:fld id="{EB22AC87-A6C4-4C10-A418-263C1DF74F9B}" type="slidenum">
              <a:rPr lang="en-US" altLang="ja-JP"/>
              <a:pPr>
                <a:defRPr/>
              </a:pPr>
              <a:t>‹#›</a:t>
            </a:fld>
            <a:endParaRPr lang="en-US" altLang="ja-JP"/>
          </a:p>
        </p:txBody>
      </p:sp>
    </p:spTree>
    <p:extLst>
      <p:ext uri="{BB962C8B-B14F-4D97-AF65-F5344CB8AC3E}">
        <p14:creationId xmlns:p14="http://schemas.microsoft.com/office/powerpoint/2010/main" val="428155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sldNum" sz="quarter" idx="10"/>
          </p:nvPr>
        </p:nvSpPr>
        <p:spPr>
          <a:ln/>
        </p:spPr>
        <p:txBody>
          <a:bodyPr/>
          <a:lstStyle>
            <a:lvl1pPr>
              <a:defRPr/>
            </a:lvl1pPr>
          </a:lstStyle>
          <a:p>
            <a:pPr>
              <a:defRPr/>
            </a:pPr>
            <a:fld id="{F0B8DC7B-BDDA-4395-9032-A8FAC06D5B64}" type="slidenum">
              <a:rPr lang="en-US" altLang="ja-JP"/>
              <a:pPr>
                <a:defRPr/>
              </a:pPr>
              <a:t>‹#›</a:t>
            </a:fld>
            <a:endParaRPr lang="en-US" altLang="ja-JP"/>
          </a:p>
        </p:txBody>
      </p:sp>
    </p:spTree>
    <p:extLst>
      <p:ext uri="{BB962C8B-B14F-4D97-AF65-F5344CB8AC3E}">
        <p14:creationId xmlns:p14="http://schemas.microsoft.com/office/powerpoint/2010/main" val="270342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a:solidFill>
                  <a:schemeClr val="tx1"/>
                </a:solidFill>
                <a:latin typeface="HG丸ｺﾞｼｯｸM-PRO" panose="020F0600000000000000" pitchFamily="50" charset="-128"/>
                <a:ea typeface="HG丸ｺﾞｼｯｸM-PRO" panose="020F0600000000000000" pitchFamily="50" charset="-128"/>
              </a:defRPr>
            </a:lvl1pPr>
          </a:lstStyle>
          <a:p>
            <a:pPr>
              <a:defRPr/>
            </a:pPr>
            <a:fld id="{DE7D00C4-EE7C-4562-9616-D998B2515073}" type="slidenum">
              <a:rPr lang="en-US" altLang="ja-JP"/>
              <a:pPr>
                <a:defRPr/>
              </a:pPr>
              <a:t>‹#›</a:t>
            </a:fld>
            <a:endParaRPr lang="en-US" altLang="ja-JP"/>
          </a:p>
        </p:txBody>
      </p:sp>
      <p:pic>
        <p:nvPicPr>
          <p:cNvPr id="1027" name="Picture 10" descr="100602212451491"/>
          <p:cNvPicPr>
            <a:picLocks noChangeAspect="1" noChangeArrowheads="1"/>
          </p:cNvPicPr>
          <p:nvPr userDrawn="1"/>
        </p:nvPicPr>
        <p:blipFill>
          <a:blip r:embed="rId12" cstate="screen">
            <a:extLst>
              <a:ext uri="{28A0092B-C50C-407E-A947-70E740481C1C}">
                <a14:useLocalDpi xmlns:a14="http://schemas.microsoft.com/office/drawing/2010/main"/>
              </a:ext>
            </a:extLst>
          </a:blip>
          <a:srcRect/>
          <a:stretch>
            <a:fillRect/>
          </a:stretch>
        </p:blipFill>
        <p:spPr bwMode="auto">
          <a:xfrm>
            <a:off x="0" y="0"/>
            <a:ext cx="1295400"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4"/>
          <p:cNvSpPr txBox="1">
            <a:spLocks noChangeArrowheads="1"/>
          </p:cNvSpPr>
          <p:nvPr/>
        </p:nvSpPr>
        <p:spPr bwMode="auto">
          <a:xfrm>
            <a:off x="2831728" y="981075"/>
            <a:ext cx="5702202" cy="1384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non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r" eaLnBrk="1" hangingPunct="1"/>
            <a:r>
              <a:rPr lang="en-US" altLang="ja-JP" sz="2800" dirty="0" smtClean="0">
                <a:solidFill>
                  <a:schemeClr val="tx1"/>
                </a:solidFill>
              </a:rPr>
              <a:t>edge</a:t>
            </a:r>
            <a:r>
              <a:rPr lang="ja-JP" altLang="en-US" sz="2800" smtClean="0">
                <a:solidFill>
                  <a:schemeClr val="tx1"/>
                </a:solidFill>
              </a:rPr>
              <a:t>の活動について（法人概要）</a:t>
            </a:r>
            <a:endParaRPr lang="en-US" altLang="ja-JP" sz="2800" dirty="0" smtClean="0">
              <a:solidFill>
                <a:schemeClr val="tx1"/>
              </a:solidFill>
            </a:endParaRPr>
          </a:p>
          <a:p>
            <a:pPr algn="r" eaLnBrk="1" hangingPunct="1"/>
            <a:r>
              <a:rPr lang="ja-JP" altLang="en-US" sz="2800" dirty="0" smtClean="0">
                <a:solidFill>
                  <a:schemeClr val="tx1"/>
                </a:solidFill>
              </a:rPr>
              <a:t>　</a:t>
            </a:r>
            <a:endParaRPr lang="en-US" altLang="ja-JP" sz="2800" dirty="0" smtClean="0">
              <a:solidFill>
                <a:schemeClr val="tx1"/>
              </a:solidFill>
            </a:endParaRPr>
          </a:p>
          <a:p>
            <a:pPr algn="r" eaLnBrk="1" hangingPunct="1"/>
            <a:r>
              <a:rPr lang="ja-JP" altLang="en-US" sz="2800" dirty="0">
                <a:solidFill>
                  <a:schemeClr val="tx1"/>
                </a:solidFill>
              </a:rPr>
              <a:t>　</a:t>
            </a:r>
            <a:r>
              <a:rPr lang="ja-JP" altLang="en-US" sz="2800" dirty="0" smtClean="0">
                <a:solidFill>
                  <a:schemeClr val="tx1"/>
                </a:solidFill>
              </a:rPr>
              <a:t>　　　</a:t>
            </a:r>
            <a:endParaRPr lang="ja-JP" altLang="en-US" sz="2800" dirty="0">
              <a:solidFill>
                <a:schemeClr val="tx1"/>
              </a:solidFill>
            </a:endParaRPr>
          </a:p>
        </p:txBody>
      </p:sp>
      <p:sp>
        <p:nvSpPr>
          <p:cNvPr id="4099" name="Text Box 34"/>
          <p:cNvSpPr txBox="1">
            <a:spLocks noChangeArrowheads="1"/>
          </p:cNvSpPr>
          <p:nvPr/>
        </p:nvSpPr>
        <p:spPr bwMode="auto">
          <a:xfrm>
            <a:off x="6877050" y="5661025"/>
            <a:ext cx="1500188" cy="33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non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en-US" altLang="ja-JP" sz="1600" dirty="0">
                <a:solidFill>
                  <a:schemeClr val="tx1"/>
                </a:solidFill>
              </a:rPr>
              <a:t>NPO</a:t>
            </a:r>
            <a:r>
              <a:rPr lang="ja-JP" altLang="en-US" sz="1600" dirty="0">
                <a:solidFill>
                  <a:schemeClr val="tx1"/>
                </a:solidFill>
              </a:rPr>
              <a:t>法人</a:t>
            </a:r>
            <a:r>
              <a:rPr lang="en-US" altLang="ja-JP" sz="1600" dirty="0">
                <a:solidFill>
                  <a:schemeClr val="tx1"/>
                </a:solidFill>
              </a:rPr>
              <a:t>edge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3775393"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過去のプレイヤーの声</a:t>
            </a:r>
          </a:p>
        </p:txBody>
      </p:sp>
      <p:sp>
        <p:nvSpPr>
          <p:cNvPr id="5124" name="Text Box 34"/>
          <p:cNvSpPr txBox="1">
            <a:spLocks noChangeArrowheads="1"/>
          </p:cNvSpPr>
          <p:nvPr/>
        </p:nvSpPr>
        <p:spPr bwMode="auto">
          <a:xfrm>
            <a:off x="450775" y="1124744"/>
            <a:ext cx="8369697" cy="48320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ja-JP" sz="2000" b="1" u="sng" dirty="0" smtClean="0">
                <a:solidFill>
                  <a:schemeClr val="tx1"/>
                </a:solidFill>
              </a:rPr>
              <a:t>N</a:t>
            </a:r>
            <a:r>
              <a:rPr lang="en-US" altLang="ja-JP" sz="2000" b="1" u="sng" dirty="0" smtClean="0">
                <a:solidFill>
                  <a:schemeClr val="tx1"/>
                </a:solidFill>
              </a:rPr>
              <a:t>PO</a:t>
            </a:r>
            <a:r>
              <a:rPr lang="ja-JP" altLang="en-US" sz="2000" b="1" u="sng" dirty="0" smtClean="0">
                <a:solidFill>
                  <a:schemeClr val="tx1"/>
                </a:solidFill>
              </a:rPr>
              <a:t>法人</a:t>
            </a:r>
            <a:r>
              <a:rPr lang="ja-JP" altLang="en-US" sz="2000" b="1" u="sng" dirty="0" err="1" smtClean="0">
                <a:solidFill>
                  <a:schemeClr val="tx1"/>
                </a:solidFill>
              </a:rPr>
              <a:t>み</a:t>
            </a:r>
            <a:r>
              <a:rPr lang="ja-JP" altLang="en-US" sz="2000" b="1" u="sng" dirty="0" smtClean="0">
                <a:solidFill>
                  <a:schemeClr val="tx1"/>
                </a:solidFill>
              </a:rPr>
              <a:t>・らいず　東さん（職員）</a:t>
            </a:r>
            <a:endParaRPr lang="en-US" altLang="ja-JP" sz="2000" b="1" u="sng" dirty="0" smtClean="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参加の経緯・きっかけ＞</a:t>
            </a:r>
            <a:endParaRPr lang="en-US" altLang="ja-JP" sz="2000" dirty="0" smtClean="0">
              <a:solidFill>
                <a:schemeClr val="tx1"/>
              </a:solidFill>
            </a:endParaRPr>
          </a:p>
          <a:p>
            <a:pPr eaLnBrk="1" hangingPunct="1"/>
            <a:r>
              <a:rPr lang="ja-JP" altLang="en-US" dirty="0">
                <a:solidFill>
                  <a:schemeClr val="tx1"/>
                </a:solidFill>
              </a:rPr>
              <a:t>漠然と「子ども達が抱える生きづらさを解決できる方法を見つけたい！」と思っていました</a:t>
            </a:r>
            <a:r>
              <a:rPr lang="ja-JP" altLang="en-US" dirty="0" smtClean="0">
                <a:solidFill>
                  <a:schemeClr val="tx1"/>
                </a:solidFill>
              </a:rPr>
              <a:t>。</a:t>
            </a:r>
            <a:r>
              <a:rPr lang="en-US" altLang="ja-JP" dirty="0" smtClean="0">
                <a:solidFill>
                  <a:schemeClr val="tx1"/>
                </a:solidFill>
              </a:rPr>
              <a:t>edge</a:t>
            </a:r>
            <a:r>
              <a:rPr lang="ja-JP" altLang="en-US" dirty="0">
                <a:solidFill>
                  <a:schemeClr val="tx1"/>
                </a:solidFill>
              </a:rPr>
              <a:t>に参加することで、何か道</a:t>
            </a:r>
            <a:r>
              <a:rPr lang="ja-JP" altLang="en-US" dirty="0" smtClean="0">
                <a:solidFill>
                  <a:schemeClr val="tx1"/>
                </a:solidFill>
              </a:rPr>
              <a:t>が開けたり、自分</a:t>
            </a:r>
            <a:r>
              <a:rPr lang="ja-JP" altLang="en-US" dirty="0">
                <a:solidFill>
                  <a:schemeClr val="tx1"/>
                </a:solidFill>
              </a:rPr>
              <a:t>に気づきがあれば、と思い参加させていただきました。</a:t>
            </a:r>
            <a:endParaRPr lang="en-US" altLang="en-US" dirty="0" smtClean="0">
              <a:solidFill>
                <a:schemeClr val="tx1"/>
              </a:solidFill>
            </a:endParaRPr>
          </a:p>
          <a:p>
            <a:pPr eaLnBrk="1" hangingPunct="1"/>
            <a:endParaRPr lang="en-US" altLang="en-US" sz="2400" dirty="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に参加して得られたこと＞</a:t>
            </a:r>
            <a:endParaRPr lang="en-US" altLang="ja-JP" sz="2000" dirty="0" smtClean="0">
              <a:solidFill>
                <a:schemeClr val="tx1"/>
              </a:solidFill>
            </a:endParaRPr>
          </a:p>
          <a:p>
            <a:pPr eaLnBrk="1" hangingPunct="1"/>
            <a:r>
              <a:rPr lang="ja-JP" altLang="en-US" dirty="0">
                <a:solidFill>
                  <a:schemeClr val="tx1"/>
                </a:solidFill>
              </a:rPr>
              <a:t>課題解決方法に必要な物事のとらえ方や、ビジネスモデルを構築する上での必要な知識を得られることもよかったですが、社会課題をたくさん</a:t>
            </a:r>
            <a:r>
              <a:rPr lang="ja-JP" altLang="en-US" dirty="0" smtClean="0">
                <a:solidFill>
                  <a:schemeClr val="tx1"/>
                </a:solidFill>
              </a:rPr>
              <a:t>の人</a:t>
            </a:r>
            <a:r>
              <a:rPr lang="ja-JP" altLang="en-US" dirty="0">
                <a:solidFill>
                  <a:schemeClr val="tx1"/>
                </a:solidFill>
              </a:rPr>
              <a:t>が解決しようと取り組んでおられる姿が、何より刺激になりましたし、勇気づけられました</a:t>
            </a:r>
            <a:r>
              <a:rPr lang="ja-JP" altLang="en-US" dirty="0" smtClean="0">
                <a:solidFill>
                  <a:schemeClr val="tx1"/>
                </a:solidFill>
              </a:rPr>
              <a:t>。</a:t>
            </a:r>
            <a:endParaRPr lang="en-US" altLang="en-US" dirty="0" smtClean="0">
              <a:solidFill>
                <a:schemeClr val="tx1"/>
              </a:solidFill>
            </a:endParaRPr>
          </a:p>
          <a:p>
            <a:pPr eaLnBrk="1" hangingPunct="1"/>
            <a:endParaRPr lang="en-US" altLang="en-US" sz="2400" dirty="0">
              <a:solidFill>
                <a:schemeClr val="tx1"/>
              </a:solidFill>
            </a:endParaRPr>
          </a:p>
          <a:p>
            <a:pPr eaLnBrk="1" hangingPunct="1"/>
            <a:r>
              <a:rPr lang="ja-JP" altLang="en-US" sz="2000" dirty="0" smtClean="0">
                <a:solidFill>
                  <a:schemeClr val="tx1"/>
                </a:solidFill>
              </a:rPr>
              <a:t>＜</a:t>
            </a:r>
            <a:r>
              <a:rPr lang="ja-JP" altLang="en-US" sz="2000" dirty="0">
                <a:solidFill>
                  <a:schemeClr val="tx1"/>
                </a:solidFill>
              </a:rPr>
              <a:t>参加</a:t>
            </a:r>
            <a:r>
              <a:rPr lang="ja-JP" altLang="en-US" sz="2000" dirty="0" smtClean="0">
                <a:solidFill>
                  <a:schemeClr val="tx1"/>
                </a:solidFill>
              </a:rPr>
              <a:t>を検討しておられる方へ＞</a:t>
            </a:r>
            <a:endParaRPr lang="en-US" altLang="ja-JP" sz="2000" dirty="0" smtClean="0">
              <a:solidFill>
                <a:schemeClr val="tx1"/>
              </a:solidFill>
            </a:endParaRPr>
          </a:p>
          <a:p>
            <a:pPr eaLnBrk="1" hangingPunct="1"/>
            <a:r>
              <a:rPr lang="en-US" altLang="ja-JP" dirty="0" smtClean="0">
                <a:solidFill>
                  <a:schemeClr val="tx1"/>
                </a:solidFill>
              </a:rPr>
              <a:t>edge</a:t>
            </a:r>
            <a:r>
              <a:rPr lang="ja-JP" altLang="en-US" dirty="0">
                <a:solidFill>
                  <a:schemeClr val="tx1"/>
                </a:solidFill>
              </a:rPr>
              <a:t>には、人情溢れるメンターの元、たくさんの方と出合えること</a:t>
            </a:r>
            <a:r>
              <a:rPr lang="ja-JP" altLang="en-US" dirty="0" smtClean="0">
                <a:solidFill>
                  <a:schemeClr val="tx1"/>
                </a:solidFill>
              </a:rPr>
              <a:t>ができます。</a:t>
            </a:r>
            <a:endParaRPr lang="en-US" altLang="ja-JP" dirty="0" smtClean="0">
              <a:solidFill>
                <a:schemeClr val="tx1"/>
              </a:solidFill>
            </a:endParaRPr>
          </a:p>
          <a:p>
            <a:pPr eaLnBrk="1" hangingPunct="1"/>
            <a:r>
              <a:rPr lang="ja-JP" altLang="en-US" dirty="0" smtClean="0">
                <a:solidFill>
                  <a:schemeClr val="tx1"/>
                </a:solidFill>
              </a:rPr>
              <a:t>自分</a:t>
            </a:r>
            <a:r>
              <a:rPr lang="ja-JP" altLang="en-US" dirty="0">
                <a:solidFill>
                  <a:schemeClr val="tx1"/>
                </a:solidFill>
              </a:rPr>
              <a:t>だけでは実現できないようなことも、みんなで知恵を出し合えば「これは出来るのでは！？」とワクワクできます！ぜひ参加して体感して見てください</a:t>
            </a:r>
            <a:r>
              <a:rPr lang="ja-JP" altLang="en-US" dirty="0" smtClean="0">
                <a:solidFill>
                  <a:schemeClr val="tx1"/>
                </a:solidFill>
              </a:rPr>
              <a:t>。</a:t>
            </a:r>
            <a:endParaRPr lang="en-US" altLang="en-US" dirty="0" smtClean="0">
              <a:solidFill>
                <a:schemeClr val="tx1"/>
              </a:solidFill>
            </a:endParaRPr>
          </a:p>
        </p:txBody>
      </p:sp>
    </p:spTree>
    <p:extLst>
      <p:ext uri="{BB962C8B-B14F-4D97-AF65-F5344CB8AC3E}">
        <p14:creationId xmlns:p14="http://schemas.microsoft.com/office/powerpoint/2010/main" val="2344220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3775393"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過去のプレイヤーの声</a:t>
            </a:r>
          </a:p>
        </p:txBody>
      </p:sp>
      <p:sp>
        <p:nvSpPr>
          <p:cNvPr id="5124" name="Text Box 34"/>
          <p:cNvSpPr txBox="1">
            <a:spLocks noChangeArrowheads="1"/>
          </p:cNvSpPr>
          <p:nvPr/>
        </p:nvSpPr>
        <p:spPr bwMode="auto">
          <a:xfrm>
            <a:off x="468312" y="1086415"/>
            <a:ext cx="7776096" cy="53245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ja-JP" sz="2000" b="1" u="sng" dirty="0" smtClean="0">
                <a:solidFill>
                  <a:schemeClr val="tx1"/>
                </a:solidFill>
              </a:rPr>
              <a:t>N</a:t>
            </a:r>
            <a:r>
              <a:rPr lang="en-US" altLang="ja-JP" sz="2000" b="1" u="sng" dirty="0" smtClean="0">
                <a:solidFill>
                  <a:schemeClr val="tx1"/>
                </a:solidFill>
              </a:rPr>
              <a:t>PO</a:t>
            </a:r>
            <a:r>
              <a:rPr lang="ja-JP" altLang="en-US" sz="2000" b="1" u="sng" dirty="0" smtClean="0">
                <a:solidFill>
                  <a:schemeClr val="tx1"/>
                </a:solidFill>
              </a:rPr>
              <a:t>法人あっとすくー</a:t>
            </a:r>
            <a:r>
              <a:rPr lang="ja-JP" altLang="en-US" sz="2000" b="1" u="sng" dirty="0" err="1" smtClean="0">
                <a:solidFill>
                  <a:schemeClr val="tx1"/>
                </a:solidFill>
              </a:rPr>
              <a:t>る</a:t>
            </a:r>
            <a:r>
              <a:rPr lang="ja-JP" altLang="en-US" sz="2000" b="1" u="sng" dirty="0" smtClean="0">
                <a:solidFill>
                  <a:schemeClr val="tx1"/>
                </a:solidFill>
              </a:rPr>
              <a:t>　</a:t>
            </a:r>
            <a:r>
              <a:rPr lang="ja-JP" altLang="en-US" sz="2000" b="1" u="sng" dirty="0" err="1" smtClean="0">
                <a:solidFill>
                  <a:schemeClr val="tx1"/>
                </a:solidFill>
              </a:rPr>
              <a:t>さん</a:t>
            </a:r>
            <a:endParaRPr lang="en-US" altLang="ja-JP" sz="2000" b="1" u="sng" dirty="0" smtClean="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参加の経緯・きっかけ＞</a:t>
            </a:r>
            <a:endParaRPr lang="en-US" altLang="ja-JP" sz="2000" dirty="0" smtClean="0">
              <a:solidFill>
                <a:schemeClr val="tx1"/>
              </a:solidFill>
            </a:endParaRPr>
          </a:p>
          <a:p>
            <a:pPr eaLnBrk="1" hangingPunct="1"/>
            <a:r>
              <a:rPr lang="ja-JP" altLang="en-US" sz="2000" dirty="0">
                <a:solidFill>
                  <a:schemeClr val="tx1"/>
                </a:solidFill>
              </a:rPr>
              <a:t>大学</a:t>
            </a:r>
            <a:r>
              <a:rPr lang="en-US" altLang="ja-JP" sz="2000" dirty="0">
                <a:solidFill>
                  <a:schemeClr val="tx1"/>
                </a:solidFill>
              </a:rPr>
              <a:t>2</a:t>
            </a:r>
            <a:r>
              <a:rPr lang="ja-JP" altLang="en-US" sz="2000" dirty="0">
                <a:solidFill>
                  <a:schemeClr val="tx1"/>
                </a:solidFill>
              </a:rPr>
              <a:t>年のとき、友人のすすめで。その友人は私が「ひとり親家庭の支援」に興味を持っていることを知っていたからです。</a:t>
            </a:r>
          </a:p>
          <a:p>
            <a:pPr eaLnBrk="1" hangingPunct="1"/>
            <a:r>
              <a:rPr lang="ja-JP" altLang="en-US" sz="2000" dirty="0">
                <a:solidFill>
                  <a:schemeClr val="tx1"/>
                </a:solidFill>
              </a:rPr>
              <a:t>私が「ひとり親家庭の支援」に興味を持ったのは、私自身がひとり親家庭の子供であることと、大学で「子供の貧困」の講義を受けて、ひとり親で経済的にきびしい家庭が多く存在することを知ったからです</a:t>
            </a:r>
            <a:r>
              <a:rPr lang="ja-JP" altLang="en-US" sz="2000" dirty="0" smtClean="0">
                <a:solidFill>
                  <a:schemeClr val="tx1"/>
                </a:solidFill>
              </a:rPr>
              <a:t>。</a:t>
            </a:r>
            <a:endParaRPr lang="en-US" altLang="en-US" sz="2000" dirty="0" smtClean="0">
              <a:solidFill>
                <a:schemeClr val="tx1"/>
              </a:solidFill>
            </a:endParaRPr>
          </a:p>
          <a:p>
            <a:pPr eaLnBrk="1" hangingPunct="1"/>
            <a:endParaRPr lang="en-US" altLang="en-US" sz="2000" dirty="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に参加して得られたこと＞</a:t>
            </a:r>
            <a:endParaRPr lang="en-US" altLang="ja-JP" sz="2000" dirty="0" smtClean="0">
              <a:solidFill>
                <a:schemeClr val="tx1"/>
              </a:solidFill>
            </a:endParaRPr>
          </a:p>
          <a:p>
            <a:pPr eaLnBrk="1" hangingPunct="1"/>
            <a:r>
              <a:rPr lang="ja-JP" altLang="en-US" sz="2000" dirty="0" smtClean="0">
                <a:solidFill>
                  <a:schemeClr val="tx1"/>
                </a:solidFill>
              </a:rPr>
              <a:t>経営</a:t>
            </a:r>
            <a:r>
              <a:rPr lang="ja-JP" altLang="en-US" sz="2000" dirty="0">
                <a:solidFill>
                  <a:schemeClr val="tx1"/>
                </a:solidFill>
              </a:rPr>
              <a:t>が厳しいときも、上向いた時も、メンターのみなさんと向き合うことで自分の状態を教えてもらえますし、なにより元気をいただけます</a:t>
            </a:r>
            <a:r>
              <a:rPr lang="ja-JP" altLang="en-US" sz="2000" dirty="0" smtClean="0">
                <a:solidFill>
                  <a:schemeClr val="tx1"/>
                </a:solidFill>
              </a:rPr>
              <a:t>。また、有名</a:t>
            </a:r>
            <a:r>
              <a:rPr lang="ja-JP" altLang="en-US" sz="2000" dirty="0">
                <a:solidFill>
                  <a:schemeClr val="tx1"/>
                </a:solidFill>
              </a:rPr>
              <a:t>な経営者やコンサルタントの方々が気軽に接してくださる場</a:t>
            </a:r>
            <a:r>
              <a:rPr lang="ja-JP" altLang="en-US" sz="2000" dirty="0" smtClean="0">
                <a:solidFill>
                  <a:schemeClr val="tx1"/>
                </a:solidFill>
              </a:rPr>
              <a:t>は、ほんとう</a:t>
            </a:r>
            <a:r>
              <a:rPr lang="ja-JP" altLang="en-US" sz="2000" dirty="0">
                <a:solidFill>
                  <a:schemeClr val="tx1"/>
                </a:solidFill>
              </a:rPr>
              <a:t>に贅沢でありがたいなと思います。私もスタッフも、エッジの現場で鍛えられて成長していると実感していますし、これから起業する人や、成長する場を探しておられる経営者には本当におすすめしたいです。</a:t>
            </a:r>
            <a:endParaRPr lang="en-US" altLang="ja-JP" sz="2000" dirty="0" smtClean="0">
              <a:solidFill>
                <a:schemeClr val="tx1"/>
              </a:solidFill>
            </a:endParaRPr>
          </a:p>
        </p:txBody>
      </p:sp>
    </p:spTree>
    <p:extLst>
      <p:ext uri="{BB962C8B-B14F-4D97-AF65-F5344CB8AC3E}">
        <p14:creationId xmlns:p14="http://schemas.microsoft.com/office/powerpoint/2010/main" val="2983278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1620957"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団体概要</a:t>
            </a:r>
          </a:p>
        </p:txBody>
      </p:sp>
      <p:sp>
        <p:nvSpPr>
          <p:cNvPr id="5124" name="Text Box 34"/>
          <p:cNvSpPr txBox="1">
            <a:spLocks noChangeArrowheads="1"/>
          </p:cNvSpPr>
          <p:nvPr/>
        </p:nvSpPr>
        <p:spPr bwMode="auto">
          <a:xfrm>
            <a:off x="468312" y="977900"/>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u="sng" dirty="0" smtClean="0">
                <a:solidFill>
                  <a:schemeClr val="tx1"/>
                </a:solidFill>
              </a:rPr>
              <a:t>「</a:t>
            </a:r>
            <a:r>
              <a:rPr lang="en-US" altLang="ja-JP" sz="2800" b="1" u="sng" dirty="0" smtClean="0">
                <a:solidFill>
                  <a:schemeClr val="tx1"/>
                </a:solidFill>
              </a:rPr>
              <a:t>edge</a:t>
            </a:r>
            <a:r>
              <a:rPr lang="ja-JP" altLang="en-US" sz="2800" b="1" u="sng" dirty="0" smtClean="0">
                <a:solidFill>
                  <a:schemeClr val="tx1"/>
                </a:solidFill>
              </a:rPr>
              <a:t>」とは</a:t>
            </a:r>
            <a:endParaRPr lang="en-US" altLang="en-US" sz="2800" b="1" u="sng" dirty="0" smtClean="0">
              <a:solidFill>
                <a:schemeClr val="tx1"/>
              </a:solidFill>
            </a:endParaRPr>
          </a:p>
        </p:txBody>
      </p:sp>
      <p:sp>
        <p:nvSpPr>
          <p:cNvPr id="4" name="テキスト ボックス 3"/>
          <p:cNvSpPr txBox="1"/>
          <p:nvPr/>
        </p:nvSpPr>
        <p:spPr>
          <a:xfrm>
            <a:off x="459003" y="1484784"/>
            <a:ext cx="8289461" cy="2031325"/>
          </a:xfrm>
          <a:prstGeom prst="rect">
            <a:avLst/>
          </a:prstGeom>
          <a:noFill/>
        </p:spPr>
        <p:txBody>
          <a:bodyPr wrap="square" rtlCol="0">
            <a:spAutoFit/>
          </a:bodyPr>
          <a:lstStyle/>
          <a:p>
            <a:r>
              <a:rPr lang="ja-JP" altLang="ja-JP" dirty="0">
                <a:solidFill>
                  <a:srgbClr val="000000"/>
                </a:solidFill>
              </a:rPr>
              <a:t>「</a:t>
            </a:r>
            <a:r>
              <a:rPr lang="en-US" altLang="ja-JP" dirty="0">
                <a:solidFill>
                  <a:srgbClr val="000000"/>
                </a:solidFill>
              </a:rPr>
              <a:t>edge</a:t>
            </a:r>
            <a:r>
              <a:rPr lang="ja-JP" altLang="ja-JP" dirty="0">
                <a:solidFill>
                  <a:srgbClr val="000000"/>
                </a:solidFill>
              </a:rPr>
              <a:t>」（エッジ）とは、</a:t>
            </a:r>
            <a:r>
              <a:rPr lang="en-US" altLang="ja-JP" dirty="0">
                <a:solidFill>
                  <a:srgbClr val="000000"/>
                </a:solidFill>
              </a:rPr>
              <a:t>Entrance for Designing Global Entrepreneurship </a:t>
            </a:r>
            <a:r>
              <a:rPr lang="ja-JP" altLang="ja-JP" dirty="0">
                <a:solidFill>
                  <a:srgbClr val="000000"/>
                </a:solidFill>
              </a:rPr>
              <a:t>の略。直訳すれば、「グローバルな視野に立つ起業家をデザインする玄関口」</a:t>
            </a:r>
            <a:r>
              <a:rPr lang="ja-JP" altLang="ja-JP" dirty="0" smtClean="0">
                <a:solidFill>
                  <a:srgbClr val="000000"/>
                </a:solidFill>
              </a:rPr>
              <a:t>。</a:t>
            </a:r>
            <a:endParaRPr lang="en-US" altLang="ja-JP" dirty="0" smtClean="0">
              <a:solidFill>
                <a:srgbClr val="000000"/>
              </a:solidFill>
            </a:endParaRPr>
          </a:p>
          <a:p>
            <a:endParaRPr lang="en-US" altLang="ja-JP" dirty="0">
              <a:solidFill>
                <a:srgbClr val="000000"/>
              </a:solidFill>
            </a:endParaRPr>
          </a:p>
          <a:p>
            <a:r>
              <a:rPr lang="ja-JP" altLang="ja-JP" dirty="0" smtClean="0">
                <a:solidFill>
                  <a:srgbClr val="000000"/>
                </a:solidFill>
              </a:rPr>
              <a:t>この</a:t>
            </a:r>
            <a:r>
              <a:rPr lang="ja-JP" altLang="ja-JP" dirty="0">
                <a:solidFill>
                  <a:srgbClr val="000000"/>
                </a:solidFill>
              </a:rPr>
              <a:t>訳語からも連想できるとおり「若者たちに向けて、社会起業家へとつながる扉を開く『きっかけ』、『チャンス』を、ビジネスプランコンペという取り組みを通じて提供したい」という、我々の「想い」が込められています</a:t>
            </a:r>
            <a:r>
              <a:rPr lang="ja-JP" altLang="ja-JP" dirty="0" smtClean="0">
                <a:solidFill>
                  <a:srgbClr val="000000"/>
                </a:solidFill>
              </a:rPr>
              <a:t>。</a:t>
            </a:r>
            <a:endParaRPr lang="ja-JP" altLang="ja-JP" dirty="0">
              <a:solidFill>
                <a:srgbClr val="000000"/>
              </a:solidFill>
            </a:endParaRPr>
          </a:p>
        </p:txBody>
      </p:sp>
      <p:sp>
        <p:nvSpPr>
          <p:cNvPr id="7" name="Text Box 34"/>
          <p:cNvSpPr txBox="1">
            <a:spLocks noChangeArrowheads="1"/>
          </p:cNvSpPr>
          <p:nvPr/>
        </p:nvSpPr>
        <p:spPr bwMode="auto">
          <a:xfrm>
            <a:off x="467544" y="3861048"/>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u="sng" dirty="0" smtClean="0">
                <a:solidFill>
                  <a:schemeClr val="tx1"/>
                </a:solidFill>
              </a:rPr>
              <a:t>「</a:t>
            </a:r>
            <a:r>
              <a:rPr lang="en-US" altLang="ja-JP" sz="2800" b="1" u="sng" dirty="0" smtClean="0">
                <a:solidFill>
                  <a:schemeClr val="tx1"/>
                </a:solidFill>
              </a:rPr>
              <a:t>edge</a:t>
            </a:r>
            <a:r>
              <a:rPr lang="ja-JP" altLang="en-US" sz="2800" b="1" u="sng" dirty="0" smtClean="0">
                <a:solidFill>
                  <a:schemeClr val="tx1"/>
                </a:solidFill>
              </a:rPr>
              <a:t>」の目指すもの</a:t>
            </a:r>
            <a:endParaRPr lang="en-US" altLang="en-US" sz="2800" b="1" u="sng" dirty="0" smtClean="0">
              <a:solidFill>
                <a:schemeClr val="tx1"/>
              </a:solidFill>
            </a:endParaRPr>
          </a:p>
        </p:txBody>
      </p:sp>
      <p:sp>
        <p:nvSpPr>
          <p:cNvPr id="8" name="テキスト ボックス 7"/>
          <p:cNvSpPr txBox="1"/>
          <p:nvPr/>
        </p:nvSpPr>
        <p:spPr>
          <a:xfrm>
            <a:off x="467544" y="4372069"/>
            <a:ext cx="8280920" cy="1754327"/>
          </a:xfrm>
          <a:prstGeom prst="rect">
            <a:avLst/>
          </a:prstGeom>
          <a:noFill/>
        </p:spPr>
        <p:txBody>
          <a:bodyPr wrap="square" rtlCol="0">
            <a:spAutoFit/>
          </a:bodyPr>
          <a:lstStyle/>
          <a:p>
            <a:r>
              <a:rPr lang="ja-JP" altLang="ja-JP" dirty="0">
                <a:solidFill>
                  <a:srgbClr val="000000"/>
                </a:solidFill>
              </a:rPr>
              <a:t>通常のコンペとは異なり、プランの完成度や実現性を高めるブラッシュアップの機会を提供します</a:t>
            </a:r>
            <a:r>
              <a:rPr lang="ja-JP" altLang="ja-JP" dirty="0" smtClean="0">
                <a:solidFill>
                  <a:srgbClr val="000000"/>
                </a:solidFill>
              </a:rPr>
              <a:t>。</a:t>
            </a:r>
            <a:endParaRPr lang="en-US" altLang="ja-JP" dirty="0" smtClean="0">
              <a:solidFill>
                <a:srgbClr val="000000"/>
              </a:solidFill>
            </a:endParaRPr>
          </a:p>
          <a:p>
            <a:endParaRPr lang="en-US" altLang="ja-JP" dirty="0">
              <a:solidFill>
                <a:srgbClr val="000000"/>
              </a:solidFill>
            </a:endParaRPr>
          </a:p>
          <a:p>
            <a:r>
              <a:rPr lang="ja-JP" altLang="ja-JP" dirty="0" smtClean="0">
                <a:solidFill>
                  <a:srgbClr val="000000"/>
                </a:solidFill>
              </a:rPr>
              <a:t>さらに</a:t>
            </a:r>
            <a:r>
              <a:rPr lang="ja-JP" altLang="ja-JP" dirty="0">
                <a:solidFill>
                  <a:srgbClr val="000000"/>
                </a:solidFill>
              </a:rPr>
              <a:t>、そのプロセスを通して、起業家や起業家を支援するサポーターとのネットワークや社会起業に挑むプレイヤーとの出会いが生まれます。若き社会起業家を育てるコミュニティづくりも「</a:t>
            </a:r>
            <a:r>
              <a:rPr lang="en-US" altLang="ja-JP" dirty="0">
                <a:solidFill>
                  <a:srgbClr val="000000"/>
                </a:solidFill>
              </a:rPr>
              <a:t>edge</a:t>
            </a:r>
            <a:r>
              <a:rPr lang="ja-JP" altLang="ja-JP" dirty="0">
                <a:solidFill>
                  <a:srgbClr val="000000"/>
                </a:solidFill>
              </a:rPr>
              <a:t>」のめざすところです</a:t>
            </a:r>
            <a:r>
              <a:rPr lang="ja-JP" altLang="ja-JP" dirty="0" smtClean="0">
                <a:solidFill>
                  <a:srgbClr val="000000"/>
                </a:solidFill>
              </a:rPr>
              <a:t>。</a:t>
            </a:r>
            <a:endParaRPr lang="ja-JP" altLang="ja-JP" dirty="0">
              <a:solidFill>
                <a:srgbClr val="000000"/>
              </a:solidFill>
            </a:endParaRPr>
          </a:p>
        </p:txBody>
      </p:sp>
    </p:spTree>
    <p:extLst>
      <p:ext uri="{BB962C8B-B14F-4D97-AF65-F5344CB8AC3E}">
        <p14:creationId xmlns:p14="http://schemas.microsoft.com/office/powerpoint/2010/main" val="1005515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1620957"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団体概要</a:t>
            </a:r>
          </a:p>
        </p:txBody>
      </p:sp>
      <p:sp>
        <p:nvSpPr>
          <p:cNvPr id="5124" name="Text Box 34"/>
          <p:cNvSpPr txBox="1">
            <a:spLocks noChangeArrowheads="1"/>
          </p:cNvSpPr>
          <p:nvPr/>
        </p:nvSpPr>
        <p:spPr bwMode="auto">
          <a:xfrm>
            <a:off x="468312" y="977900"/>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u="sng" dirty="0" smtClean="0">
                <a:solidFill>
                  <a:schemeClr val="tx1"/>
                </a:solidFill>
              </a:rPr>
              <a:t>組織構成</a:t>
            </a:r>
            <a:endParaRPr lang="en-US" altLang="en-US" sz="2800" b="1" u="sng" dirty="0" smtClean="0">
              <a:solidFill>
                <a:schemeClr val="tx1"/>
              </a:solidFill>
            </a:endParaRPr>
          </a:p>
        </p:txBody>
      </p:sp>
      <p:sp>
        <p:nvSpPr>
          <p:cNvPr id="4" name="テキスト ボックス 3"/>
          <p:cNvSpPr txBox="1"/>
          <p:nvPr/>
        </p:nvSpPr>
        <p:spPr>
          <a:xfrm>
            <a:off x="459003" y="1484784"/>
            <a:ext cx="8289461" cy="2308324"/>
          </a:xfrm>
          <a:prstGeom prst="rect">
            <a:avLst/>
          </a:prstGeom>
          <a:noFill/>
        </p:spPr>
        <p:txBody>
          <a:bodyPr wrap="square" rtlCol="0">
            <a:spAutoFit/>
          </a:bodyPr>
          <a:lstStyle/>
          <a:p>
            <a:r>
              <a:rPr lang="ja-JP" altLang="ja-JP" dirty="0">
                <a:solidFill>
                  <a:srgbClr val="000000"/>
                </a:solidFill>
              </a:rPr>
              <a:t>代表理事　　</a:t>
            </a:r>
            <a:r>
              <a:rPr lang="ja-JP" altLang="ja-JP" dirty="0" smtClean="0">
                <a:solidFill>
                  <a:srgbClr val="000000"/>
                </a:solidFill>
              </a:rPr>
              <a:t>河内</a:t>
            </a:r>
            <a:r>
              <a:rPr lang="ja-JP" altLang="en-US" dirty="0" smtClean="0">
                <a:solidFill>
                  <a:srgbClr val="000000"/>
                </a:solidFill>
              </a:rPr>
              <a:t>　</a:t>
            </a:r>
            <a:r>
              <a:rPr lang="ja-JP" altLang="ja-JP" dirty="0" smtClean="0">
                <a:solidFill>
                  <a:srgbClr val="000000"/>
                </a:solidFill>
              </a:rPr>
              <a:t>崇典</a:t>
            </a:r>
            <a:r>
              <a:rPr lang="ja-JP" altLang="en-US" dirty="0" smtClean="0">
                <a:solidFill>
                  <a:srgbClr val="000000"/>
                </a:solidFill>
              </a:rPr>
              <a:t>（</a:t>
            </a:r>
            <a:r>
              <a:rPr lang="en-US" altLang="ja-JP" dirty="0" smtClean="0">
                <a:solidFill>
                  <a:srgbClr val="000000"/>
                </a:solidFill>
              </a:rPr>
              <a:t>NPO</a:t>
            </a:r>
            <a:r>
              <a:rPr lang="ja-JP" altLang="ja-JP" dirty="0" smtClean="0">
                <a:solidFill>
                  <a:srgbClr val="000000"/>
                </a:solidFill>
              </a:rPr>
              <a:t>法人</a:t>
            </a:r>
            <a:r>
              <a:rPr lang="ja-JP" altLang="en-US" dirty="0" smtClean="0">
                <a:solidFill>
                  <a:srgbClr val="000000"/>
                </a:solidFill>
              </a:rPr>
              <a:t>み・らいず</a:t>
            </a:r>
            <a:r>
              <a:rPr lang="ja-JP" altLang="ja-JP" dirty="0">
                <a:solidFill>
                  <a:srgbClr val="000000"/>
                </a:solidFill>
              </a:rPr>
              <a:t>　代表理事</a:t>
            </a:r>
            <a:r>
              <a:rPr lang="en-US" altLang="ja-JP" dirty="0">
                <a:solidFill>
                  <a:srgbClr val="000000"/>
                </a:solidFill>
              </a:rPr>
              <a:t>)</a:t>
            </a:r>
            <a:endParaRPr lang="ja-JP" altLang="ja-JP" dirty="0">
              <a:solidFill>
                <a:srgbClr val="000000"/>
              </a:solidFill>
            </a:endParaRPr>
          </a:p>
          <a:p>
            <a:r>
              <a:rPr lang="ja-JP" altLang="ja-JP" dirty="0">
                <a:solidFill>
                  <a:srgbClr val="000000"/>
                </a:solidFill>
              </a:rPr>
              <a:t>理事　　　　</a:t>
            </a:r>
            <a:r>
              <a:rPr lang="ja-JP" altLang="ja-JP" dirty="0" smtClean="0">
                <a:solidFill>
                  <a:srgbClr val="000000"/>
                </a:solidFill>
              </a:rPr>
              <a:t>能島</a:t>
            </a:r>
            <a:r>
              <a:rPr lang="ja-JP" altLang="en-US" dirty="0" smtClean="0">
                <a:solidFill>
                  <a:srgbClr val="000000"/>
                </a:solidFill>
              </a:rPr>
              <a:t>　</a:t>
            </a:r>
            <a:r>
              <a:rPr lang="ja-JP" altLang="ja-JP" dirty="0" smtClean="0">
                <a:solidFill>
                  <a:srgbClr val="000000"/>
                </a:solidFill>
              </a:rPr>
              <a:t>裕介</a:t>
            </a:r>
            <a:r>
              <a:rPr lang="ja-JP" altLang="en-US" dirty="0" smtClean="0">
                <a:solidFill>
                  <a:srgbClr val="000000"/>
                </a:solidFill>
              </a:rPr>
              <a:t>（</a:t>
            </a:r>
            <a:r>
              <a:rPr lang="en-US" altLang="ja-JP" dirty="0" smtClean="0">
                <a:solidFill>
                  <a:srgbClr val="000000"/>
                </a:solidFill>
              </a:rPr>
              <a:t>NPO</a:t>
            </a:r>
            <a:r>
              <a:rPr lang="ja-JP" altLang="en-US" dirty="0" smtClean="0">
                <a:solidFill>
                  <a:srgbClr val="000000"/>
                </a:solidFill>
              </a:rPr>
              <a:t>法人ブレーンヒューマニティー</a:t>
            </a:r>
            <a:r>
              <a:rPr lang="ja-JP" altLang="ja-JP" dirty="0">
                <a:solidFill>
                  <a:srgbClr val="000000"/>
                </a:solidFill>
              </a:rPr>
              <a:t>　理事長</a:t>
            </a:r>
            <a:r>
              <a:rPr lang="en-US" altLang="ja-JP" dirty="0">
                <a:solidFill>
                  <a:srgbClr val="000000"/>
                </a:solidFill>
              </a:rPr>
              <a:t>)</a:t>
            </a:r>
            <a:endParaRPr lang="ja-JP" altLang="ja-JP" dirty="0">
              <a:solidFill>
                <a:srgbClr val="000000"/>
              </a:solidFill>
            </a:endParaRPr>
          </a:p>
          <a:p>
            <a:r>
              <a:rPr lang="ja-JP" altLang="en-US" dirty="0">
                <a:solidFill>
                  <a:srgbClr val="000000"/>
                </a:solidFill>
              </a:rPr>
              <a:t>理事　　　　古野　茂実（京都府庁</a:t>
            </a:r>
            <a:r>
              <a:rPr lang="ja-JP" altLang="en-US" dirty="0" smtClean="0">
                <a:solidFill>
                  <a:srgbClr val="000000"/>
                </a:solidFill>
              </a:rPr>
              <a:t>）</a:t>
            </a:r>
            <a:endParaRPr lang="en-US" altLang="ja-JP" dirty="0" smtClean="0">
              <a:solidFill>
                <a:srgbClr val="000000"/>
              </a:solidFill>
            </a:endParaRPr>
          </a:p>
          <a:p>
            <a:r>
              <a:rPr lang="ja-JP" altLang="ja-JP" dirty="0" smtClean="0">
                <a:solidFill>
                  <a:srgbClr val="000000"/>
                </a:solidFill>
              </a:rPr>
              <a:t>理事</a:t>
            </a:r>
            <a:r>
              <a:rPr lang="ja-JP" altLang="ja-JP" dirty="0">
                <a:solidFill>
                  <a:srgbClr val="000000"/>
                </a:solidFill>
              </a:rPr>
              <a:t>　　　　</a:t>
            </a:r>
            <a:r>
              <a:rPr lang="ja-JP" altLang="en-US" dirty="0" smtClean="0">
                <a:solidFill>
                  <a:srgbClr val="000000"/>
                </a:solidFill>
              </a:rPr>
              <a:t>町　　孝幸（</a:t>
            </a:r>
            <a:r>
              <a:rPr lang="en-US" altLang="ja-JP" dirty="0" smtClean="0">
                <a:solidFill>
                  <a:srgbClr val="000000"/>
                </a:solidFill>
              </a:rPr>
              <a:t>Pleasure</a:t>
            </a:r>
            <a:r>
              <a:rPr lang="ja-JP" altLang="en-US" dirty="0" smtClean="0">
                <a:solidFill>
                  <a:srgbClr val="000000"/>
                </a:solidFill>
              </a:rPr>
              <a:t>　</a:t>
            </a:r>
            <a:r>
              <a:rPr lang="en-US" altLang="ja-JP" dirty="0" smtClean="0">
                <a:solidFill>
                  <a:srgbClr val="000000"/>
                </a:solidFill>
              </a:rPr>
              <a:t>Support</a:t>
            </a:r>
            <a:r>
              <a:rPr lang="ja-JP" altLang="en-US" dirty="0" smtClean="0">
                <a:solidFill>
                  <a:srgbClr val="000000"/>
                </a:solidFill>
              </a:rPr>
              <a:t>株式会社　代表取締役）</a:t>
            </a:r>
            <a:endParaRPr lang="en-US" altLang="ja-JP" dirty="0" smtClean="0">
              <a:solidFill>
                <a:srgbClr val="000000"/>
              </a:solidFill>
            </a:endParaRPr>
          </a:p>
          <a:p>
            <a:r>
              <a:rPr lang="ja-JP" altLang="en-US" dirty="0" smtClean="0">
                <a:solidFill>
                  <a:srgbClr val="000000"/>
                </a:solidFill>
              </a:rPr>
              <a:t>理事　　　　渡　　剛　（</a:t>
            </a:r>
            <a:r>
              <a:rPr lang="en-US" altLang="ja-JP" dirty="0" smtClean="0">
                <a:solidFill>
                  <a:srgbClr val="000000"/>
                </a:solidFill>
              </a:rPr>
              <a:t>NPO</a:t>
            </a:r>
            <a:r>
              <a:rPr lang="ja-JP" altLang="en-US" dirty="0" smtClean="0">
                <a:solidFill>
                  <a:srgbClr val="000000"/>
                </a:solidFill>
              </a:rPr>
              <a:t>法人あっとすくーる　理事長）</a:t>
            </a:r>
            <a:endParaRPr lang="en-US" altLang="ja-JP" dirty="0" smtClean="0">
              <a:solidFill>
                <a:srgbClr val="000000"/>
              </a:solidFill>
            </a:endParaRPr>
          </a:p>
          <a:p>
            <a:r>
              <a:rPr lang="en-US" altLang="ja-JP" dirty="0">
                <a:solidFill>
                  <a:srgbClr val="000000"/>
                </a:solidFill>
              </a:rPr>
              <a:t> </a:t>
            </a:r>
            <a:endParaRPr lang="ja-JP" altLang="ja-JP" dirty="0">
              <a:solidFill>
                <a:srgbClr val="000000"/>
              </a:solidFill>
            </a:endParaRPr>
          </a:p>
          <a:p>
            <a:r>
              <a:rPr lang="ja-JP" altLang="ja-JP" dirty="0">
                <a:solidFill>
                  <a:srgbClr val="000000"/>
                </a:solidFill>
              </a:rPr>
              <a:t>最高顧問　　</a:t>
            </a:r>
            <a:r>
              <a:rPr lang="ja-JP" altLang="ja-JP" dirty="0" smtClean="0">
                <a:solidFill>
                  <a:srgbClr val="000000"/>
                </a:solidFill>
              </a:rPr>
              <a:t>田村</a:t>
            </a:r>
            <a:r>
              <a:rPr lang="ja-JP" altLang="en-US" dirty="0" smtClean="0">
                <a:solidFill>
                  <a:srgbClr val="000000"/>
                </a:solidFill>
              </a:rPr>
              <a:t>　</a:t>
            </a:r>
            <a:r>
              <a:rPr lang="ja-JP" altLang="ja-JP" dirty="0" smtClean="0">
                <a:solidFill>
                  <a:srgbClr val="000000"/>
                </a:solidFill>
              </a:rPr>
              <a:t>太郎</a:t>
            </a:r>
            <a:r>
              <a:rPr lang="ja-JP" altLang="en-US" dirty="0">
                <a:solidFill>
                  <a:srgbClr val="000000"/>
                </a:solidFill>
              </a:rPr>
              <a:t> </a:t>
            </a:r>
            <a:r>
              <a:rPr lang="ja-JP" altLang="en-US" dirty="0" smtClean="0">
                <a:solidFill>
                  <a:srgbClr val="000000"/>
                </a:solidFill>
              </a:rPr>
              <a:t> </a:t>
            </a:r>
            <a:r>
              <a:rPr lang="en-US" altLang="ja-JP" dirty="0" smtClean="0">
                <a:solidFill>
                  <a:srgbClr val="000000"/>
                </a:solidFill>
              </a:rPr>
              <a:t>(</a:t>
            </a:r>
            <a:r>
              <a:rPr lang="ja-JP" altLang="ja-JP" dirty="0">
                <a:solidFill>
                  <a:srgbClr val="000000"/>
                </a:solidFill>
              </a:rPr>
              <a:t>一般財団法人ダイバーシティ</a:t>
            </a:r>
            <a:r>
              <a:rPr lang="ja-JP" altLang="ja-JP" dirty="0" smtClean="0">
                <a:solidFill>
                  <a:srgbClr val="000000"/>
                </a:solidFill>
              </a:rPr>
              <a:t>研究</a:t>
            </a:r>
            <a:r>
              <a:rPr lang="ja-JP" altLang="en-US" dirty="0" smtClean="0">
                <a:solidFill>
                  <a:srgbClr val="000000"/>
                </a:solidFill>
              </a:rPr>
              <a:t>所</a:t>
            </a:r>
            <a:r>
              <a:rPr lang="ja-JP" altLang="ja-JP" dirty="0">
                <a:solidFill>
                  <a:srgbClr val="000000"/>
                </a:solidFill>
              </a:rPr>
              <a:t>　代表理事</a:t>
            </a:r>
            <a:r>
              <a:rPr lang="en-US" altLang="ja-JP" dirty="0">
                <a:solidFill>
                  <a:srgbClr val="000000"/>
                </a:solidFill>
              </a:rPr>
              <a:t>)</a:t>
            </a:r>
            <a:endParaRPr lang="ja-JP" altLang="ja-JP" dirty="0">
              <a:solidFill>
                <a:srgbClr val="000000"/>
              </a:solidFill>
            </a:endParaRPr>
          </a:p>
          <a:p>
            <a:endParaRPr lang="ja-JP" altLang="ja-JP" dirty="0">
              <a:solidFill>
                <a:srgbClr val="000000"/>
              </a:solidFill>
            </a:endParaRPr>
          </a:p>
        </p:txBody>
      </p:sp>
      <p:sp>
        <p:nvSpPr>
          <p:cNvPr id="9" name="テキスト ボックス 8"/>
          <p:cNvSpPr txBox="1"/>
          <p:nvPr/>
        </p:nvSpPr>
        <p:spPr>
          <a:xfrm>
            <a:off x="467544" y="4221088"/>
            <a:ext cx="8289461" cy="2031325"/>
          </a:xfrm>
          <a:prstGeom prst="rect">
            <a:avLst/>
          </a:prstGeom>
          <a:noFill/>
        </p:spPr>
        <p:txBody>
          <a:bodyPr wrap="square" rtlCol="0">
            <a:spAutoFit/>
          </a:bodyPr>
          <a:lstStyle/>
          <a:p>
            <a:r>
              <a:rPr lang="ja-JP" altLang="en-US" dirty="0" smtClean="0">
                <a:solidFill>
                  <a:srgbClr val="000000"/>
                </a:solidFill>
              </a:rPr>
              <a:t>板野　充　（</a:t>
            </a:r>
            <a:r>
              <a:rPr lang="en-US" altLang="ja-JP" dirty="0" smtClean="0">
                <a:solidFill>
                  <a:srgbClr val="000000"/>
                </a:solidFill>
              </a:rPr>
              <a:t>NPO</a:t>
            </a:r>
            <a:r>
              <a:rPr lang="ja-JP" altLang="en-US" dirty="0" smtClean="0">
                <a:solidFill>
                  <a:srgbClr val="000000"/>
                </a:solidFill>
              </a:rPr>
              <a:t>法人</a:t>
            </a:r>
            <a:r>
              <a:rPr lang="en-US" altLang="ja-JP" dirty="0" smtClean="0">
                <a:solidFill>
                  <a:srgbClr val="000000"/>
                </a:solidFill>
              </a:rPr>
              <a:t>JAE</a:t>
            </a:r>
            <a:r>
              <a:rPr lang="ja-JP" altLang="en-US" dirty="0" smtClean="0">
                <a:solidFill>
                  <a:srgbClr val="000000"/>
                </a:solidFill>
              </a:rPr>
              <a:t>　　代表理事）</a:t>
            </a:r>
            <a:endParaRPr lang="en-US" altLang="ja-JP" dirty="0" smtClean="0">
              <a:solidFill>
                <a:srgbClr val="000000"/>
              </a:solidFill>
            </a:endParaRPr>
          </a:p>
          <a:p>
            <a:r>
              <a:rPr lang="ja-JP" altLang="en-US" dirty="0" smtClean="0">
                <a:solidFill>
                  <a:srgbClr val="000000"/>
                </a:solidFill>
              </a:rPr>
              <a:t>施　　治安（</a:t>
            </a:r>
            <a:r>
              <a:rPr lang="ja-JP" altLang="en-US" dirty="0">
                <a:solidFill>
                  <a:srgbClr val="000000"/>
                </a:solidFill>
              </a:rPr>
              <a:t>株式</a:t>
            </a:r>
            <a:r>
              <a:rPr lang="ja-JP" altLang="en-US" dirty="0" smtClean="0">
                <a:solidFill>
                  <a:srgbClr val="000000"/>
                </a:solidFill>
              </a:rPr>
              <a:t>会社遊企画　代表取締役）</a:t>
            </a:r>
            <a:endParaRPr lang="en-US" altLang="ja-JP" dirty="0">
              <a:solidFill>
                <a:srgbClr val="000000"/>
              </a:solidFill>
            </a:endParaRPr>
          </a:p>
          <a:p>
            <a:r>
              <a:rPr lang="ja-JP" altLang="en-US" dirty="0" smtClean="0">
                <a:solidFill>
                  <a:srgbClr val="000000"/>
                </a:solidFill>
              </a:rPr>
              <a:t>宮崎　要輔</a:t>
            </a:r>
            <a:r>
              <a:rPr lang="ja-JP" altLang="en-US" dirty="0">
                <a:solidFill>
                  <a:srgbClr val="000000"/>
                </a:solidFill>
              </a:rPr>
              <a:t>（デポル スポーツ科学</a:t>
            </a:r>
            <a:r>
              <a:rPr lang="ja-JP" altLang="en-US" dirty="0" smtClean="0">
                <a:solidFill>
                  <a:srgbClr val="000000"/>
                </a:solidFill>
              </a:rPr>
              <a:t>研究所　代表</a:t>
            </a:r>
            <a:r>
              <a:rPr lang="ja-JP" altLang="en-US" dirty="0">
                <a:solidFill>
                  <a:srgbClr val="000000"/>
                </a:solidFill>
              </a:rPr>
              <a:t>）</a:t>
            </a:r>
            <a:endParaRPr lang="en-US" altLang="ja-JP" dirty="0">
              <a:solidFill>
                <a:srgbClr val="000000"/>
              </a:solidFill>
            </a:endParaRPr>
          </a:p>
          <a:p>
            <a:r>
              <a:rPr lang="ja-JP" altLang="en-US" dirty="0" smtClean="0">
                <a:solidFill>
                  <a:srgbClr val="000000"/>
                </a:solidFill>
              </a:rPr>
              <a:t>尾中　友哉</a:t>
            </a:r>
            <a:r>
              <a:rPr lang="ja-JP" altLang="en-US" dirty="0">
                <a:solidFill>
                  <a:srgbClr val="000000"/>
                </a:solidFill>
              </a:rPr>
              <a:t>（株式会社</a:t>
            </a:r>
            <a:r>
              <a:rPr lang="en-US" altLang="ja-JP" dirty="0">
                <a:solidFill>
                  <a:srgbClr val="000000"/>
                </a:solidFill>
              </a:rPr>
              <a:t>Silent </a:t>
            </a:r>
            <a:r>
              <a:rPr lang="en-US" altLang="ja-JP" dirty="0" smtClean="0">
                <a:solidFill>
                  <a:srgbClr val="000000"/>
                </a:solidFill>
              </a:rPr>
              <a:t>Voice  </a:t>
            </a:r>
            <a:r>
              <a:rPr lang="ja-JP" altLang="en-US" dirty="0">
                <a:solidFill>
                  <a:srgbClr val="000000"/>
                </a:solidFill>
              </a:rPr>
              <a:t>代表取締役</a:t>
            </a:r>
            <a:r>
              <a:rPr lang="ja-JP" altLang="en-US" dirty="0" smtClean="0">
                <a:solidFill>
                  <a:srgbClr val="000000"/>
                </a:solidFill>
              </a:rPr>
              <a:t>）</a:t>
            </a:r>
            <a:endParaRPr lang="en-US" altLang="ja-JP" dirty="0">
              <a:solidFill>
                <a:srgbClr val="000000"/>
              </a:solidFill>
            </a:endParaRPr>
          </a:p>
          <a:p>
            <a:r>
              <a:rPr lang="ja-JP" altLang="en-US" dirty="0" smtClean="0">
                <a:solidFill>
                  <a:srgbClr val="000000"/>
                </a:solidFill>
              </a:rPr>
              <a:t>桝谷　礼路（一般社団法人</a:t>
            </a:r>
            <a:r>
              <a:rPr lang="en-US" altLang="ja-JP" dirty="0" smtClean="0">
                <a:solidFill>
                  <a:srgbClr val="000000"/>
                </a:solidFill>
              </a:rPr>
              <a:t>Collective </a:t>
            </a:r>
            <a:r>
              <a:rPr lang="en-US" altLang="ja-JP" dirty="0">
                <a:solidFill>
                  <a:srgbClr val="000000"/>
                </a:solidFill>
              </a:rPr>
              <a:t>for </a:t>
            </a:r>
            <a:r>
              <a:rPr lang="en-US" altLang="ja-JP" dirty="0" smtClean="0">
                <a:solidFill>
                  <a:srgbClr val="000000"/>
                </a:solidFill>
              </a:rPr>
              <a:t>Children</a:t>
            </a:r>
            <a:r>
              <a:rPr lang="ja-JP" altLang="en-US" dirty="0" smtClean="0">
                <a:solidFill>
                  <a:srgbClr val="000000"/>
                </a:solidFill>
              </a:rPr>
              <a:t>　事務局長）</a:t>
            </a:r>
            <a:endParaRPr lang="en-US" altLang="ja-JP" dirty="0" smtClean="0">
              <a:solidFill>
                <a:srgbClr val="000000"/>
              </a:solidFill>
            </a:endParaRPr>
          </a:p>
          <a:p>
            <a:r>
              <a:rPr lang="ja-JP" altLang="en-US" dirty="0" smtClean="0">
                <a:solidFill>
                  <a:srgbClr val="000000"/>
                </a:solidFill>
              </a:rPr>
              <a:t>池谷　徹　（</a:t>
            </a:r>
            <a:r>
              <a:rPr lang="ja-JP" altLang="en-US" dirty="0">
                <a:solidFill>
                  <a:srgbClr val="000000"/>
                </a:solidFill>
              </a:rPr>
              <a:t>一般</a:t>
            </a:r>
            <a:r>
              <a:rPr lang="ja-JP" altLang="en-US" dirty="0" smtClean="0">
                <a:solidFill>
                  <a:srgbClr val="000000"/>
                </a:solidFill>
              </a:rPr>
              <a:t>社団法人</a:t>
            </a:r>
            <a:r>
              <a:rPr lang="en-US" altLang="ja-JP" dirty="0" smtClean="0">
                <a:solidFill>
                  <a:srgbClr val="000000"/>
                </a:solidFill>
              </a:rPr>
              <a:t>FACE to FUKUSHI </a:t>
            </a:r>
            <a:r>
              <a:rPr lang="ja-JP" altLang="en-US" dirty="0" smtClean="0">
                <a:solidFill>
                  <a:srgbClr val="000000"/>
                </a:solidFill>
              </a:rPr>
              <a:t>事務局）</a:t>
            </a:r>
            <a:endParaRPr lang="en-US" altLang="ja-JP" dirty="0">
              <a:solidFill>
                <a:srgbClr val="000000"/>
              </a:solidFill>
            </a:endParaRPr>
          </a:p>
          <a:p>
            <a:r>
              <a:rPr lang="ja-JP" altLang="en-US" dirty="0" smtClean="0">
                <a:solidFill>
                  <a:srgbClr val="000000"/>
                </a:solidFill>
              </a:rPr>
              <a:t>若松　周平</a:t>
            </a:r>
            <a:r>
              <a:rPr lang="ja-JP" altLang="en-US" dirty="0">
                <a:solidFill>
                  <a:srgbClr val="000000"/>
                </a:solidFill>
              </a:rPr>
              <a:t>（株式会社</a:t>
            </a:r>
            <a:r>
              <a:rPr lang="en-US" altLang="ja-JP" dirty="0" smtClean="0">
                <a:solidFill>
                  <a:srgbClr val="000000"/>
                </a:solidFill>
              </a:rPr>
              <a:t>YEVIS</a:t>
            </a:r>
            <a:r>
              <a:rPr lang="ja-JP" altLang="en-US" dirty="0" smtClean="0">
                <a:solidFill>
                  <a:srgbClr val="000000"/>
                </a:solidFill>
              </a:rPr>
              <a:t>　代表取締役）</a:t>
            </a:r>
            <a:r>
              <a:rPr lang="ja-JP" altLang="en-US" dirty="0">
                <a:solidFill>
                  <a:srgbClr val="000000"/>
                </a:solidFill>
              </a:rPr>
              <a:t>　</a:t>
            </a:r>
            <a:r>
              <a:rPr lang="ja-JP" altLang="en-US" dirty="0" smtClean="0">
                <a:solidFill>
                  <a:srgbClr val="000000"/>
                </a:solidFill>
              </a:rPr>
              <a:t>　　　　　　　　　　他多数</a:t>
            </a:r>
            <a:endParaRPr lang="en-US" altLang="ja-JP" dirty="0">
              <a:solidFill>
                <a:srgbClr val="000000"/>
              </a:solidFill>
            </a:endParaRPr>
          </a:p>
        </p:txBody>
      </p:sp>
      <p:sp>
        <p:nvSpPr>
          <p:cNvPr id="10" name="Text Box 34"/>
          <p:cNvSpPr txBox="1">
            <a:spLocks noChangeArrowheads="1"/>
          </p:cNvSpPr>
          <p:nvPr/>
        </p:nvSpPr>
        <p:spPr bwMode="auto">
          <a:xfrm>
            <a:off x="467544" y="3697868"/>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u="sng" dirty="0" smtClean="0">
                <a:solidFill>
                  <a:schemeClr val="tx1"/>
                </a:solidFill>
              </a:rPr>
              <a:t>メンター陣</a:t>
            </a:r>
            <a:endParaRPr lang="en-US" altLang="en-US" sz="2800" b="1" u="sng" dirty="0" smtClean="0">
              <a:solidFill>
                <a:schemeClr val="tx1"/>
              </a:solidFill>
            </a:endParaRPr>
          </a:p>
        </p:txBody>
      </p:sp>
    </p:spTree>
    <p:extLst>
      <p:ext uri="{BB962C8B-B14F-4D97-AF65-F5344CB8AC3E}">
        <p14:creationId xmlns:p14="http://schemas.microsoft.com/office/powerpoint/2010/main" val="2312921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1620957"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団体概要</a:t>
            </a:r>
          </a:p>
        </p:txBody>
      </p:sp>
      <p:sp>
        <p:nvSpPr>
          <p:cNvPr id="5124" name="Text Box 34"/>
          <p:cNvSpPr txBox="1">
            <a:spLocks noChangeArrowheads="1"/>
          </p:cNvSpPr>
          <p:nvPr/>
        </p:nvSpPr>
        <p:spPr bwMode="auto">
          <a:xfrm>
            <a:off x="468312" y="977900"/>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u="sng" dirty="0" smtClean="0">
                <a:solidFill>
                  <a:schemeClr val="tx1"/>
                </a:solidFill>
              </a:rPr>
              <a:t>沿革</a:t>
            </a:r>
            <a:endParaRPr lang="en-US" altLang="en-US" sz="2800" b="1" u="sng" dirty="0" smtClean="0">
              <a:solidFill>
                <a:schemeClr val="tx1"/>
              </a:solidFill>
            </a:endParaRPr>
          </a:p>
        </p:txBody>
      </p:sp>
      <p:sp>
        <p:nvSpPr>
          <p:cNvPr id="4" name="テキスト ボックス 3"/>
          <p:cNvSpPr txBox="1"/>
          <p:nvPr/>
        </p:nvSpPr>
        <p:spPr>
          <a:xfrm>
            <a:off x="459003" y="1484784"/>
            <a:ext cx="8289461" cy="5355312"/>
          </a:xfrm>
          <a:prstGeom prst="rect">
            <a:avLst/>
          </a:prstGeom>
          <a:noFill/>
        </p:spPr>
        <p:txBody>
          <a:bodyPr wrap="square" rtlCol="0">
            <a:spAutoFit/>
          </a:bodyPr>
          <a:lstStyle/>
          <a:p>
            <a:r>
              <a:rPr lang="en-US" altLang="ja-JP" dirty="0" smtClean="0">
                <a:solidFill>
                  <a:srgbClr val="000000"/>
                </a:solidFill>
              </a:rPr>
              <a:t>2004</a:t>
            </a:r>
            <a:r>
              <a:rPr lang="ja-JP" altLang="en-US" dirty="0" smtClean="0">
                <a:solidFill>
                  <a:srgbClr val="000000"/>
                </a:solidFill>
              </a:rPr>
              <a:t>年　　「</a:t>
            </a:r>
            <a:r>
              <a:rPr lang="en-US" altLang="ja-JP" dirty="0" smtClean="0">
                <a:solidFill>
                  <a:srgbClr val="000000"/>
                </a:solidFill>
              </a:rPr>
              <a:t>edge</a:t>
            </a:r>
            <a:r>
              <a:rPr lang="ja-JP" altLang="en-US" dirty="0" smtClean="0">
                <a:solidFill>
                  <a:srgbClr val="000000"/>
                </a:solidFill>
              </a:rPr>
              <a:t>実行委員会（実行委員長：田村太郎）」結成</a:t>
            </a:r>
            <a:endParaRPr lang="en-US" altLang="ja-JP" dirty="0" smtClean="0">
              <a:solidFill>
                <a:srgbClr val="000000"/>
              </a:solidFill>
            </a:endParaRPr>
          </a:p>
          <a:p>
            <a:r>
              <a:rPr lang="ja-JP" altLang="ja-JP" dirty="0" smtClean="0">
                <a:solidFill>
                  <a:srgbClr val="000000"/>
                </a:solidFill>
              </a:rPr>
              <a:t>　</a:t>
            </a:r>
            <a:r>
              <a:rPr lang="ja-JP" altLang="en-US" dirty="0" smtClean="0">
                <a:solidFill>
                  <a:srgbClr val="000000"/>
                </a:solidFill>
              </a:rPr>
              <a:t>　　　　　第</a:t>
            </a:r>
            <a:r>
              <a:rPr lang="en-US" altLang="ja-JP" dirty="0" smtClean="0">
                <a:solidFill>
                  <a:srgbClr val="000000"/>
                </a:solidFill>
              </a:rPr>
              <a:t>1</a:t>
            </a:r>
            <a:r>
              <a:rPr lang="ja-JP" altLang="en-US" dirty="0" smtClean="0">
                <a:solidFill>
                  <a:srgbClr val="000000"/>
                </a:solidFill>
              </a:rPr>
              <a:t>回ビジネスプランコンペ「</a:t>
            </a:r>
            <a:r>
              <a:rPr lang="en-US" altLang="ja-JP" dirty="0" smtClean="0">
                <a:solidFill>
                  <a:srgbClr val="000000"/>
                </a:solidFill>
              </a:rPr>
              <a:t>edge2004</a:t>
            </a:r>
            <a:r>
              <a:rPr lang="ja-JP" altLang="en-US" dirty="0" smtClean="0">
                <a:solidFill>
                  <a:srgbClr val="000000"/>
                </a:solidFill>
              </a:rPr>
              <a:t>」開催</a:t>
            </a:r>
            <a:endParaRPr lang="en-US" altLang="ja-JP" dirty="0" smtClean="0">
              <a:solidFill>
                <a:srgbClr val="000000"/>
              </a:solidFill>
            </a:endParaRPr>
          </a:p>
          <a:p>
            <a:endParaRPr lang="en-US" altLang="ja-JP" dirty="0" smtClean="0">
              <a:solidFill>
                <a:srgbClr val="000000"/>
              </a:solidFill>
            </a:endParaRPr>
          </a:p>
          <a:p>
            <a:r>
              <a:rPr lang="en-US" altLang="ja-JP" dirty="0" smtClean="0">
                <a:solidFill>
                  <a:srgbClr val="000000"/>
                </a:solidFill>
              </a:rPr>
              <a:t>2008</a:t>
            </a:r>
            <a:r>
              <a:rPr lang="ja-JP" altLang="en-US" dirty="0" smtClean="0">
                <a:solidFill>
                  <a:srgbClr val="000000"/>
                </a:solidFill>
              </a:rPr>
              <a:t>年　　特定非営利活動法人化</a:t>
            </a:r>
            <a:endParaRPr lang="en-US" altLang="ja-JP" dirty="0" smtClean="0">
              <a:solidFill>
                <a:srgbClr val="000000"/>
              </a:solidFill>
            </a:endParaRPr>
          </a:p>
          <a:p>
            <a:endParaRPr lang="en-US" altLang="ja-JP" dirty="0">
              <a:solidFill>
                <a:srgbClr val="000000"/>
              </a:solidFill>
            </a:endParaRPr>
          </a:p>
          <a:p>
            <a:r>
              <a:rPr lang="en-US" altLang="ja-JP" dirty="0" smtClean="0">
                <a:solidFill>
                  <a:srgbClr val="000000"/>
                </a:solidFill>
              </a:rPr>
              <a:t>2010</a:t>
            </a:r>
            <a:r>
              <a:rPr lang="ja-JP" altLang="en-US" dirty="0" smtClean="0">
                <a:solidFill>
                  <a:srgbClr val="000000"/>
                </a:solidFill>
              </a:rPr>
              <a:t>年</a:t>
            </a:r>
            <a:r>
              <a:rPr lang="en-US" altLang="ja-JP" dirty="0" smtClean="0">
                <a:solidFill>
                  <a:srgbClr val="000000"/>
                </a:solidFill>
              </a:rPr>
              <a:t>〜</a:t>
            </a:r>
            <a:r>
              <a:rPr lang="ja-JP" altLang="en-US" dirty="0" smtClean="0">
                <a:solidFill>
                  <a:srgbClr val="000000"/>
                </a:solidFill>
              </a:rPr>
              <a:t>　「社会的企業創業支援ファンド（内閣府地域社会雇用事業）」を</a:t>
            </a:r>
            <a:endParaRPr lang="en-US" altLang="ja-JP" dirty="0" smtClean="0">
              <a:solidFill>
                <a:srgbClr val="000000"/>
              </a:solidFill>
            </a:endParaRPr>
          </a:p>
          <a:p>
            <a:r>
              <a:rPr lang="en-US" altLang="ja-JP" dirty="0" smtClean="0">
                <a:solidFill>
                  <a:srgbClr val="000000"/>
                </a:solidFill>
              </a:rPr>
              <a:t>2012</a:t>
            </a:r>
            <a:r>
              <a:rPr lang="ja-JP" altLang="en-US" dirty="0" smtClean="0">
                <a:solidFill>
                  <a:srgbClr val="000000"/>
                </a:solidFill>
              </a:rPr>
              <a:t>年　　実施し、資金的なサポートを実施。</a:t>
            </a:r>
            <a:r>
              <a:rPr lang="en-US" altLang="ja-JP" dirty="0" smtClean="0">
                <a:solidFill>
                  <a:srgbClr val="000000"/>
                </a:solidFill>
              </a:rPr>
              <a:t>31</a:t>
            </a:r>
            <a:r>
              <a:rPr lang="ja-JP" altLang="en-US" dirty="0" smtClean="0">
                <a:solidFill>
                  <a:srgbClr val="000000"/>
                </a:solidFill>
              </a:rPr>
              <a:t>名の起業家を支援。</a:t>
            </a:r>
            <a:endParaRPr lang="en-US" altLang="ja-JP" dirty="0" smtClean="0">
              <a:solidFill>
                <a:srgbClr val="000000"/>
              </a:solidFill>
            </a:endParaRPr>
          </a:p>
          <a:p>
            <a:endParaRPr lang="en-US" altLang="ja-JP" dirty="0">
              <a:solidFill>
                <a:srgbClr val="000000"/>
              </a:solidFill>
            </a:endParaRPr>
          </a:p>
          <a:p>
            <a:r>
              <a:rPr lang="en-US" altLang="ja-JP" dirty="0" smtClean="0">
                <a:solidFill>
                  <a:srgbClr val="000000"/>
                </a:solidFill>
              </a:rPr>
              <a:t>2012</a:t>
            </a:r>
            <a:r>
              <a:rPr lang="ja-JP" altLang="en-US" dirty="0" smtClean="0">
                <a:solidFill>
                  <a:srgbClr val="000000"/>
                </a:solidFill>
              </a:rPr>
              <a:t>年</a:t>
            </a:r>
            <a:r>
              <a:rPr lang="en-US" altLang="ja-JP" dirty="0" smtClean="0">
                <a:solidFill>
                  <a:srgbClr val="000000"/>
                </a:solidFill>
              </a:rPr>
              <a:t>〜</a:t>
            </a:r>
            <a:r>
              <a:rPr lang="ja-JP" altLang="en-US" dirty="0" smtClean="0">
                <a:solidFill>
                  <a:srgbClr val="000000"/>
                </a:solidFill>
              </a:rPr>
              <a:t>　</a:t>
            </a:r>
            <a:r>
              <a:rPr lang="en-US" altLang="ja-JP" dirty="0" smtClean="0">
                <a:solidFill>
                  <a:srgbClr val="000000"/>
                </a:solidFill>
              </a:rPr>
              <a:t>NPO</a:t>
            </a:r>
            <a:r>
              <a:rPr lang="ja-JP" altLang="en-US" dirty="0" smtClean="0">
                <a:solidFill>
                  <a:srgbClr val="000000"/>
                </a:solidFill>
              </a:rPr>
              <a:t>法人石巻復興支援ネットワークと連携し「やっぺす！起業</a:t>
            </a:r>
            <a:endParaRPr lang="en-US" altLang="ja-JP" dirty="0" smtClean="0">
              <a:solidFill>
                <a:srgbClr val="000000"/>
              </a:solidFill>
            </a:endParaRPr>
          </a:p>
          <a:p>
            <a:r>
              <a:rPr lang="en-US" altLang="ja-JP" dirty="0" smtClean="0">
                <a:solidFill>
                  <a:srgbClr val="000000"/>
                </a:solidFill>
              </a:rPr>
              <a:t>2013</a:t>
            </a:r>
            <a:r>
              <a:rPr lang="ja-JP" altLang="en-US" dirty="0" smtClean="0">
                <a:solidFill>
                  <a:srgbClr val="000000"/>
                </a:solidFill>
              </a:rPr>
              <a:t>年　　支援ファンド（内閣府復興支援型地域社会雇用創造事業）」を</a:t>
            </a:r>
            <a:endParaRPr lang="en-US" altLang="ja-JP" dirty="0" smtClean="0">
              <a:solidFill>
                <a:srgbClr val="000000"/>
              </a:solidFill>
            </a:endParaRPr>
          </a:p>
          <a:p>
            <a:r>
              <a:rPr lang="ja-JP" altLang="ja-JP" dirty="0">
                <a:solidFill>
                  <a:srgbClr val="000000"/>
                </a:solidFill>
              </a:rPr>
              <a:t>　</a:t>
            </a:r>
            <a:r>
              <a:rPr lang="ja-JP" altLang="en-US" dirty="0" smtClean="0">
                <a:solidFill>
                  <a:srgbClr val="000000"/>
                </a:solidFill>
              </a:rPr>
              <a:t>　　　　</a:t>
            </a:r>
            <a:r>
              <a:rPr lang="en-US" altLang="en-US" dirty="0">
                <a:solidFill>
                  <a:srgbClr val="000000"/>
                </a:solidFill>
              </a:rPr>
              <a:t> </a:t>
            </a:r>
            <a:r>
              <a:rPr lang="ja-JP" altLang="en-US" dirty="0" smtClean="0">
                <a:solidFill>
                  <a:srgbClr val="000000"/>
                </a:solidFill>
              </a:rPr>
              <a:t>実施</a:t>
            </a:r>
            <a:endParaRPr lang="en-US" altLang="ja-JP" dirty="0" smtClean="0">
              <a:solidFill>
                <a:srgbClr val="000000"/>
              </a:solidFill>
            </a:endParaRPr>
          </a:p>
          <a:p>
            <a:endParaRPr lang="en-US" altLang="ja-JP" dirty="0">
              <a:solidFill>
                <a:srgbClr val="000000"/>
              </a:solidFill>
            </a:endParaRPr>
          </a:p>
          <a:p>
            <a:r>
              <a:rPr lang="en-US" altLang="ja-JP" dirty="0" smtClean="0">
                <a:solidFill>
                  <a:srgbClr val="000000"/>
                </a:solidFill>
              </a:rPr>
              <a:t>2015</a:t>
            </a:r>
            <a:r>
              <a:rPr lang="ja-JP" altLang="en-US" dirty="0" smtClean="0">
                <a:solidFill>
                  <a:srgbClr val="000000"/>
                </a:solidFill>
              </a:rPr>
              <a:t>年　　</a:t>
            </a:r>
            <a:r>
              <a:rPr lang="en-US" altLang="ja-JP" dirty="0">
                <a:solidFill>
                  <a:srgbClr val="000000"/>
                </a:solidFill>
              </a:rPr>
              <a:t> edge</a:t>
            </a:r>
            <a:r>
              <a:rPr lang="ja-JP" altLang="en-US" dirty="0">
                <a:solidFill>
                  <a:srgbClr val="000000"/>
                </a:solidFill>
              </a:rPr>
              <a:t>出身の</a:t>
            </a:r>
            <a:r>
              <a:rPr lang="ja-JP" altLang="en-US" dirty="0" smtClean="0">
                <a:solidFill>
                  <a:srgbClr val="000000"/>
                </a:solidFill>
              </a:rPr>
              <a:t>プレイヤー高亜希らがエントリーした</a:t>
            </a:r>
            <a:endParaRPr lang="en-US" altLang="ja-JP" dirty="0" smtClean="0">
              <a:solidFill>
                <a:srgbClr val="000000"/>
              </a:solidFill>
            </a:endParaRPr>
          </a:p>
          <a:p>
            <a:r>
              <a:rPr lang="ja-JP" altLang="en-US" dirty="0" smtClean="0">
                <a:solidFill>
                  <a:srgbClr val="000000"/>
                </a:solidFill>
              </a:rPr>
              <a:t>　　　　　 </a:t>
            </a:r>
            <a:r>
              <a:rPr lang="ja-JP" altLang="en-US" dirty="0">
                <a:solidFill>
                  <a:srgbClr val="000000"/>
                </a:solidFill>
              </a:rPr>
              <a:t>「</a:t>
            </a:r>
            <a:r>
              <a:rPr lang="en-US" altLang="ja-JP" dirty="0" smtClean="0">
                <a:solidFill>
                  <a:srgbClr val="000000"/>
                </a:solidFill>
              </a:rPr>
              <a:t>Google</a:t>
            </a:r>
            <a:r>
              <a:rPr lang="ja-JP" altLang="en-US" dirty="0" smtClean="0">
                <a:solidFill>
                  <a:srgbClr val="000000"/>
                </a:solidFill>
              </a:rPr>
              <a:t>インパクトチャレンジ</a:t>
            </a:r>
            <a:r>
              <a:rPr lang="ja-JP" altLang="en-US" dirty="0">
                <a:solidFill>
                  <a:srgbClr val="000000"/>
                </a:solidFill>
              </a:rPr>
              <a:t>」</a:t>
            </a:r>
            <a:r>
              <a:rPr lang="ja-JP" altLang="en-US" dirty="0" smtClean="0">
                <a:solidFill>
                  <a:srgbClr val="000000"/>
                </a:solidFill>
              </a:rPr>
              <a:t>で一般</a:t>
            </a:r>
            <a:r>
              <a:rPr lang="ja-JP" altLang="en-US" dirty="0">
                <a:solidFill>
                  <a:srgbClr val="000000"/>
                </a:solidFill>
              </a:rPr>
              <a:t>投票</a:t>
            </a:r>
            <a:r>
              <a:rPr lang="en-US" altLang="ja-JP" dirty="0">
                <a:solidFill>
                  <a:srgbClr val="000000"/>
                </a:solidFill>
              </a:rPr>
              <a:t>1</a:t>
            </a:r>
            <a:r>
              <a:rPr lang="ja-JP" altLang="en-US" dirty="0" smtClean="0">
                <a:solidFill>
                  <a:srgbClr val="000000"/>
                </a:solidFill>
              </a:rPr>
              <a:t>位</a:t>
            </a:r>
            <a:endParaRPr lang="en-US" altLang="ja-JP" dirty="0" smtClean="0">
              <a:solidFill>
                <a:srgbClr val="000000"/>
              </a:solidFill>
            </a:endParaRPr>
          </a:p>
          <a:p>
            <a:r>
              <a:rPr lang="ja-JP" altLang="en-US" dirty="0">
                <a:solidFill>
                  <a:srgbClr val="000000"/>
                </a:solidFill>
              </a:rPr>
              <a:t>　</a:t>
            </a:r>
            <a:r>
              <a:rPr lang="ja-JP" altLang="en-US" dirty="0" smtClean="0">
                <a:solidFill>
                  <a:srgbClr val="000000"/>
                </a:solidFill>
              </a:rPr>
              <a:t>　　　　 「みんな</a:t>
            </a:r>
            <a:r>
              <a:rPr lang="ja-JP" altLang="en-US" dirty="0">
                <a:solidFill>
                  <a:srgbClr val="000000"/>
                </a:solidFill>
              </a:rPr>
              <a:t>のグランプリ</a:t>
            </a:r>
            <a:r>
              <a:rPr lang="ja-JP" altLang="en-US" dirty="0" smtClean="0">
                <a:solidFill>
                  <a:srgbClr val="000000"/>
                </a:solidFill>
              </a:rPr>
              <a:t>賞」を受賞</a:t>
            </a:r>
            <a:endParaRPr lang="en-US" altLang="ja-JP" dirty="0" smtClean="0">
              <a:solidFill>
                <a:srgbClr val="000000"/>
              </a:solidFill>
            </a:endParaRPr>
          </a:p>
          <a:p>
            <a:endParaRPr lang="en-US" altLang="ja-JP" dirty="0">
              <a:solidFill>
                <a:srgbClr val="000000"/>
              </a:solidFill>
            </a:endParaRPr>
          </a:p>
          <a:p>
            <a:r>
              <a:rPr lang="en-US" altLang="ja-JP" dirty="0" smtClean="0">
                <a:solidFill>
                  <a:srgbClr val="000000"/>
                </a:solidFill>
              </a:rPr>
              <a:t>2016</a:t>
            </a:r>
            <a:r>
              <a:rPr lang="ja-JP" altLang="en-US" dirty="0" smtClean="0">
                <a:solidFill>
                  <a:srgbClr val="000000"/>
                </a:solidFill>
              </a:rPr>
              <a:t>年　　</a:t>
            </a:r>
            <a:r>
              <a:rPr lang="en-US" altLang="ja-JP" dirty="0" smtClean="0">
                <a:solidFill>
                  <a:srgbClr val="000000"/>
                </a:solidFill>
              </a:rPr>
              <a:t>edge</a:t>
            </a:r>
            <a:r>
              <a:rPr lang="ja-JP" altLang="en-US" dirty="0" smtClean="0">
                <a:solidFill>
                  <a:srgbClr val="000000"/>
                </a:solidFill>
              </a:rPr>
              <a:t>出身のプレイヤーが中心となり設立された一般社団法人</a:t>
            </a:r>
            <a:endParaRPr lang="en-US" altLang="ja-JP" dirty="0" smtClean="0">
              <a:solidFill>
                <a:srgbClr val="000000"/>
              </a:solidFill>
            </a:endParaRPr>
          </a:p>
          <a:p>
            <a:r>
              <a:rPr lang="ja-JP" altLang="ja-JP" dirty="0">
                <a:solidFill>
                  <a:srgbClr val="000000"/>
                </a:solidFill>
              </a:rPr>
              <a:t>　</a:t>
            </a:r>
            <a:r>
              <a:rPr lang="ja-JP" altLang="en-US" dirty="0" smtClean="0">
                <a:solidFill>
                  <a:srgbClr val="000000"/>
                </a:solidFill>
              </a:rPr>
              <a:t>　　　　</a:t>
            </a:r>
            <a:r>
              <a:rPr lang="en-US" altLang="ja-JP" dirty="0" smtClean="0">
                <a:solidFill>
                  <a:srgbClr val="000000"/>
                </a:solidFill>
              </a:rPr>
              <a:t> </a:t>
            </a:r>
            <a:r>
              <a:rPr lang="ja-JP" altLang="en-US" dirty="0" smtClean="0">
                <a:solidFill>
                  <a:srgbClr val="000000"/>
                </a:solidFill>
              </a:rPr>
              <a:t>「</a:t>
            </a:r>
            <a:r>
              <a:rPr lang="en-US" altLang="ja-JP" dirty="0" smtClean="0">
                <a:solidFill>
                  <a:srgbClr val="000000"/>
                </a:solidFill>
              </a:rPr>
              <a:t>Collective for Children</a:t>
            </a:r>
            <a:r>
              <a:rPr lang="ja-JP" altLang="en-US" dirty="0" smtClean="0">
                <a:solidFill>
                  <a:srgbClr val="000000"/>
                </a:solidFill>
              </a:rPr>
              <a:t>」が日本財団より「特別ソーシャル</a:t>
            </a:r>
            <a:endParaRPr lang="en-US" altLang="ja-JP" dirty="0" smtClean="0">
              <a:solidFill>
                <a:srgbClr val="000000"/>
              </a:solidFill>
            </a:endParaRPr>
          </a:p>
          <a:p>
            <a:r>
              <a:rPr lang="ja-JP" altLang="ja-JP" dirty="0">
                <a:solidFill>
                  <a:srgbClr val="000000"/>
                </a:solidFill>
              </a:rPr>
              <a:t>　</a:t>
            </a:r>
            <a:r>
              <a:rPr lang="ja-JP" altLang="en-US" dirty="0" smtClean="0">
                <a:solidFill>
                  <a:srgbClr val="000000"/>
                </a:solidFill>
              </a:rPr>
              <a:t>　　　　</a:t>
            </a:r>
            <a:r>
              <a:rPr lang="en-US" altLang="ja-JP" dirty="0" smtClean="0">
                <a:solidFill>
                  <a:srgbClr val="000000"/>
                </a:solidFill>
              </a:rPr>
              <a:t> </a:t>
            </a:r>
            <a:r>
              <a:rPr lang="ja-JP" altLang="en-US" dirty="0" smtClean="0">
                <a:solidFill>
                  <a:srgbClr val="000000"/>
                </a:solidFill>
              </a:rPr>
              <a:t>イノベーター」に選定される</a:t>
            </a:r>
            <a:endParaRPr lang="en-US" altLang="ja-JP" dirty="0" smtClean="0">
              <a:solidFill>
                <a:srgbClr val="000000"/>
              </a:solidFill>
            </a:endParaRPr>
          </a:p>
        </p:txBody>
      </p:sp>
    </p:spTree>
    <p:extLst>
      <p:ext uri="{BB962C8B-B14F-4D97-AF65-F5344CB8AC3E}">
        <p14:creationId xmlns:p14="http://schemas.microsoft.com/office/powerpoint/2010/main" val="386643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4852610"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ビジネスプランコンペの特徴</a:t>
            </a:r>
          </a:p>
        </p:txBody>
      </p:sp>
      <p:sp>
        <p:nvSpPr>
          <p:cNvPr id="5124" name="Text Box 34"/>
          <p:cNvSpPr txBox="1">
            <a:spLocks noChangeArrowheads="1"/>
          </p:cNvSpPr>
          <p:nvPr/>
        </p:nvSpPr>
        <p:spPr bwMode="auto">
          <a:xfrm>
            <a:off x="468312" y="977900"/>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000" b="1" u="sng" dirty="0" smtClean="0">
                <a:solidFill>
                  <a:schemeClr val="tx1"/>
                </a:solidFill>
              </a:rPr>
              <a:t>社会を変えるための社会起業プランのコンペです</a:t>
            </a:r>
            <a:endParaRPr lang="en-US" altLang="en-US" sz="2000" b="1" u="sng" dirty="0" smtClean="0">
              <a:solidFill>
                <a:schemeClr val="tx1"/>
              </a:solidFill>
            </a:endParaRPr>
          </a:p>
        </p:txBody>
      </p:sp>
      <p:sp>
        <p:nvSpPr>
          <p:cNvPr id="4" name="テキスト ボックス 3"/>
          <p:cNvSpPr txBox="1"/>
          <p:nvPr/>
        </p:nvSpPr>
        <p:spPr>
          <a:xfrm>
            <a:off x="459003" y="1484784"/>
            <a:ext cx="8289461" cy="1077218"/>
          </a:xfrm>
          <a:prstGeom prst="rect">
            <a:avLst/>
          </a:prstGeom>
          <a:noFill/>
        </p:spPr>
        <p:txBody>
          <a:bodyPr wrap="square" rtlCol="0">
            <a:spAutoFit/>
          </a:bodyPr>
          <a:lstStyle/>
          <a:p>
            <a:r>
              <a:rPr lang="ja-JP" altLang="ja-JP" sz="1600" dirty="0">
                <a:solidFill>
                  <a:srgbClr val="000000"/>
                </a:solidFill>
              </a:rPr>
              <a:t>社会の課題を解決するためにビジネスを立ち上げ、チャレンジしようとする人々を「社会起業家」と言います。私たち「</a:t>
            </a:r>
            <a:r>
              <a:rPr lang="en-US" altLang="ja-JP" sz="1600" dirty="0">
                <a:solidFill>
                  <a:srgbClr val="000000"/>
                </a:solidFill>
              </a:rPr>
              <a:t>edge</a:t>
            </a:r>
            <a:r>
              <a:rPr lang="ja-JP" altLang="ja-JP" sz="1600" dirty="0">
                <a:solidFill>
                  <a:srgbClr val="000000"/>
                </a:solidFill>
              </a:rPr>
              <a:t>」は、社会課題の解決に向けて取り組む起業家たち、同じ意志を持った者たちがお互いに競い切磋琢磨することで、単独で挑戦するよりもより専門性の高い解決策を生み出せると考えています</a:t>
            </a:r>
            <a:r>
              <a:rPr lang="ja-JP" altLang="ja-JP" sz="1600" dirty="0" smtClean="0">
                <a:solidFill>
                  <a:srgbClr val="000000"/>
                </a:solidFill>
              </a:rPr>
              <a:t>。</a:t>
            </a:r>
            <a:endParaRPr lang="ja-JP" altLang="ja-JP" sz="1600" dirty="0">
              <a:solidFill>
                <a:srgbClr val="000000"/>
              </a:solidFill>
            </a:endParaRPr>
          </a:p>
        </p:txBody>
      </p:sp>
      <p:sp>
        <p:nvSpPr>
          <p:cNvPr id="5" name="Text Box 34"/>
          <p:cNvSpPr txBox="1">
            <a:spLocks noChangeArrowheads="1"/>
          </p:cNvSpPr>
          <p:nvPr/>
        </p:nvSpPr>
        <p:spPr bwMode="auto">
          <a:xfrm>
            <a:off x="468312" y="2897649"/>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000" b="1" u="sng" dirty="0" smtClean="0">
                <a:solidFill>
                  <a:schemeClr val="tx1"/>
                </a:solidFill>
              </a:rPr>
              <a:t>若者のためのコンペです</a:t>
            </a:r>
            <a:endParaRPr lang="en-US" altLang="en-US" sz="2000" b="1" u="sng" dirty="0" smtClean="0">
              <a:solidFill>
                <a:schemeClr val="tx1"/>
              </a:solidFill>
            </a:endParaRPr>
          </a:p>
        </p:txBody>
      </p:sp>
      <p:sp>
        <p:nvSpPr>
          <p:cNvPr id="6" name="テキスト ボックス 5"/>
          <p:cNvSpPr txBox="1"/>
          <p:nvPr/>
        </p:nvSpPr>
        <p:spPr>
          <a:xfrm>
            <a:off x="459003" y="3329697"/>
            <a:ext cx="8289461" cy="1323439"/>
          </a:xfrm>
          <a:prstGeom prst="rect">
            <a:avLst/>
          </a:prstGeom>
          <a:noFill/>
        </p:spPr>
        <p:txBody>
          <a:bodyPr wrap="square" rtlCol="0">
            <a:spAutoFit/>
          </a:bodyPr>
          <a:lstStyle/>
          <a:p>
            <a:r>
              <a:rPr lang="ja-JP" altLang="ja-JP" sz="1600" dirty="0">
                <a:solidFill>
                  <a:srgbClr val="000000"/>
                </a:solidFill>
              </a:rPr>
              <a:t>私たち「</a:t>
            </a:r>
            <a:r>
              <a:rPr lang="en-US" altLang="ja-JP" sz="1600" dirty="0">
                <a:solidFill>
                  <a:srgbClr val="000000"/>
                </a:solidFill>
              </a:rPr>
              <a:t>edge</a:t>
            </a:r>
            <a:r>
              <a:rPr lang="ja-JP" altLang="ja-JP" sz="1600" dirty="0">
                <a:solidFill>
                  <a:srgbClr val="000000"/>
                </a:solidFill>
              </a:rPr>
              <a:t>」は社会起業家をめざす若者が自分の可能性やプランの実現性を試し、実践する場としてこれまでビジネスプランコンペを開催してきました。</a:t>
            </a:r>
          </a:p>
          <a:p>
            <a:r>
              <a:rPr lang="ja-JP" altLang="ja-JP" sz="1600" dirty="0">
                <a:solidFill>
                  <a:srgbClr val="000000"/>
                </a:solidFill>
              </a:rPr>
              <a:t>起業マインドを持った若者の育成と、その事業を支援しようとするサポーターネットワークの構築を通して「社会課題解決に挑戦する人々のコミュニティー」を作る。それが私たちの目標です</a:t>
            </a:r>
            <a:r>
              <a:rPr lang="ja-JP" altLang="ja-JP" sz="1600" dirty="0" smtClean="0">
                <a:solidFill>
                  <a:srgbClr val="000000"/>
                </a:solidFill>
              </a:rPr>
              <a:t>。</a:t>
            </a:r>
            <a:endParaRPr lang="ja-JP" altLang="ja-JP" sz="1600" dirty="0">
              <a:solidFill>
                <a:srgbClr val="000000"/>
              </a:solidFill>
            </a:endParaRPr>
          </a:p>
        </p:txBody>
      </p:sp>
      <p:sp>
        <p:nvSpPr>
          <p:cNvPr id="7" name="Text Box 34"/>
          <p:cNvSpPr txBox="1">
            <a:spLocks noChangeArrowheads="1"/>
          </p:cNvSpPr>
          <p:nvPr/>
        </p:nvSpPr>
        <p:spPr bwMode="auto">
          <a:xfrm>
            <a:off x="476853" y="4944070"/>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000" b="1" u="sng" dirty="0" smtClean="0">
                <a:solidFill>
                  <a:schemeClr val="tx1"/>
                </a:solidFill>
              </a:rPr>
              <a:t>プランをブラッシュアップしていくコンペです</a:t>
            </a:r>
            <a:endParaRPr lang="en-US" altLang="en-US" sz="2000" b="1" u="sng" dirty="0" smtClean="0">
              <a:solidFill>
                <a:schemeClr val="tx1"/>
              </a:solidFill>
            </a:endParaRPr>
          </a:p>
        </p:txBody>
      </p:sp>
      <p:sp>
        <p:nvSpPr>
          <p:cNvPr id="8" name="テキスト ボックス 7"/>
          <p:cNvSpPr txBox="1"/>
          <p:nvPr/>
        </p:nvSpPr>
        <p:spPr>
          <a:xfrm>
            <a:off x="467544" y="5376118"/>
            <a:ext cx="8289461" cy="1077218"/>
          </a:xfrm>
          <a:prstGeom prst="rect">
            <a:avLst/>
          </a:prstGeom>
          <a:noFill/>
        </p:spPr>
        <p:txBody>
          <a:bodyPr wrap="square" rtlCol="0">
            <a:spAutoFit/>
          </a:bodyPr>
          <a:lstStyle/>
          <a:p>
            <a:r>
              <a:rPr lang="ja-JP" altLang="ja-JP" sz="1600" dirty="0">
                <a:solidFill>
                  <a:srgbClr val="000000"/>
                </a:solidFill>
              </a:rPr>
              <a:t>近年、様々なビジネスプランコンペが開催されるようになってきましたが、</a:t>
            </a:r>
            <a:r>
              <a:rPr lang="en-US" altLang="ja-JP" sz="1600" dirty="0">
                <a:solidFill>
                  <a:srgbClr val="000000"/>
                </a:solidFill>
              </a:rPr>
              <a:t>edge</a:t>
            </a:r>
            <a:r>
              <a:rPr lang="ja-JP" altLang="ja-JP" sz="1600" dirty="0">
                <a:solidFill>
                  <a:srgbClr val="000000"/>
                </a:solidFill>
              </a:rPr>
              <a:t>は単にプランの優劣を決めるだけのコンペではありません。先輩社会起業家らがメンター（助言者）となり、それぞれのプランをブラッシュアップ（洗練）していきます。</a:t>
            </a:r>
          </a:p>
          <a:p>
            <a:r>
              <a:rPr lang="ja-JP" altLang="ja-JP" sz="1600" dirty="0">
                <a:solidFill>
                  <a:srgbClr val="000000"/>
                </a:solidFill>
              </a:rPr>
              <a:t>だからこそ、</a:t>
            </a:r>
            <a:r>
              <a:rPr lang="en-US" altLang="ja-JP" sz="1600" dirty="0">
                <a:solidFill>
                  <a:srgbClr val="000000"/>
                </a:solidFill>
              </a:rPr>
              <a:t>edge</a:t>
            </a:r>
            <a:r>
              <a:rPr lang="ja-JP" altLang="ja-JP" sz="1600" dirty="0">
                <a:solidFill>
                  <a:srgbClr val="000000"/>
                </a:solidFill>
              </a:rPr>
              <a:t>のコンペからはたくさんの起業家が生まれています</a:t>
            </a:r>
            <a:r>
              <a:rPr lang="ja-JP" altLang="ja-JP" sz="1600" dirty="0" smtClean="0">
                <a:solidFill>
                  <a:srgbClr val="000000"/>
                </a:solidFill>
              </a:rPr>
              <a:t>。</a:t>
            </a:r>
            <a:endParaRPr lang="ja-JP" altLang="ja-JP" sz="1600" dirty="0">
              <a:solidFill>
                <a:srgbClr val="000000"/>
              </a:solidFill>
            </a:endParaRPr>
          </a:p>
        </p:txBody>
      </p:sp>
    </p:spTree>
    <p:extLst>
      <p:ext uri="{BB962C8B-B14F-4D97-AF65-F5344CB8AC3E}">
        <p14:creationId xmlns:p14="http://schemas.microsoft.com/office/powerpoint/2010/main" val="312603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3908116"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en-US" altLang="ja-JP" sz="2800" dirty="0" smtClean="0">
                <a:solidFill>
                  <a:schemeClr val="tx1"/>
                </a:solidFill>
                <a:effectLst>
                  <a:outerShdw blurRad="38100" dist="38100" dir="2700000" algn="tl">
                    <a:srgbClr val="C0C0C0"/>
                  </a:outerShdw>
                </a:effectLst>
              </a:rPr>
              <a:t>edge</a:t>
            </a:r>
            <a:r>
              <a:rPr lang="ja-JP" altLang="en-US" sz="2800" dirty="0" smtClean="0">
                <a:solidFill>
                  <a:schemeClr val="tx1"/>
                </a:solidFill>
                <a:effectLst>
                  <a:outerShdw blurRad="38100" dist="38100" dir="2700000" algn="tl">
                    <a:srgbClr val="C0C0C0"/>
                  </a:outerShdw>
                </a:effectLst>
              </a:rPr>
              <a:t>が提供できるもの</a:t>
            </a:r>
          </a:p>
        </p:txBody>
      </p:sp>
      <p:sp>
        <p:nvSpPr>
          <p:cNvPr id="5124" name="Text Box 34"/>
          <p:cNvSpPr txBox="1">
            <a:spLocks noChangeArrowheads="1"/>
          </p:cNvSpPr>
          <p:nvPr/>
        </p:nvSpPr>
        <p:spPr bwMode="auto">
          <a:xfrm>
            <a:off x="468312" y="1086415"/>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en-US" altLang="ja-JP" sz="2000" b="1" u="sng" dirty="0" smtClean="0">
                <a:solidFill>
                  <a:schemeClr val="tx1"/>
                </a:solidFill>
              </a:rPr>
              <a:t>1</a:t>
            </a:r>
            <a:r>
              <a:rPr lang="ja-JP" altLang="en-US" sz="2000" b="1" u="sng" dirty="0" smtClean="0">
                <a:solidFill>
                  <a:schemeClr val="tx1"/>
                </a:solidFill>
              </a:rPr>
              <a:t>、実践者やサポーターとの出会い</a:t>
            </a:r>
            <a:endParaRPr lang="en-US" altLang="en-US" sz="2000" b="1" u="sng" dirty="0" smtClean="0">
              <a:solidFill>
                <a:schemeClr val="tx1"/>
              </a:solidFill>
            </a:endParaRPr>
          </a:p>
        </p:txBody>
      </p:sp>
      <p:sp>
        <p:nvSpPr>
          <p:cNvPr id="5" name="Text Box 34"/>
          <p:cNvSpPr txBox="1">
            <a:spLocks noChangeArrowheads="1"/>
          </p:cNvSpPr>
          <p:nvPr/>
        </p:nvSpPr>
        <p:spPr bwMode="auto">
          <a:xfrm>
            <a:off x="468312" y="2348880"/>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en-US" altLang="ja-JP" sz="2000" b="1" u="sng" dirty="0" smtClean="0">
                <a:solidFill>
                  <a:schemeClr val="tx1"/>
                </a:solidFill>
              </a:rPr>
              <a:t>2</a:t>
            </a:r>
            <a:r>
              <a:rPr lang="ja-JP" altLang="en-US" sz="2000" b="1" u="sng" dirty="0" smtClean="0">
                <a:solidFill>
                  <a:schemeClr val="tx1"/>
                </a:solidFill>
              </a:rPr>
              <a:t>、失敗例、成功例の共有</a:t>
            </a:r>
            <a:endParaRPr lang="en-US" altLang="en-US" sz="2000" b="1" u="sng" dirty="0" smtClean="0">
              <a:solidFill>
                <a:schemeClr val="tx1"/>
              </a:solidFill>
            </a:endParaRPr>
          </a:p>
        </p:txBody>
      </p:sp>
      <p:sp>
        <p:nvSpPr>
          <p:cNvPr id="7" name="Text Box 34"/>
          <p:cNvSpPr txBox="1">
            <a:spLocks noChangeArrowheads="1"/>
          </p:cNvSpPr>
          <p:nvPr/>
        </p:nvSpPr>
        <p:spPr bwMode="auto">
          <a:xfrm>
            <a:off x="476853" y="3789040"/>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en-US" altLang="ja-JP" sz="2000" b="1" u="sng" dirty="0" smtClean="0">
                <a:solidFill>
                  <a:schemeClr val="tx1"/>
                </a:solidFill>
              </a:rPr>
              <a:t>3</a:t>
            </a:r>
            <a:r>
              <a:rPr lang="ja-JP" altLang="en-US" sz="2000" b="1" u="sng" dirty="0" smtClean="0">
                <a:solidFill>
                  <a:schemeClr val="tx1"/>
                </a:solidFill>
              </a:rPr>
              <a:t>、多様な視点からのプラン磨きのお手伝い</a:t>
            </a:r>
            <a:endParaRPr lang="en-US" altLang="en-US" sz="2000" b="1" u="sng" dirty="0" smtClean="0">
              <a:solidFill>
                <a:schemeClr val="tx1"/>
              </a:solidFill>
            </a:endParaRPr>
          </a:p>
        </p:txBody>
      </p:sp>
      <p:sp>
        <p:nvSpPr>
          <p:cNvPr id="9" name="Text Box 34"/>
          <p:cNvSpPr txBox="1">
            <a:spLocks noChangeArrowheads="1"/>
          </p:cNvSpPr>
          <p:nvPr/>
        </p:nvSpPr>
        <p:spPr bwMode="auto">
          <a:xfrm>
            <a:off x="467544" y="5189130"/>
            <a:ext cx="777609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en-US" altLang="ja-JP" sz="2000" b="1" u="sng" dirty="0" smtClean="0">
                <a:solidFill>
                  <a:schemeClr val="tx1"/>
                </a:solidFill>
              </a:rPr>
              <a:t>4</a:t>
            </a:r>
            <a:r>
              <a:rPr lang="ja-JP" altLang="en-US" sz="2000" b="1" u="sng" dirty="0" smtClean="0">
                <a:solidFill>
                  <a:schemeClr val="tx1"/>
                </a:solidFill>
              </a:rPr>
              <a:t>、社会起業家コミュニティへの参加の機会</a:t>
            </a:r>
            <a:endParaRPr lang="en-US" altLang="en-US" sz="2000" b="1" u="sng" dirty="0" smtClean="0">
              <a:solidFill>
                <a:schemeClr val="tx1"/>
              </a:solidFill>
            </a:endParaRPr>
          </a:p>
        </p:txBody>
      </p:sp>
      <p:sp>
        <p:nvSpPr>
          <p:cNvPr id="2" name="テキスト ボックス 1"/>
          <p:cNvSpPr txBox="1"/>
          <p:nvPr/>
        </p:nvSpPr>
        <p:spPr>
          <a:xfrm>
            <a:off x="539552" y="1486525"/>
            <a:ext cx="8032968" cy="646331"/>
          </a:xfrm>
          <a:prstGeom prst="rect">
            <a:avLst/>
          </a:prstGeom>
          <a:noFill/>
        </p:spPr>
        <p:txBody>
          <a:bodyPr wrap="none" rtlCol="0">
            <a:spAutoFit/>
          </a:bodyPr>
          <a:lstStyle/>
          <a:p>
            <a:r>
              <a:rPr kumimoji="1" lang="ja-JP" altLang="en-US" dirty="0" smtClean="0">
                <a:solidFill>
                  <a:srgbClr val="000000"/>
                </a:solidFill>
              </a:rPr>
              <a:t>メンター自らが起業してきた経験をベースに、プレイヤーに必要な実践者や</a:t>
            </a:r>
            <a:endParaRPr kumimoji="1" lang="en-US" altLang="ja-JP" dirty="0" smtClean="0">
              <a:solidFill>
                <a:srgbClr val="000000"/>
              </a:solidFill>
            </a:endParaRPr>
          </a:p>
          <a:p>
            <a:r>
              <a:rPr kumimoji="1" lang="ja-JP" altLang="en-US" dirty="0" smtClean="0">
                <a:solidFill>
                  <a:srgbClr val="000000"/>
                </a:solidFill>
              </a:rPr>
              <a:t>サポーター</a:t>
            </a:r>
            <a:r>
              <a:rPr lang="ja-JP" altLang="en-US" dirty="0" smtClean="0">
                <a:solidFill>
                  <a:srgbClr val="000000"/>
                </a:solidFill>
              </a:rPr>
              <a:t>との出会いを提供します。</a:t>
            </a:r>
            <a:endParaRPr kumimoji="1" lang="ja-JP" altLang="en-US" dirty="0">
              <a:solidFill>
                <a:srgbClr val="000000"/>
              </a:solidFill>
            </a:endParaRPr>
          </a:p>
        </p:txBody>
      </p:sp>
      <p:sp>
        <p:nvSpPr>
          <p:cNvPr id="11" name="テキスト ボックス 10"/>
          <p:cNvSpPr txBox="1"/>
          <p:nvPr/>
        </p:nvSpPr>
        <p:spPr>
          <a:xfrm>
            <a:off x="539552" y="2708920"/>
            <a:ext cx="7571303" cy="646331"/>
          </a:xfrm>
          <a:prstGeom prst="rect">
            <a:avLst/>
          </a:prstGeom>
          <a:noFill/>
        </p:spPr>
        <p:txBody>
          <a:bodyPr wrap="none" rtlCol="0">
            <a:spAutoFit/>
          </a:bodyPr>
          <a:lstStyle/>
          <a:p>
            <a:r>
              <a:rPr lang="ja-JP" altLang="en-US" dirty="0" smtClean="0">
                <a:solidFill>
                  <a:srgbClr val="000000"/>
                </a:solidFill>
              </a:rPr>
              <a:t>普段なかなか知ることのできない「失敗例」を先輩プレイヤーたちから</a:t>
            </a:r>
            <a:endParaRPr lang="en-US" altLang="ja-JP" dirty="0" smtClean="0">
              <a:solidFill>
                <a:srgbClr val="000000"/>
              </a:solidFill>
            </a:endParaRPr>
          </a:p>
          <a:p>
            <a:r>
              <a:rPr lang="ja-JP" altLang="en-US" dirty="0" smtClean="0">
                <a:solidFill>
                  <a:srgbClr val="000000"/>
                </a:solidFill>
              </a:rPr>
              <a:t>惜しげなく共有します。</a:t>
            </a:r>
            <a:endParaRPr lang="en-US" altLang="ja-JP" dirty="0" smtClean="0">
              <a:solidFill>
                <a:srgbClr val="000000"/>
              </a:solidFill>
            </a:endParaRPr>
          </a:p>
        </p:txBody>
      </p:sp>
      <p:sp>
        <p:nvSpPr>
          <p:cNvPr id="12" name="テキスト ボックス 11"/>
          <p:cNvSpPr txBox="1"/>
          <p:nvPr/>
        </p:nvSpPr>
        <p:spPr>
          <a:xfrm>
            <a:off x="539552" y="4150821"/>
            <a:ext cx="8589310" cy="646331"/>
          </a:xfrm>
          <a:prstGeom prst="rect">
            <a:avLst/>
          </a:prstGeom>
          <a:noFill/>
        </p:spPr>
        <p:txBody>
          <a:bodyPr wrap="none" rtlCol="0">
            <a:spAutoFit/>
          </a:bodyPr>
          <a:lstStyle/>
          <a:p>
            <a:r>
              <a:rPr lang="en-US" altLang="ja-JP" dirty="0">
                <a:solidFill>
                  <a:srgbClr val="000000"/>
                </a:solidFill>
              </a:rPr>
              <a:t>e</a:t>
            </a:r>
            <a:r>
              <a:rPr lang="en-US" altLang="ja-JP" dirty="0" smtClean="0">
                <a:solidFill>
                  <a:srgbClr val="000000"/>
                </a:solidFill>
              </a:rPr>
              <a:t>dge</a:t>
            </a:r>
            <a:r>
              <a:rPr lang="ja-JP" altLang="en-US" dirty="0" smtClean="0">
                <a:solidFill>
                  <a:srgbClr val="000000"/>
                </a:solidFill>
              </a:rPr>
              <a:t>には多様な分野で活躍する実践者や、異なる分野に専門性をもつサポーター</a:t>
            </a:r>
            <a:endParaRPr lang="en-US" altLang="ja-JP" dirty="0" smtClean="0">
              <a:solidFill>
                <a:srgbClr val="000000"/>
              </a:solidFill>
            </a:endParaRPr>
          </a:p>
          <a:p>
            <a:r>
              <a:rPr lang="ja-JP" altLang="en-US" dirty="0" smtClean="0">
                <a:solidFill>
                  <a:srgbClr val="000000"/>
                </a:solidFill>
              </a:rPr>
              <a:t>が揃っています。様々な視点から、プランをしっかり磨くことができます。</a:t>
            </a:r>
            <a:endParaRPr lang="en-US" altLang="ja-JP" dirty="0" smtClean="0">
              <a:solidFill>
                <a:srgbClr val="000000"/>
              </a:solidFill>
            </a:endParaRPr>
          </a:p>
        </p:txBody>
      </p:sp>
      <p:sp>
        <p:nvSpPr>
          <p:cNvPr id="13" name="テキスト ボックス 12"/>
          <p:cNvSpPr txBox="1"/>
          <p:nvPr/>
        </p:nvSpPr>
        <p:spPr>
          <a:xfrm>
            <a:off x="539552" y="5518973"/>
            <a:ext cx="8118290" cy="923330"/>
          </a:xfrm>
          <a:prstGeom prst="rect">
            <a:avLst/>
          </a:prstGeom>
          <a:noFill/>
        </p:spPr>
        <p:txBody>
          <a:bodyPr wrap="none" rtlCol="0">
            <a:spAutoFit/>
          </a:bodyPr>
          <a:lstStyle/>
          <a:p>
            <a:r>
              <a:rPr lang="en-US" altLang="ja-JP" dirty="0">
                <a:solidFill>
                  <a:srgbClr val="000000"/>
                </a:solidFill>
              </a:rPr>
              <a:t>e</a:t>
            </a:r>
            <a:r>
              <a:rPr lang="en-US" altLang="ja-JP" dirty="0" smtClean="0">
                <a:solidFill>
                  <a:srgbClr val="000000"/>
                </a:solidFill>
              </a:rPr>
              <a:t>dge</a:t>
            </a:r>
            <a:r>
              <a:rPr lang="ja-JP" altLang="en-US" dirty="0" smtClean="0">
                <a:solidFill>
                  <a:srgbClr val="000000"/>
                </a:solidFill>
              </a:rPr>
              <a:t>のプログラムに参加してきた人たちが、いずれは後の続く社会起業家を</a:t>
            </a:r>
            <a:endParaRPr lang="en-US" altLang="ja-JP" dirty="0" smtClean="0">
              <a:solidFill>
                <a:srgbClr val="000000"/>
              </a:solidFill>
            </a:endParaRPr>
          </a:p>
          <a:p>
            <a:r>
              <a:rPr lang="ja-JP" altLang="en-US" dirty="0" smtClean="0">
                <a:solidFill>
                  <a:srgbClr val="000000"/>
                </a:solidFill>
              </a:rPr>
              <a:t>育成していく立場になっていく。そんな「皆で社会を変えていこうとする」</a:t>
            </a:r>
            <a:endParaRPr lang="en-US" altLang="ja-JP" dirty="0" smtClean="0">
              <a:solidFill>
                <a:srgbClr val="000000"/>
              </a:solidFill>
            </a:endParaRPr>
          </a:p>
          <a:p>
            <a:r>
              <a:rPr lang="ja-JP" altLang="en-US" dirty="0" smtClean="0">
                <a:solidFill>
                  <a:srgbClr val="000000"/>
                </a:solidFill>
              </a:rPr>
              <a:t>コミュニティに参加してもらいます。</a:t>
            </a:r>
            <a:endParaRPr lang="en-US" altLang="ja-JP" dirty="0" smtClean="0">
              <a:solidFill>
                <a:srgbClr val="000000"/>
              </a:solidFill>
            </a:endParaRPr>
          </a:p>
        </p:txBody>
      </p:sp>
    </p:spTree>
    <p:extLst>
      <p:ext uri="{BB962C8B-B14F-4D97-AF65-F5344CB8AC3E}">
        <p14:creationId xmlns:p14="http://schemas.microsoft.com/office/powerpoint/2010/main" val="1339087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2338387" cy="523875"/>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a:solidFill>
                  <a:schemeClr val="tx1"/>
                </a:solidFill>
                <a:effectLst>
                  <a:outerShdw blurRad="38100" dist="38100" dir="2700000" algn="tl">
                    <a:srgbClr val="C0C0C0"/>
                  </a:outerShdw>
                </a:effectLst>
              </a:rPr>
              <a:t>団体</a:t>
            </a:r>
            <a:r>
              <a:rPr lang="ja-JP" altLang="en-US" sz="2800" dirty="0" smtClean="0">
                <a:solidFill>
                  <a:schemeClr val="tx1"/>
                </a:solidFill>
                <a:effectLst>
                  <a:outerShdw blurRad="38100" dist="38100" dir="2700000" algn="tl">
                    <a:srgbClr val="C0C0C0"/>
                  </a:outerShdw>
                </a:effectLst>
              </a:rPr>
              <a:t>について</a:t>
            </a:r>
          </a:p>
        </p:txBody>
      </p:sp>
      <p:sp>
        <p:nvSpPr>
          <p:cNvPr id="5124" name="Text Box 34"/>
          <p:cNvSpPr txBox="1">
            <a:spLocks noChangeArrowheads="1"/>
          </p:cNvSpPr>
          <p:nvPr/>
        </p:nvSpPr>
        <p:spPr bwMode="auto">
          <a:xfrm>
            <a:off x="468312" y="847095"/>
            <a:ext cx="777609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2800" b="1" dirty="0" smtClean="0">
                <a:solidFill>
                  <a:schemeClr val="tx1"/>
                </a:solidFill>
              </a:rPr>
              <a:t>ビジネスプラン</a:t>
            </a:r>
            <a:r>
              <a:rPr lang="ja-JP" altLang="en-US" sz="2800" b="1" dirty="0">
                <a:solidFill>
                  <a:schemeClr val="tx1"/>
                </a:solidFill>
              </a:rPr>
              <a:t>コンペ</a:t>
            </a:r>
            <a:r>
              <a:rPr lang="ja-JP" altLang="en-US" sz="2800" b="1" dirty="0" smtClean="0">
                <a:solidFill>
                  <a:schemeClr val="tx1"/>
                </a:solidFill>
              </a:rPr>
              <a:t>　これまでのプレイヤー</a:t>
            </a:r>
            <a:endParaRPr lang="ja-JP" altLang="en-US" sz="2800" b="1" dirty="0">
              <a:solidFill>
                <a:schemeClr val="tx1"/>
              </a:solidFill>
            </a:endParaRPr>
          </a:p>
        </p:txBody>
      </p:sp>
      <p:sp>
        <p:nvSpPr>
          <p:cNvPr id="2" name="テキスト ボックス 1"/>
          <p:cNvSpPr txBox="1"/>
          <p:nvPr/>
        </p:nvSpPr>
        <p:spPr>
          <a:xfrm>
            <a:off x="468312" y="1501120"/>
            <a:ext cx="8568184" cy="5632311"/>
          </a:xfrm>
          <a:prstGeom prst="rect">
            <a:avLst/>
          </a:prstGeom>
          <a:noFill/>
        </p:spPr>
        <p:txBody>
          <a:bodyPr wrap="square" rtlCol="0">
            <a:spAutoFit/>
          </a:bodyPr>
          <a:lstStyle/>
          <a:p>
            <a:r>
              <a:rPr lang="en-US" altLang="ja-JP" sz="1200" b="1" dirty="0" smtClean="0">
                <a:solidFill>
                  <a:schemeClr val="tx1"/>
                </a:solidFill>
              </a:rPr>
              <a:t>edge2018</a:t>
            </a:r>
            <a:endParaRPr lang="en-US" altLang="ja-JP" sz="1200" b="1" dirty="0">
              <a:solidFill>
                <a:schemeClr val="tx1"/>
              </a:solidFill>
            </a:endParaRPr>
          </a:p>
          <a:p>
            <a:r>
              <a:rPr lang="ja-JP" altLang="en-US" sz="1200" dirty="0" smtClean="0">
                <a:solidFill>
                  <a:schemeClr val="tx1"/>
                </a:solidFill>
              </a:rPr>
              <a:t>●</a:t>
            </a:r>
            <a:r>
              <a:rPr lang="ja-JP" altLang="en-US" sz="1200" dirty="0">
                <a:solidFill>
                  <a:schemeClr val="tx1"/>
                </a:solidFill>
              </a:rPr>
              <a:t>最優秀</a:t>
            </a:r>
            <a:r>
              <a:rPr lang="ja-JP" altLang="en-US" sz="1200" dirty="0" smtClean="0">
                <a:solidFill>
                  <a:schemeClr val="tx1"/>
                </a:solidFill>
              </a:rPr>
              <a:t>賞</a:t>
            </a:r>
            <a:endParaRPr lang="en-US" altLang="ja-JP" sz="1200" dirty="0" smtClean="0">
              <a:solidFill>
                <a:schemeClr val="tx1"/>
              </a:solidFill>
            </a:endParaRPr>
          </a:p>
          <a:p>
            <a:r>
              <a:rPr lang="ja-JP" altLang="en-US" sz="1200" dirty="0">
                <a:solidFill>
                  <a:schemeClr val="tx1"/>
                </a:solidFill>
              </a:rPr>
              <a:t>畠山</a:t>
            </a:r>
            <a:r>
              <a:rPr lang="ja-JP" altLang="en-US" sz="1200" dirty="0" smtClean="0">
                <a:solidFill>
                  <a:schemeClr val="tx1"/>
                </a:solidFill>
              </a:rPr>
              <a:t>織恵</a:t>
            </a:r>
            <a:r>
              <a:rPr lang="en-US" altLang="ja-JP" sz="1200" dirty="0" smtClean="0">
                <a:solidFill>
                  <a:schemeClr val="tx1"/>
                </a:solidFill>
              </a:rPr>
              <a:t>[</a:t>
            </a:r>
            <a:r>
              <a:rPr lang="ja-JP" altLang="en-US" sz="1200" dirty="0">
                <a:solidFill>
                  <a:schemeClr val="tx1"/>
                </a:solidFill>
              </a:rPr>
              <a:t>大阪府・一般</a:t>
            </a:r>
            <a:r>
              <a:rPr lang="en-US" altLang="ja-JP" sz="1200" dirty="0" smtClean="0">
                <a:solidFill>
                  <a:schemeClr val="tx1"/>
                </a:solidFill>
              </a:rPr>
              <a:t>]</a:t>
            </a:r>
            <a:r>
              <a:rPr lang="ja-JP" altLang="en-US" sz="1200" dirty="0">
                <a:solidFill>
                  <a:schemeClr val="tx1"/>
                </a:solidFill>
              </a:rPr>
              <a:t>　　＜プラン名＞ 「</a:t>
            </a:r>
            <a:r>
              <a:rPr lang="ja-JP" altLang="en-US" sz="1200" dirty="0" err="1">
                <a:solidFill>
                  <a:schemeClr val="tx1"/>
                </a:solidFill>
              </a:rPr>
              <a:t>障がい</a:t>
            </a:r>
            <a:r>
              <a:rPr lang="ja-JP" altLang="en-US" sz="1200" dirty="0">
                <a:solidFill>
                  <a:schemeClr val="tx1"/>
                </a:solidFill>
              </a:rPr>
              <a:t>児が自分の存在価値を見出せる」支援施設の環境づくりをサポート</a:t>
            </a:r>
            <a:endParaRPr lang="en-US" altLang="ja-JP" sz="1200" dirty="0" smtClean="0">
              <a:solidFill>
                <a:schemeClr val="tx1"/>
              </a:solidFill>
            </a:endParaRPr>
          </a:p>
          <a:p>
            <a:r>
              <a:rPr lang="en-US" altLang="ja-JP" sz="1200" dirty="0" smtClean="0">
                <a:solidFill>
                  <a:schemeClr val="tx1"/>
                </a:solidFill>
              </a:rPr>
              <a:t>- </a:t>
            </a:r>
            <a:r>
              <a:rPr lang="en-US" altLang="ja-JP" sz="1200" dirty="0">
                <a:solidFill>
                  <a:schemeClr val="tx1"/>
                </a:solidFill>
              </a:rPr>
              <a:t>- - - - - - - - - - - - - - - - - - - - - - - - - - - - - - - - - - - - - - - - - -</a:t>
            </a:r>
            <a:endParaRPr lang="en-US" altLang="ja-JP" sz="1200" b="1" dirty="0">
              <a:solidFill>
                <a:schemeClr val="tx1"/>
              </a:solidFill>
            </a:endParaRPr>
          </a:p>
          <a:p>
            <a:r>
              <a:rPr lang="en-US" altLang="ja-JP" sz="1200" b="1" dirty="0" smtClean="0">
                <a:solidFill>
                  <a:schemeClr val="tx1"/>
                </a:solidFill>
              </a:rPr>
              <a:t>edge2017</a:t>
            </a:r>
          </a:p>
          <a:p>
            <a:r>
              <a:rPr lang="ja-JP" altLang="en-US" sz="1200" dirty="0" smtClean="0">
                <a:solidFill>
                  <a:schemeClr val="tx1"/>
                </a:solidFill>
              </a:rPr>
              <a:t>●奨励賞</a:t>
            </a:r>
            <a:endParaRPr lang="en-US" altLang="ja-JP" sz="1200" dirty="0" smtClean="0">
              <a:solidFill>
                <a:schemeClr val="tx1"/>
              </a:solidFill>
            </a:endParaRPr>
          </a:p>
          <a:p>
            <a:r>
              <a:rPr lang="ja-JP" altLang="en-US" sz="1200" dirty="0" smtClean="0">
                <a:solidFill>
                  <a:schemeClr val="tx1"/>
                </a:solidFill>
              </a:rPr>
              <a:t>新谷まさこ</a:t>
            </a:r>
            <a:r>
              <a:rPr lang="en-US" altLang="ja-JP" sz="1200" dirty="0" smtClean="0">
                <a:solidFill>
                  <a:schemeClr val="tx1"/>
                </a:solidFill>
              </a:rPr>
              <a:t>[</a:t>
            </a:r>
            <a:r>
              <a:rPr lang="ja-JP" altLang="en-US" sz="1200" dirty="0" smtClean="0">
                <a:solidFill>
                  <a:schemeClr val="tx1"/>
                </a:solidFill>
              </a:rPr>
              <a:t>大阪府・一般</a:t>
            </a:r>
            <a:r>
              <a:rPr lang="en-US" altLang="ja-JP" sz="1200" dirty="0" smtClean="0">
                <a:solidFill>
                  <a:schemeClr val="tx1"/>
                </a:solidFill>
              </a:rPr>
              <a:t>]</a:t>
            </a:r>
            <a:r>
              <a:rPr lang="ja-JP" altLang="en-US" sz="1200" dirty="0">
                <a:solidFill>
                  <a:schemeClr val="tx1"/>
                </a:solidFill>
              </a:rPr>
              <a:t>子育てと仕事</a:t>
            </a:r>
            <a:r>
              <a:rPr lang="en-US" altLang="ja-JP" sz="1200" dirty="0">
                <a:solidFill>
                  <a:schemeClr val="tx1"/>
                </a:solidFill>
              </a:rPr>
              <a:t>.</a:t>
            </a:r>
            <a:r>
              <a:rPr lang="en-US" altLang="ja-JP" sz="1200" dirty="0" smtClean="0">
                <a:solidFill>
                  <a:schemeClr val="tx1"/>
                </a:solidFill>
              </a:rPr>
              <a:t>com</a:t>
            </a:r>
            <a:r>
              <a:rPr lang="ja-JP" altLang="en-US" sz="1200" dirty="0" smtClean="0">
                <a:solidFill>
                  <a:schemeClr val="tx1"/>
                </a:solidFill>
              </a:rPr>
              <a:t>　　＜</a:t>
            </a:r>
            <a:r>
              <a:rPr lang="ja-JP" altLang="en-US" sz="1200" dirty="0">
                <a:solidFill>
                  <a:schemeClr val="tx1"/>
                </a:solidFill>
              </a:rPr>
              <a:t>プラン名＞ </a:t>
            </a:r>
            <a:r>
              <a:rPr lang="ja-JP" altLang="en-US" sz="1200" dirty="0" smtClean="0">
                <a:solidFill>
                  <a:schemeClr val="tx1"/>
                </a:solidFill>
              </a:rPr>
              <a:t>イクハンプロジェクト</a:t>
            </a:r>
          </a:p>
          <a:p>
            <a:r>
              <a:rPr lang="en-US" altLang="ja-JP" sz="1200" dirty="0" smtClean="0">
                <a:solidFill>
                  <a:schemeClr val="tx1"/>
                </a:solidFill>
              </a:rPr>
              <a:t>- - - - - - - - - - - - - - - - - - - - - - - - - - - - - - - - - - - - - - - - - - -</a:t>
            </a:r>
            <a:endParaRPr lang="en-US" altLang="ja-JP" sz="1200" b="1" dirty="0">
              <a:solidFill>
                <a:schemeClr val="tx1"/>
              </a:solidFill>
            </a:endParaRPr>
          </a:p>
          <a:p>
            <a:r>
              <a:rPr lang="en-US" altLang="ja-JP" sz="1200" b="1" dirty="0" smtClean="0">
                <a:solidFill>
                  <a:schemeClr val="tx1"/>
                </a:solidFill>
              </a:rPr>
              <a:t>edge2016</a:t>
            </a:r>
            <a:endParaRPr lang="en-US" altLang="ja-JP" sz="1200" dirty="0" smtClean="0">
              <a:solidFill>
                <a:schemeClr val="tx1"/>
              </a:solidFill>
            </a:endParaRPr>
          </a:p>
          <a:p>
            <a:r>
              <a:rPr lang="ja-JP" altLang="en-US" sz="1200" dirty="0" smtClean="0">
                <a:solidFill>
                  <a:schemeClr val="tx1"/>
                </a:solidFill>
              </a:rPr>
              <a:t>●奨励賞</a:t>
            </a:r>
          </a:p>
          <a:p>
            <a:r>
              <a:rPr lang="ja-JP" altLang="en-US" sz="1200" dirty="0" smtClean="0">
                <a:solidFill>
                  <a:schemeClr val="tx1"/>
                </a:solidFill>
              </a:rPr>
              <a:t>朴徹雄</a:t>
            </a:r>
            <a:r>
              <a:rPr lang="en-US" altLang="ja-JP" sz="1200" dirty="0" smtClean="0">
                <a:solidFill>
                  <a:schemeClr val="tx1"/>
                </a:solidFill>
              </a:rPr>
              <a:t>[</a:t>
            </a:r>
            <a:r>
              <a:rPr lang="ja-JP" altLang="en-US" sz="1200" dirty="0" smtClean="0">
                <a:solidFill>
                  <a:schemeClr val="tx1"/>
                </a:solidFill>
              </a:rPr>
              <a:t>兵庫県・一般</a:t>
            </a:r>
            <a:r>
              <a:rPr lang="en-US" altLang="ja-JP" sz="1200" dirty="0" smtClean="0">
                <a:solidFill>
                  <a:schemeClr val="tx1"/>
                </a:solidFill>
              </a:rPr>
              <a:t>]</a:t>
            </a:r>
            <a:r>
              <a:rPr lang="ja-JP" altLang="en-US" sz="1200" dirty="0" smtClean="0">
                <a:solidFill>
                  <a:schemeClr val="tx1"/>
                </a:solidFill>
              </a:rPr>
              <a:t>（一心同体）</a:t>
            </a:r>
            <a:r>
              <a:rPr lang="ja-JP" altLang="en-US" sz="1200" dirty="0">
                <a:solidFill>
                  <a:schemeClr val="tx1"/>
                </a:solidFill>
              </a:rPr>
              <a:t>　</a:t>
            </a:r>
            <a:r>
              <a:rPr lang="ja-JP" altLang="en-US" sz="1200" dirty="0" smtClean="0">
                <a:solidFill>
                  <a:schemeClr val="tx1"/>
                </a:solidFill>
              </a:rPr>
              <a:t>／　篠田厚志</a:t>
            </a:r>
            <a:r>
              <a:rPr lang="en-US" altLang="ja-JP" sz="1200" dirty="0" smtClean="0">
                <a:solidFill>
                  <a:schemeClr val="tx1"/>
                </a:solidFill>
              </a:rPr>
              <a:t>[</a:t>
            </a:r>
            <a:r>
              <a:rPr lang="ja-JP" altLang="en-US" sz="1200" dirty="0" smtClean="0">
                <a:solidFill>
                  <a:schemeClr val="tx1"/>
                </a:solidFill>
              </a:rPr>
              <a:t>大阪府・一般</a:t>
            </a:r>
            <a:r>
              <a:rPr lang="en-US" altLang="ja-JP" sz="1200" dirty="0" smtClean="0">
                <a:solidFill>
                  <a:schemeClr val="tx1"/>
                </a:solidFill>
              </a:rPr>
              <a:t>]</a:t>
            </a:r>
            <a:r>
              <a:rPr lang="ja-JP" altLang="en-US" sz="1200" dirty="0" smtClean="0">
                <a:solidFill>
                  <a:schemeClr val="tx1"/>
                </a:solidFill>
              </a:rPr>
              <a:t>（パパティーチャー）</a:t>
            </a:r>
            <a:endParaRPr lang="en-US" altLang="ja-JP" sz="1200" dirty="0" smtClean="0">
              <a:solidFill>
                <a:schemeClr val="tx1"/>
              </a:solidFill>
            </a:endParaRPr>
          </a:p>
          <a:p>
            <a:r>
              <a:rPr lang="en-US" altLang="ja-JP" sz="1200" dirty="0" smtClean="0">
                <a:solidFill>
                  <a:schemeClr val="tx1"/>
                </a:solidFill>
              </a:rPr>
              <a:t>- - - - - - - - - - - - - - - - - - - - - - - - - - - - - - - - - - - - - - - - - - -</a:t>
            </a:r>
          </a:p>
          <a:p>
            <a:r>
              <a:rPr lang="en-US" altLang="ja-JP" sz="1200" b="1" dirty="0" smtClean="0">
                <a:solidFill>
                  <a:schemeClr val="tx1"/>
                </a:solidFill>
              </a:rPr>
              <a:t>edge2015</a:t>
            </a:r>
          </a:p>
          <a:p>
            <a:r>
              <a:rPr lang="ja-JP" altLang="en-US" sz="1200" dirty="0" smtClean="0">
                <a:solidFill>
                  <a:schemeClr val="tx1"/>
                </a:solidFill>
              </a:rPr>
              <a:t>●奨励賞</a:t>
            </a:r>
          </a:p>
          <a:p>
            <a:r>
              <a:rPr lang="ja-JP" altLang="en-US" sz="1200" dirty="0" smtClean="0">
                <a:solidFill>
                  <a:schemeClr val="tx1"/>
                </a:solidFill>
              </a:rPr>
              <a:t>吉田優子</a:t>
            </a:r>
            <a:r>
              <a:rPr lang="en-US" altLang="ja-JP" sz="1200" dirty="0" smtClean="0">
                <a:solidFill>
                  <a:schemeClr val="tx1"/>
                </a:solidFill>
              </a:rPr>
              <a:t>[</a:t>
            </a:r>
            <a:r>
              <a:rPr lang="ja-JP" altLang="en-US" sz="1200" dirty="0" smtClean="0">
                <a:solidFill>
                  <a:schemeClr val="tx1"/>
                </a:solidFill>
              </a:rPr>
              <a:t>大阪府・一般</a:t>
            </a:r>
            <a:r>
              <a:rPr lang="en-US" altLang="ja-JP" sz="1200" dirty="0" smtClean="0">
                <a:solidFill>
                  <a:schemeClr val="tx1"/>
                </a:solidFill>
              </a:rPr>
              <a:t>] </a:t>
            </a:r>
            <a:r>
              <a:rPr lang="ja-JP" altLang="en-US" sz="1200" dirty="0" smtClean="0">
                <a:solidFill>
                  <a:schemeClr val="tx1"/>
                </a:solidFill>
              </a:rPr>
              <a:t>（</a:t>
            </a:r>
            <a:r>
              <a:rPr lang="en-US" altLang="ja-JP" sz="1200" dirty="0" err="1" smtClean="0">
                <a:solidFill>
                  <a:schemeClr val="tx1"/>
                </a:solidFill>
              </a:rPr>
              <a:t>educo</a:t>
            </a:r>
            <a:r>
              <a:rPr lang="ja-JP" altLang="en-US" sz="1200" dirty="0" smtClean="0">
                <a:solidFill>
                  <a:schemeClr val="tx1"/>
                </a:solidFill>
              </a:rPr>
              <a:t>）教育支援アプリ</a:t>
            </a:r>
            <a:endParaRPr lang="en-US" altLang="ja-JP" sz="1200" dirty="0" smtClean="0">
              <a:solidFill>
                <a:schemeClr val="tx1"/>
              </a:solidFill>
            </a:endParaRPr>
          </a:p>
          <a:p>
            <a:r>
              <a:rPr lang="en-US" altLang="ja-JP" sz="1200" dirty="0" smtClean="0">
                <a:solidFill>
                  <a:schemeClr val="tx1"/>
                </a:solidFill>
              </a:rPr>
              <a:t>- - - - - - - - - - - - - - - - - - - - - - - - - - - - - - - - - - - - - - - - - - -</a:t>
            </a:r>
            <a:endParaRPr lang="en-US" altLang="ja-JP" sz="1200" b="1" dirty="0">
              <a:solidFill>
                <a:schemeClr val="tx1"/>
              </a:solidFill>
            </a:endParaRPr>
          </a:p>
          <a:p>
            <a:r>
              <a:rPr lang="en-US" altLang="ja-JP" sz="1200" b="1" dirty="0" smtClean="0">
                <a:solidFill>
                  <a:schemeClr val="tx1"/>
                </a:solidFill>
              </a:rPr>
              <a:t>edge2014</a:t>
            </a:r>
            <a:endParaRPr lang="ja-JP" altLang="en-US" sz="1200" dirty="0">
              <a:solidFill>
                <a:schemeClr val="tx1"/>
              </a:solidFill>
            </a:endParaRPr>
          </a:p>
          <a:p>
            <a:r>
              <a:rPr lang="ja-JP" altLang="en-US" sz="1200" dirty="0">
                <a:solidFill>
                  <a:schemeClr val="tx1"/>
                </a:solidFill>
              </a:rPr>
              <a:t>●優秀賞</a:t>
            </a:r>
          </a:p>
          <a:p>
            <a:r>
              <a:rPr lang="ja-JP" altLang="en-US" sz="1200" dirty="0">
                <a:solidFill>
                  <a:schemeClr val="tx1"/>
                </a:solidFill>
              </a:rPr>
              <a:t>小笠原恭子</a:t>
            </a:r>
            <a:r>
              <a:rPr lang="en-US" altLang="ja-JP" sz="1200" dirty="0">
                <a:solidFill>
                  <a:schemeClr val="tx1"/>
                </a:solidFill>
              </a:rPr>
              <a:t>[</a:t>
            </a:r>
            <a:r>
              <a:rPr lang="ja-JP" altLang="en-US" sz="1200" dirty="0">
                <a:solidFill>
                  <a:schemeClr val="tx1"/>
                </a:solidFill>
              </a:rPr>
              <a:t>大阪府・一般</a:t>
            </a:r>
            <a:r>
              <a:rPr lang="en-US" altLang="ja-JP" sz="1200" dirty="0">
                <a:solidFill>
                  <a:schemeClr val="tx1"/>
                </a:solidFill>
              </a:rPr>
              <a:t>]</a:t>
            </a:r>
            <a:r>
              <a:rPr lang="ja-JP" altLang="en-US" sz="1200" dirty="0">
                <a:solidFill>
                  <a:schemeClr val="tx1"/>
                </a:solidFill>
              </a:rPr>
              <a:t>障害者に経済的自立を！</a:t>
            </a:r>
            <a:r>
              <a:rPr lang="en-US" altLang="ja-JP" sz="1200" dirty="0">
                <a:solidFill>
                  <a:schemeClr val="tx1"/>
                </a:solidFill>
              </a:rPr>
              <a:t>(</a:t>
            </a:r>
            <a:r>
              <a:rPr lang="ja-JP" altLang="en-US" sz="1200" dirty="0">
                <a:solidFill>
                  <a:schemeClr val="tx1"/>
                </a:solidFill>
              </a:rPr>
              <a:t>きぼうず</a:t>
            </a:r>
            <a:r>
              <a:rPr lang="en-US" altLang="ja-JP" sz="1200" dirty="0" smtClean="0">
                <a:solidFill>
                  <a:schemeClr val="tx1"/>
                </a:solidFill>
              </a:rPr>
              <a:t>)</a:t>
            </a:r>
            <a:endParaRPr lang="en-US" altLang="ja-JP" sz="1200" dirty="0">
              <a:solidFill>
                <a:schemeClr val="tx1"/>
              </a:solidFill>
            </a:endParaRPr>
          </a:p>
          <a:p>
            <a:r>
              <a:rPr lang="en-US" altLang="ja-JP" sz="1200" dirty="0" smtClean="0">
                <a:solidFill>
                  <a:schemeClr val="tx1"/>
                </a:solidFill>
              </a:rPr>
              <a:t>- - - - - - - - - - - - - - - - - - - - - - - - - - - - - - - - - - - - - - - - - - - </a:t>
            </a:r>
          </a:p>
          <a:p>
            <a:r>
              <a:rPr lang="en-US" altLang="ja-JP" sz="1200" b="1" dirty="0" smtClean="0">
                <a:solidFill>
                  <a:schemeClr val="tx1"/>
                </a:solidFill>
              </a:rPr>
              <a:t>edge2013</a:t>
            </a:r>
            <a:endParaRPr lang="ja-JP" altLang="en-US" sz="1200" dirty="0">
              <a:solidFill>
                <a:schemeClr val="tx1"/>
              </a:solidFill>
            </a:endParaRPr>
          </a:p>
          <a:p>
            <a:r>
              <a:rPr lang="ja-JP" altLang="en-US" sz="1200" dirty="0">
                <a:solidFill>
                  <a:schemeClr val="tx1"/>
                </a:solidFill>
              </a:rPr>
              <a:t>●優秀賞</a:t>
            </a:r>
          </a:p>
          <a:p>
            <a:r>
              <a:rPr lang="ja-JP" altLang="en-US" sz="1200" dirty="0">
                <a:solidFill>
                  <a:schemeClr val="tx1"/>
                </a:solidFill>
              </a:rPr>
              <a:t>今井紀明</a:t>
            </a:r>
            <a:r>
              <a:rPr lang="en-US" altLang="ja-JP" sz="1200" dirty="0">
                <a:solidFill>
                  <a:schemeClr val="tx1"/>
                </a:solidFill>
              </a:rPr>
              <a:t>[</a:t>
            </a:r>
            <a:r>
              <a:rPr lang="ja-JP" altLang="en-US" sz="1200" dirty="0">
                <a:solidFill>
                  <a:schemeClr val="tx1"/>
                </a:solidFill>
              </a:rPr>
              <a:t>大阪府・一般</a:t>
            </a:r>
            <a:r>
              <a:rPr lang="en-US" altLang="ja-JP" sz="1200" dirty="0">
                <a:solidFill>
                  <a:schemeClr val="tx1"/>
                </a:solidFill>
              </a:rPr>
              <a:t>]</a:t>
            </a:r>
            <a:r>
              <a:rPr lang="ja-JP" altLang="en-US" sz="1200" dirty="0">
                <a:solidFill>
                  <a:schemeClr val="tx1"/>
                </a:solidFill>
              </a:rPr>
              <a:t>通信制高校向けキャリア教育事業「クレッシェンド」　</a:t>
            </a:r>
            <a:r>
              <a:rPr lang="en-US" altLang="ja-JP" sz="1200" dirty="0">
                <a:solidFill>
                  <a:schemeClr val="tx1"/>
                </a:solidFill>
              </a:rPr>
              <a:t>(</a:t>
            </a:r>
            <a:r>
              <a:rPr lang="ja-JP" altLang="en-US" sz="1200" dirty="0">
                <a:solidFill>
                  <a:schemeClr val="tx1"/>
                </a:solidFill>
              </a:rPr>
              <a:t>ＮＰＯ法人</a:t>
            </a:r>
            <a:r>
              <a:rPr lang="en-US" altLang="ja-JP" sz="1200" dirty="0">
                <a:solidFill>
                  <a:schemeClr val="tx1"/>
                </a:solidFill>
              </a:rPr>
              <a:t>D×P</a:t>
            </a:r>
            <a:r>
              <a:rPr lang="en-US" altLang="ja-JP" sz="1200" dirty="0" smtClean="0">
                <a:solidFill>
                  <a:schemeClr val="tx1"/>
                </a:solidFill>
              </a:rPr>
              <a:t>)</a:t>
            </a:r>
            <a:endParaRPr lang="en-US" altLang="ja-JP" sz="1200" dirty="0">
              <a:solidFill>
                <a:schemeClr val="tx1"/>
              </a:solidFill>
            </a:endParaRPr>
          </a:p>
          <a:p>
            <a:r>
              <a:rPr lang="en-US" altLang="ja-JP" sz="1200" dirty="0">
                <a:solidFill>
                  <a:schemeClr val="tx1"/>
                </a:solidFill>
              </a:rPr>
              <a:t>- - - - - - - - - - - - - - - - - - - - - - - - - - - - - - - - - - - - - - - - - - - </a:t>
            </a:r>
          </a:p>
          <a:p>
            <a:r>
              <a:rPr lang="en-US" altLang="ja-JP" sz="1200" b="1" dirty="0">
                <a:solidFill>
                  <a:schemeClr val="tx1"/>
                </a:solidFill>
              </a:rPr>
              <a:t>edge2012</a:t>
            </a:r>
            <a:endParaRPr lang="ja-JP" altLang="en-US" sz="1200" dirty="0">
              <a:solidFill>
                <a:schemeClr val="tx1"/>
              </a:solidFill>
            </a:endParaRPr>
          </a:p>
          <a:p>
            <a:r>
              <a:rPr lang="ja-JP" altLang="en-US" sz="1200" dirty="0">
                <a:solidFill>
                  <a:schemeClr val="tx1"/>
                </a:solidFill>
              </a:rPr>
              <a:t>●優秀賞</a:t>
            </a:r>
          </a:p>
          <a:p>
            <a:r>
              <a:rPr lang="ja-JP" altLang="en-US" sz="1200" dirty="0">
                <a:solidFill>
                  <a:schemeClr val="tx1"/>
                </a:solidFill>
              </a:rPr>
              <a:t>川口加奈</a:t>
            </a:r>
            <a:r>
              <a:rPr lang="en-US" altLang="ja-JP" sz="1200" dirty="0">
                <a:solidFill>
                  <a:schemeClr val="tx1"/>
                </a:solidFill>
              </a:rPr>
              <a:t>[</a:t>
            </a:r>
            <a:r>
              <a:rPr lang="ja-JP" altLang="en-US" sz="1200" dirty="0">
                <a:solidFill>
                  <a:schemeClr val="tx1"/>
                </a:solidFill>
              </a:rPr>
              <a:t>大阪府・一般</a:t>
            </a:r>
            <a:r>
              <a:rPr lang="en-US" altLang="ja-JP" sz="1200" dirty="0">
                <a:solidFill>
                  <a:schemeClr val="tx1"/>
                </a:solidFill>
              </a:rPr>
              <a:t>]</a:t>
            </a:r>
            <a:r>
              <a:rPr lang="ja-JP" altLang="en-US" sz="1200" dirty="0">
                <a:solidFill>
                  <a:schemeClr val="tx1"/>
                </a:solidFill>
              </a:rPr>
              <a:t>社会を変えるサイクル</a:t>
            </a:r>
            <a:r>
              <a:rPr lang="en-US" altLang="ja-JP" sz="1200" dirty="0">
                <a:solidFill>
                  <a:schemeClr val="tx1"/>
                </a:solidFill>
              </a:rPr>
              <a:t>〜</a:t>
            </a:r>
            <a:r>
              <a:rPr lang="ja-JP" altLang="en-US" sz="1200" dirty="0">
                <a:solidFill>
                  <a:schemeClr val="tx1"/>
                </a:solidFill>
              </a:rPr>
              <a:t>ホームレスの就労の</a:t>
            </a:r>
            <a:r>
              <a:rPr lang="ja-JP" altLang="en-US" sz="1200" dirty="0" smtClean="0">
                <a:solidFill>
                  <a:schemeClr val="tx1"/>
                </a:solidFill>
              </a:rPr>
              <a:t>場作り</a:t>
            </a:r>
            <a:endParaRPr lang="en-US" altLang="ja-JP" sz="1200" dirty="0" smtClean="0">
              <a:solidFill>
                <a:schemeClr val="tx1"/>
              </a:solidFill>
            </a:endParaRPr>
          </a:p>
          <a:p>
            <a:r>
              <a:rPr lang="ja-JP" altLang="en-US" sz="1200" dirty="0" smtClean="0">
                <a:solidFill>
                  <a:schemeClr val="tx1"/>
                </a:solidFill>
              </a:rPr>
              <a:t>「</a:t>
            </a:r>
            <a:r>
              <a:rPr lang="en-US" altLang="ja-JP" sz="1200" dirty="0" err="1">
                <a:solidFill>
                  <a:schemeClr val="tx1"/>
                </a:solidFill>
              </a:rPr>
              <a:t>HUBchari</a:t>
            </a:r>
            <a:r>
              <a:rPr lang="ja-JP" altLang="en-US" sz="1200" dirty="0">
                <a:solidFill>
                  <a:schemeClr val="tx1"/>
                </a:solidFill>
              </a:rPr>
              <a:t>」　　</a:t>
            </a:r>
            <a:r>
              <a:rPr lang="en-US" altLang="ja-JP" sz="1200" dirty="0">
                <a:solidFill>
                  <a:schemeClr val="tx1"/>
                </a:solidFill>
              </a:rPr>
              <a:t>(</a:t>
            </a:r>
            <a:r>
              <a:rPr lang="en-US" altLang="ja-JP" sz="1200" dirty="0" err="1">
                <a:solidFill>
                  <a:schemeClr val="tx1"/>
                </a:solidFill>
              </a:rPr>
              <a:t>Homedoor</a:t>
            </a:r>
            <a:r>
              <a:rPr lang="en-US" altLang="ja-JP" sz="1200" dirty="0">
                <a:solidFill>
                  <a:schemeClr val="tx1"/>
                </a:solidFill>
              </a:rPr>
              <a:t>)</a:t>
            </a:r>
          </a:p>
          <a:p>
            <a:r>
              <a:rPr lang="en-US" altLang="ja-JP" sz="1200" dirty="0">
                <a:solidFill>
                  <a:schemeClr val="tx1"/>
                </a:solidFill>
              </a:rPr>
              <a:t> - - - - - - - - - - - - - - - - - - - - - - - - - - - - - - - - - - - - - - - - - - </a:t>
            </a:r>
            <a:r>
              <a:rPr lang="en-US" altLang="ja-JP" sz="1200" dirty="0" smtClean="0">
                <a:solidFill>
                  <a:schemeClr val="tx1"/>
                </a:solidFill>
              </a:rPr>
              <a:t>-</a:t>
            </a:r>
            <a:endParaRPr lang="en-US" altLang="ja-JP" sz="1200" dirty="0">
              <a:solidFill>
                <a:schemeClr val="tx1"/>
              </a:solidFill>
            </a:endParaRPr>
          </a:p>
        </p:txBody>
      </p:sp>
    </p:spTree>
    <p:extLst>
      <p:ext uri="{BB962C8B-B14F-4D97-AF65-F5344CB8AC3E}">
        <p14:creationId xmlns:p14="http://schemas.microsoft.com/office/powerpoint/2010/main" val="1487358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116013" y="173038"/>
            <a:ext cx="4806950" cy="519112"/>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smtClean="0">
                <a:solidFill>
                  <a:schemeClr val="tx1"/>
                </a:solidFill>
                <a:effectLst>
                  <a:outerShdw blurRad="38100" dist="38100" dir="2700000" algn="tl">
                    <a:srgbClr val="C0C0C0"/>
                  </a:outerShdw>
                </a:effectLst>
              </a:rPr>
              <a:t>実施に向けてのスケジュール</a:t>
            </a:r>
          </a:p>
        </p:txBody>
      </p:sp>
      <p:sp>
        <p:nvSpPr>
          <p:cNvPr id="8195" name="AutoShape 72"/>
          <p:cNvSpPr>
            <a:spLocks noChangeArrowheads="1"/>
          </p:cNvSpPr>
          <p:nvPr/>
        </p:nvSpPr>
        <p:spPr bwMode="auto">
          <a:xfrm>
            <a:off x="307366" y="1145076"/>
            <a:ext cx="2808288" cy="1246282"/>
          </a:xfrm>
          <a:prstGeom prst="roundRect">
            <a:avLst>
              <a:gd name="adj" fmla="val 16667"/>
            </a:avLst>
          </a:prstGeom>
          <a:solidFill>
            <a:srgbClr val="FFCC00">
              <a:alpha val="59999"/>
            </a:srgbClr>
          </a:solidFill>
          <a:ln>
            <a:noFill/>
          </a:ln>
          <a:extLst>
            <a:ext uri="{91240B29-F687-4f45-9708-019B960494DF}">
              <a14:hiddenLine xmlns="" xmlns:a14="http://schemas.microsoft.com/office/drawing/2010/main" w="25400" algn="ctr">
                <a:solidFill>
                  <a:srgbClr val="FFFF99"/>
                </a:solidFill>
                <a:round/>
                <a:headEnd/>
                <a:tailEnd/>
              </a14:hiddenLine>
            </a:ext>
          </a:extLst>
        </p:spPr>
        <p:txBody>
          <a:bodyPr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en-US" altLang="ja-JP" b="1" dirty="0">
                <a:solidFill>
                  <a:schemeClr val="bg2"/>
                </a:solidFill>
              </a:rPr>
              <a:t>5</a:t>
            </a:r>
            <a:r>
              <a:rPr lang="ja-JP" altLang="en-US" b="1" dirty="0" smtClean="0">
                <a:solidFill>
                  <a:schemeClr val="bg2"/>
                </a:solidFill>
              </a:rPr>
              <a:t>月</a:t>
            </a:r>
            <a:r>
              <a:rPr lang="en-US" altLang="ja-JP" b="1" dirty="0">
                <a:solidFill>
                  <a:schemeClr val="bg2"/>
                </a:solidFill>
              </a:rPr>
              <a:t>1</a:t>
            </a:r>
            <a:r>
              <a:rPr lang="ja-JP" altLang="en-US" b="1" dirty="0" smtClean="0">
                <a:solidFill>
                  <a:schemeClr val="bg2"/>
                </a:solidFill>
              </a:rPr>
              <a:t>日</a:t>
            </a:r>
            <a:r>
              <a:rPr lang="en-US" altLang="ja-JP" b="1" dirty="0" smtClean="0">
                <a:solidFill>
                  <a:schemeClr val="bg2"/>
                </a:solidFill>
              </a:rPr>
              <a:t>(</a:t>
            </a:r>
            <a:r>
              <a:rPr lang="ja-JP" altLang="en-US" b="1" dirty="0" smtClean="0">
                <a:solidFill>
                  <a:schemeClr val="bg2"/>
                </a:solidFill>
              </a:rPr>
              <a:t>火</a:t>
            </a:r>
            <a:r>
              <a:rPr lang="en-US" altLang="ja-JP" b="1" dirty="0" smtClean="0">
                <a:solidFill>
                  <a:schemeClr val="bg2"/>
                </a:solidFill>
              </a:rPr>
              <a:t>)</a:t>
            </a:r>
            <a:r>
              <a:rPr lang="ja-JP" altLang="en-US" b="1" dirty="0" smtClean="0">
                <a:solidFill>
                  <a:schemeClr val="bg2"/>
                </a:solidFill>
              </a:rPr>
              <a:t>～</a:t>
            </a:r>
            <a:endParaRPr lang="en-US" altLang="ja-JP" b="1" dirty="0" smtClean="0">
              <a:solidFill>
                <a:schemeClr val="bg2"/>
              </a:solidFill>
            </a:endParaRPr>
          </a:p>
          <a:p>
            <a:pPr algn="ctr" eaLnBrk="1" hangingPunct="1"/>
            <a:r>
              <a:rPr lang="ja-JP" altLang="en-US" b="1" dirty="0" smtClean="0">
                <a:solidFill>
                  <a:schemeClr val="bg2"/>
                </a:solidFill>
              </a:rPr>
              <a:t>　　</a:t>
            </a:r>
            <a:r>
              <a:rPr lang="en-US" altLang="ja-JP" b="1" dirty="0" smtClean="0">
                <a:solidFill>
                  <a:schemeClr val="bg2"/>
                </a:solidFill>
              </a:rPr>
              <a:t>7</a:t>
            </a:r>
            <a:r>
              <a:rPr lang="ja-JP" altLang="en-US" b="1" dirty="0" smtClean="0">
                <a:solidFill>
                  <a:schemeClr val="bg2"/>
                </a:solidFill>
              </a:rPr>
              <a:t>月</a:t>
            </a:r>
            <a:r>
              <a:rPr lang="en-US" altLang="ja-JP" b="1" dirty="0" smtClean="0">
                <a:solidFill>
                  <a:schemeClr val="bg2"/>
                </a:solidFill>
              </a:rPr>
              <a:t>12</a:t>
            </a:r>
            <a:r>
              <a:rPr lang="ja-JP" altLang="en-US" b="1" dirty="0" smtClean="0">
                <a:solidFill>
                  <a:schemeClr val="bg2"/>
                </a:solidFill>
              </a:rPr>
              <a:t>日</a:t>
            </a:r>
            <a:r>
              <a:rPr lang="en-US" altLang="ja-JP" b="1" dirty="0" smtClean="0">
                <a:solidFill>
                  <a:schemeClr val="bg2"/>
                </a:solidFill>
              </a:rPr>
              <a:t>(</a:t>
            </a:r>
            <a:r>
              <a:rPr lang="ja-JP" altLang="en-US" b="1" dirty="0" smtClean="0">
                <a:solidFill>
                  <a:schemeClr val="bg2"/>
                </a:solidFill>
              </a:rPr>
              <a:t>木</a:t>
            </a:r>
            <a:r>
              <a:rPr lang="en-US" altLang="ja-JP" b="1" dirty="0" smtClean="0">
                <a:solidFill>
                  <a:schemeClr val="bg2"/>
                </a:solidFill>
              </a:rPr>
              <a:t>)</a:t>
            </a:r>
            <a:endParaRPr lang="en-US" altLang="ja-JP" b="1" dirty="0">
              <a:solidFill>
                <a:schemeClr val="bg2"/>
              </a:solidFill>
            </a:endParaRPr>
          </a:p>
        </p:txBody>
      </p:sp>
      <p:sp>
        <p:nvSpPr>
          <p:cNvPr id="8197" name="AutoShape 74"/>
          <p:cNvSpPr>
            <a:spLocks noChangeArrowheads="1"/>
          </p:cNvSpPr>
          <p:nvPr/>
        </p:nvSpPr>
        <p:spPr bwMode="auto">
          <a:xfrm>
            <a:off x="307366" y="3075482"/>
            <a:ext cx="2808288" cy="982663"/>
          </a:xfrm>
          <a:prstGeom prst="roundRect">
            <a:avLst>
              <a:gd name="adj" fmla="val 16667"/>
            </a:avLst>
          </a:prstGeom>
          <a:solidFill>
            <a:srgbClr val="FFCC00">
              <a:alpha val="59999"/>
            </a:srgbClr>
          </a:solidFill>
          <a:ln>
            <a:noFill/>
          </a:ln>
          <a:extLst>
            <a:ext uri="{91240B29-F687-4f45-9708-019B960494DF}">
              <a14:hiddenLine xmlns="" xmlns:a14="http://schemas.microsoft.com/office/drawing/2010/main" w="25400" algn="ctr">
                <a:solidFill>
                  <a:srgbClr val="FFFF99"/>
                </a:solidFill>
                <a:round/>
                <a:headEnd/>
                <a:tailEnd/>
              </a14:hiddenLine>
            </a:ext>
          </a:extLst>
        </p:spPr>
        <p:txBody>
          <a:bodyPr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en-US" altLang="ja-JP" b="1" dirty="0" smtClean="0">
                <a:solidFill>
                  <a:schemeClr val="bg2"/>
                </a:solidFill>
              </a:rPr>
              <a:t>8</a:t>
            </a:r>
            <a:r>
              <a:rPr lang="ja-JP" altLang="en-US" b="1" dirty="0" smtClean="0">
                <a:solidFill>
                  <a:schemeClr val="bg2"/>
                </a:solidFill>
              </a:rPr>
              <a:t>月</a:t>
            </a:r>
            <a:r>
              <a:rPr lang="en-US" altLang="ja-JP" b="1" dirty="0">
                <a:solidFill>
                  <a:schemeClr val="bg2"/>
                </a:solidFill>
              </a:rPr>
              <a:t>1</a:t>
            </a:r>
            <a:r>
              <a:rPr lang="en-US" altLang="ja-JP" b="1" dirty="0" smtClean="0">
                <a:solidFill>
                  <a:schemeClr val="bg2"/>
                </a:solidFill>
              </a:rPr>
              <a:t>8(</a:t>
            </a:r>
            <a:r>
              <a:rPr lang="ja-JP" altLang="en-US" b="1" dirty="0">
                <a:solidFill>
                  <a:schemeClr val="bg2"/>
                </a:solidFill>
              </a:rPr>
              <a:t>土</a:t>
            </a:r>
            <a:r>
              <a:rPr lang="en-US" altLang="ja-JP" b="1" dirty="0">
                <a:solidFill>
                  <a:schemeClr val="bg2"/>
                </a:solidFill>
              </a:rPr>
              <a:t>)</a:t>
            </a:r>
            <a:r>
              <a:rPr lang="ja-JP" altLang="en-US" b="1" dirty="0" smtClean="0">
                <a:solidFill>
                  <a:schemeClr val="bg2"/>
                </a:solidFill>
              </a:rPr>
              <a:t>～</a:t>
            </a:r>
            <a:r>
              <a:rPr lang="en-US" altLang="ja-JP" b="1" dirty="0" smtClean="0">
                <a:solidFill>
                  <a:schemeClr val="bg2"/>
                </a:solidFill>
              </a:rPr>
              <a:t>19</a:t>
            </a:r>
            <a:r>
              <a:rPr lang="ja-JP" altLang="en-US" b="1" dirty="0" smtClean="0">
                <a:solidFill>
                  <a:schemeClr val="bg2"/>
                </a:solidFill>
              </a:rPr>
              <a:t>日</a:t>
            </a:r>
            <a:r>
              <a:rPr lang="en-US" altLang="ja-JP" b="1" dirty="0" smtClean="0">
                <a:solidFill>
                  <a:schemeClr val="bg2"/>
                </a:solidFill>
              </a:rPr>
              <a:t>(</a:t>
            </a:r>
            <a:r>
              <a:rPr lang="ja-JP" altLang="en-US" b="1" dirty="0" smtClean="0">
                <a:solidFill>
                  <a:schemeClr val="bg2"/>
                </a:solidFill>
              </a:rPr>
              <a:t>日</a:t>
            </a:r>
            <a:r>
              <a:rPr lang="en-US" altLang="ja-JP" b="1" dirty="0" smtClean="0">
                <a:solidFill>
                  <a:schemeClr val="bg2"/>
                </a:solidFill>
              </a:rPr>
              <a:t>)</a:t>
            </a:r>
            <a:endParaRPr lang="en-US" altLang="ja-JP" sz="1100" b="1" dirty="0">
              <a:solidFill>
                <a:schemeClr val="bg2"/>
              </a:solidFill>
            </a:endParaRPr>
          </a:p>
        </p:txBody>
      </p:sp>
      <p:sp>
        <p:nvSpPr>
          <p:cNvPr id="8198" name="AutoShape 80"/>
          <p:cNvSpPr>
            <a:spLocks noChangeArrowheads="1"/>
          </p:cNvSpPr>
          <p:nvPr/>
        </p:nvSpPr>
        <p:spPr bwMode="auto">
          <a:xfrm rot="10800000">
            <a:off x="633972" y="2628907"/>
            <a:ext cx="2232025" cy="168275"/>
          </a:xfrm>
          <a:prstGeom prst="triangle">
            <a:avLst>
              <a:gd name="adj" fmla="val 50000"/>
            </a:avLst>
          </a:prstGeom>
          <a:solidFill>
            <a:srgbClr val="C0C0C0">
              <a:alpha val="70195"/>
            </a:srgbClr>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rot="10800000"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endParaRPr lang="ja-JP" altLang="en-US" b="1"/>
          </a:p>
        </p:txBody>
      </p:sp>
      <p:sp>
        <p:nvSpPr>
          <p:cNvPr id="8202" name="AutoShape 74"/>
          <p:cNvSpPr>
            <a:spLocks noChangeArrowheads="1"/>
          </p:cNvSpPr>
          <p:nvPr/>
        </p:nvSpPr>
        <p:spPr bwMode="auto">
          <a:xfrm>
            <a:off x="327209" y="4576464"/>
            <a:ext cx="2808288" cy="449263"/>
          </a:xfrm>
          <a:prstGeom prst="roundRect">
            <a:avLst>
              <a:gd name="adj" fmla="val 16667"/>
            </a:avLst>
          </a:prstGeom>
          <a:solidFill>
            <a:srgbClr val="FFCC00">
              <a:alpha val="59999"/>
            </a:srgbClr>
          </a:solidFill>
          <a:ln>
            <a:noFill/>
          </a:ln>
          <a:extLst>
            <a:ext uri="{91240B29-F687-4f45-9708-019B960494DF}">
              <a14:hiddenLine xmlns="" xmlns:a14="http://schemas.microsoft.com/office/drawing/2010/main" w="25400" algn="ctr">
                <a:solidFill>
                  <a:srgbClr val="FFFF99"/>
                </a:solidFill>
                <a:round/>
                <a:headEnd/>
                <a:tailEnd/>
              </a14:hiddenLine>
            </a:ext>
          </a:extLst>
        </p:spPr>
        <p:txBody>
          <a:bodyPr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en-US" altLang="ja-JP" sz="1400" b="1" dirty="0" smtClean="0">
                <a:solidFill>
                  <a:schemeClr val="bg2"/>
                </a:solidFill>
              </a:rPr>
              <a:t>10</a:t>
            </a:r>
            <a:r>
              <a:rPr lang="ja-JP" altLang="en-US" sz="1400" b="1" dirty="0" smtClean="0">
                <a:solidFill>
                  <a:schemeClr val="bg2"/>
                </a:solidFill>
              </a:rPr>
              <a:t>月</a:t>
            </a:r>
            <a:r>
              <a:rPr lang="en-US" altLang="ja-JP" sz="1400" b="1" dirty="0" smtClean="0">
                <a:solidFill>
                  <a:schemeClr val="bg2"/>
                </a:solidFill>
              </a:rPr>
              <a:t>20</a:t>
            </a:r>
            <a:r>
              <a:rPr lang="ja-JP" altLang="en-US" sz="1400" b="1" dirty="0" smtClean="0">
                <a:solidFill>
                  <a:schemeClr val="bg2"/>
                </a:solidFill>
              </a:rPr>
              <a:t>日</a:t>
            </a:r>
            <a:r>
              <a:rPr lang="en-US" altLang="ja-JP" sz="1400" b="1" dirty="0" smtClean="0">
                <a:solidFill>
                  <a:schemeClr val="bg2"/>
                </a:solidFill>
              </a:rPr>
              <a:t>(</a:t>
            </a:r>
            <a:r>
              <a:rPr lang="ja-JP" altLang="en-US" sz="1400" b="1" dirty="0" smtClean="0">
                <a:solidFill>
                  <a:schemeClr val="bg2"/>
                </a:solidFill>
              </a:rPr>
              <a:t>土</a:t>
            </a:r>
            <a:r>
              <a:rPr lang="en-US" altLang="ja-JP" sz="1400" b="1" dirty="0" smtClean="0">
                <a:solidFill>
                  <a:schemeClr val="bg2"/>
                </a:solidFill>
              </a:rPr>
              <a:t>)</a:t>
            </a:r>
            <a:endParaRPr lang="en-US" altLang="ja-JP" sz="1000" b="1" dirty="0">
              <a:solidFill>
                <a:schemeClr val="bg2"/>
              </a:solidFill>
            </a:endParaRPr>
          </a:p>
        </p:txBody>
      </p:sp>
      <p:sp>
        <p:nvSpPr>
          <p:cNvPr id="8203" name="AutoShape 81"/>
          <p:cNvSpPr>
            <a:spLocks noChangeArrowheads="1"/>
          </p:cNvSpPr>
          <p:nvPr/>
        </p:nvSpPr>
        <p:spPr bwMode="auto">
          <a:xfrm rot="10800000">
            <a:off x="633972" y="4281983"/>
            <a:ext cx="2232025" cy="168275"/>
          </a:xfrm>
          <a:prstGeom prst="triangle">
            <a:avLst>
              <a:gd name="adj" fmla="val 50000"/>
            </a:avLst>
          </a:prstGeom>
          <a:solidFill>
            <a:srgbClr val="C0C0C0">
              <a:alpha val="70195"/>
            </a:srgbClr>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rot="10800000"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endParaRPr lang="ja-JP" altLang="en-US" b="1"/>
          </a:p>
        </p:txBody>
      </p:sp>
      <p:sp>
        <p:nvSpPr>
          <p:cNvPr id="8204" name="Text Box 432"/>
          <p:cNvSpPr txBox="1">
            <a:spLocks noChangeArrowheads="1"/>
          </p:cNvSpPr>
          <p:nvPr/>
        </p:nvSpPr>
        <p:spPr bwMode="auto">
          <a:xfrm>
            <a:off x="3279958" y="1052541"/>
            <a:ext cx="5472113" cy="307777"/>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dirty="0" smtClean="0">
                <a:solidFill>
                  <a:schemeClr val="tx1"/>
                </a:solidFill>
              </a:rPr>
              <a:t>■募集</a:t>
            </a:r>
            <a:r>
              <a:rPr lang="ja-JP" altLang="en-US" sz="1400" dirty="0">
                <a:solidFill>
                  <a:schemeClr val="tx1"/>
                </a:solidFill>
              </a:rPr>
              <a:t>開始～締め切り・第一次審査（書類</a:t>
            </a:r>
            <a:r>
              <a:rPr lang="ja-JP" altLang="en-US" sz="1400" dirty="0" smtClean="0">
                <a:solidFill>
                  <a:schemeClr val="tx1"/>
                </a:solidFill>
              </a:rPr>
              <a:t>審査）：</a:t>
            </a:r>
            <a:r>
              <a:rPr lang="en-US" altLang="ja-JP" sz="1400" dirty="0" smtClean="0">
                <a:solidFill>
                  <a:schemeClr val="tx1"/>
                </a:solidFill>
              </a:rPr>
              <a:t>7</a:t>
            </a:r>
            <a:r>
              <a:rPr lang="ja-JP" altLang="en-US" sz="1400" dirty="0" smtClean="0">
                <a:solidFill>
                  <a:schemeClr val="tx1"/>
                </a:solidFill>
              </a:rPr>
              <a:t>月</a:t>
            </a:r>
            <a:r>
              <a:rPr lang="en-US" altLang="ja-JP" sz="1400" dirty="0" smtClean="0">
                <a:solidFill>
                  <a:schemeClr val="tx1"/>
                </a:solidFill>
              </a:rPr>
              <a:t>13</a:t>
            </a:r>
            <a:r>
              <a:rPr lang="ja-JP" altLang="en-US" sz="1400" dirty="0" smtClean="0">
                <a:solidFill>
                  <a:schemeClr val="tx1"/>
                </a:solidFill>
              </a:rPr>
              <a:t>日</a:t>
            </a:r>
            <a:r>
              <a:rPr lang="en-US" altLang="ja-JP" sz="1400" dirty="0" smtClean="0">
                <a:solidFill>
                  <a:schemeClr val="tx1"/>
                </a:solidFill>
              </a:rPr>
              <a:t>(</a:t>
            </a:r>
            <a:r>
              <a:rPr lang="ja-JP" altLang="en-US" sz="1400" dirty="0" smtClean="0">
                <a:solidFill>
                  <a:schemeClr val="tx1"/>
                </a:solidFill>
              </a:rPr>
              <a:t>金</a:t>
            </a:r>
            <a:r>
              <a:rPr lang="en-US" altLang="ja-JP" sz="1400" dirty="0" smtClean="0">
                <a:solidFill>
                  <a:schemeClr val="tx1"/>
                </a:solidFill>
              </a:rPr>
              <a:t>)</a:t>
            </a:r>
            <a:endParaRPr lang="en-US" altLang="ja-JP" sz="1400" dirty="0">
              <a:solidFill>
                <a:schemeClr val="tx1"/>
              </a:solidFill>
            </a:endParaRPr>
          </a:p>
        </p:txBody>
      </p:sp>
      <p:sp>
        <p:nvSpPr>
          <p:cNvPr id="8205" name="Text Box 433"/>
          <p:cNvSpPr txBox="1">
            <a:spLocks noChangeArrowheads="1"/>
          </p:cNvSpPr>
          <p:nvPr/>
        </p:nvSpPr>
        <p:spPr bwMode="auto">
          <a:xfrm>
            <a:off x="3279959" y="3067164"/>
            <a:ext cx="5472112" cy="1200329"/>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dirty="0">
                <a:solidFill>
                  <a:schemeClr val="tx1"/>
                </a:solidFill>
              </a:rPr>
              <a:t>■</a:t>
            </a:r>
            <a:r>
              <a:rPr lang="ja-JP" altLang="en-US" sz="1400" dirty="0" smtClean="0">
                <a:solidFill>
                  <a:schemeClr val="tx1"/>
                </a:solidFill>
              </a:rPr>
              <a:t>合宿研修</a:t>
            </a:r>
            <a:endParaRPr lang="en-US" altLang="ja-JP" sz="1400" dirty="0" smtClean="0">
              <a:solidFill>
                <a:schemeClr val="tx1"/>
              </a:solidFill>
            </a:endParaRPr>
          </a:p>
          <a:p>
            <a:pPr eaLnBrk="1" hangingPunct="1"/>
            <a:r>
              <a:rPr lang="ja-JP" altLang="en-US" sz="1000" dirty="0">
                <a:solidFill>
                  <a:schemeClr val="tx1"/>
                </a:solidFill>
              </a:rPr>
              <a:t>　第一次審査通過者が１泊２日で、社会起業家や</a:t>
            </a:r>
            <a:r>
              <a:rPr lang="en-US" altLang="ja-JP" sz="1000" dirty="0">
                <a:solidFill>
                  <a:schemeClr val="tx1"/>
                </a:solidFill>
              </a:rPr>
              <a:t>OG</a:t>
            </a:r>
            <a:r>
              <a:rPr lang="ja-JP" altLang="en-US" sz="1000" dirty="0">
                <a:solidFill>
                  <a:schemeClr val="tx1"/>
                </a:solidFill>
              </a:rPr>
              <a:t>・</a:t>
            </a:r>
            <a:r>
              <a:rPr lang="en-US" altLang="ja-JP" sz="1000" dirty="0">
                <a:solidFill>
                  <a:schemeClr val="tx1"/>
                </a:solidFill>
              </a:rPr>
              <a:t>OB</a:t>
            </a:r>
            <a:r>
              <a:rPr lang="ja-JP" altLang="en-US" sz="1000" dirty="0">
                <a:solidFill>
                  <a:schemeClr val="tx1"/>
                </a:solidFill>
              </a:rPr>
              <a:t>からメンタリングを受けながら</a:t>
            </a:r>
          </a:p>
          <a:p>
            <a:pPr eaLnBrk="1" hangingPunct="1"/>
            <a:r>
              <a:rPr lang="ja-JP" altLang="en-US" sz="1000" dirty="0">
                <a:solidFill>
                  <a:schemeClr val="tx1"/>
                </a:solidFill>
              </a:rPr>
              <a:t>　第二次審査の企画書を</a:t>
            </a:r>
            <a:r>
              <a:rPr lang="ja-JP" altLang="en-US" sz="1000" dirty="0" smtClean="0">
                <a:solidFill>
                  <a:schemeClr val="tx1"/>
                </a:solidFill>
              </a:rPr>
              <a:t>作成</a:t>
            </a:r>
            <a:endParaRPr lang="ja-JP" altLang="en-US" sz="1000" dirty="0">
              <a:solidFill>
                <a:schemeClr val="tx1"/>
              </a:solidFill>
            </a:endParaRPr>
          </a:p>
          <a:p>
            <a:pPr eaLnBrk="1" hangingPunct="1"/>
            <a:endParaRPr lang="en-US" altLang="ja-JP" sz="1000" dirty="0" smtClean="0">
              <a:solidFill>
                <a:schemeClr val="tx1"/>
              </a:solidFill>
            </a:endParaRPr>
          </a:p>
          <a:p>
            <a:pPr eaLnBrk="1" hangingPunct="1"/>
            <a:r>
              <a:rPr lang="ja-JP" altLang="en-US" sz="1400" dirty="0" smtClean="0">
                <a:solidFill>
                  <a:schemeClr val="tx1"/>
                </a:solidFill>
              </a:rPr>
              <a:t>■第二次審査</a:t>
            </a:r>
            <a:endParaRPr lang="en-US" altLang="ja-JP" sz="1400" dirty="0" smtClean="0">
              <a:solidFill>
                <a:schemeClr val="tx1"/>
              </a:solidFill>
            </a:endParaRPr>
          </a:p>
          <a:p>
            <a:pPr eaLnBrk="1" hangingPunct="1"/>
            <a:r>
              <a:rPr lang="ja-JP" altLang="en-US" sz="1400" dirty="0">
                <a:solidFill>
                  <a:schemeClr val="tx1"/>
                </a:solidFill>
              </a:rPr>
              <a:t>　</a:t>
            </a:r>
            <a:r>
              <a:rPr lang="ja-JP" altLang="en-US" sz="1000" dirty="0" smtClean="0">
                <a:solidFill>
                  <a:schemeClr val="tx1"/>
                </a:solidFill>
              </a:rPr>
              <a:t>合宿</a:t>
            </a:r>
            <a:r>
              <a:rPr lang="ja-JP" altLang="en-US" sz="1000" dirty="0">
                <a:solidFill>
                  <a:schemeClr val="tx1"/>
                </a:solidFill>
              </a:rPr>
              <a:t>研修</a:t>
            </a:r>
            <a:r>
              <a:rPr lang="ja-JP" altLang="en-US" sz="1000" dirty="0" smtClean="0">
                <a:solidFill>
                  <a:schemeClr val="tx1"/>
                </a:solidFill>
              </a:rPr>
              <a:t>で作成されたプレイヤーの企画書を基に書類審査を行います</a:t>
            </a:r>
            <a:endParaRPr lang="en-US" altLang="ja-JP" sz="1000" dirty="0">
              <a:solidFill>
                <a:schemeClr val="tx1"/>
              </a:solidFill>
            </a:endParaRPr>
          </a:p>
        </p:txBody>
      </p:sp>
      <p:sp>
        <p:nvSpPr>
          <p:cNvPr id="8206" name="Text Box 434"/>
          <p:cNvSpPr txBox="1">
            <a:spLocks noChangeArrowheads="1"/>
          </p:cNvSpPr>
          <p:nvPr/>
        </p:nvSpPr>
        <p:spPr bwMode="auto">
          <a:xfrm>
            <a:off x="3279958" y="4542332"/>
            <a:ext cx="5472113" cy="517525"/>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dirty="0">
                <a:solidFill>
                  <a:schemeClr val="tx1"/>
                </a:solidFill>
              </a:rPr>
              <a:t>■セミファイナル</a:t>
            </a:r>
            <a:r>
              <a:rPr lang="en-US" altLang="ja-JP" sz="1400" dirty="0">
                <a:solidFill>
                  <a:schemeClr val="tx1"/>
                </a:solidFill>
              </a:rPr>
              <a:t>(</a:t>
            </a:r>
            <a:r>
              <a:rPr lang="ja-JP" altLang="en-US" sz="1400" dirty="0">
                <a:solidFill>
                  <a:schemeClr val="tx1"/>
                </a:solidFill>
              </a:rPr>
              <a:t>第三次審査</a:t>
            </a:r>
            <a:r>
              <a:rPr lang="en-US" altLang="ja-JP" sz="1400" dirty="0">
                <a:solidFill>
                  <a:schemeClr val="tx1"/>
                </a:solidFill>
              </a:rPr>
              <a:t>)</a:t>
            </a:r>
          </a:p>
          <a:p>
            <a:pPr eaLnBrk="1" hangingPunct="1"/>
            <a:r>
              <a:rPr lang="ja-JP" altLang="en-US" sz="1400" dirty="0">
                <a:solidFill>
                  <a:schemeClr val="tx1"/>
                </a:solidFill>
              </a:rPr>
              <a:t>　</a:t>
            </a:r>
            <a:r>
              <a:rPr lang="ja-JP" altLang="en-US" sz="1000" dirty="0">
                <a:solidFill>
                  <a:schemeClr val="tx1"/>
                </a:solidFill>
              </a:rPr>
              <a:t>非公開プレゼンテーション</a:t>
            </a:r>
          </a:p>
        </p:txBody>
      </p:sp>
      <p:sp>
        <p:nvSpPr>
          <p:cNvPr id="8207" name="Text Box 435"/>
          <p:cNvSpPr txBox="1">
            <a:spLocks noChangeArrowheads="1"/>
          </p:cNvSpPr>
          <p:nvPr/>
        </p:nvSpPr>
        <p:spPr bwMode="auto">
          <a:xfrm>
            <a:off x="3279959" y="5286077"/>
            <a:ext cx="5472113" cy="523220"/>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dirty="0">
                <a:solidFill>
                  <a:schemeClr val="tx1"/>
                </a:solidFill>
              </a:rPr>
              <a:t>■集合研修</a:t>
            </a:r>
          </a:p>
          <a:p>
            <a:pPr eaLnBrk="1" hangingPunct="1"/>
            <a:r>
              <a:rPr lang="ja-JP" altLang="en-US" sz="1400" dirty="0">
                <a:solidFill>
                  <a:schemeClr val="tx1"/>
                </a:solidFill>
              </a:rPr>
              <a:t>　</a:t>
            </a:r>
            <a:r>
              <a:rPr lang="ja-JP" altLang="en-US" sz="1000" dirty="0">
                <a:solidFill>
                  <a:schemeClr val="tx1"/>
                </a:solidFill>
              </a:rPr>
              <a:t>ファイナリストを対象とした</a:t>
            </a:r>
            <a:r>
              <a:rPr lang="ja-JP" altLang="en-US" sz="1000" dirty="0" smtClean="0">
                <a:solidFill>
                  <a:schemeClr val="tx1"/>
                </a:solidFill>
              </a:rPr>
              <a:t>メンタリング</a:t>
            </a:r>
            <a:r>
              <a:rPr lang="en-US" altLang="ja-JP" sz="1000" dirty="0" smtClean="0">
                <a:solidFill>
                  <a:schemeClr val="tx1"/>
                </a:solidFill>
              </a:rPr>
              <a:t>(</a:t>
            </a:r>
            <a:r>
              <a:rPr lang="ja-JP" altLang="en-US" sz="1000" dirty="0" smtClean="0">
                <a:solidFill>
                  <a:schemeClr val="tx1"/>
                </a:solidFill>
              </a:rPr>
              <a:t>プランのブラッシュアップ</a:t>
            </a:r>
            <a:r>
              <a:rPr lang="en-US" altLang="ja-JP" sz="1000" dirty="0" smtClean="0">
                <a:solidFill>
                  <a:schemeClr val="tx1"/>
                </a:solidFill>
              </a:rPr>
              <a:t>)</a:t>
            </a:r>
          </a:p>
        </p:txBody>
      </p:sp>
      <p:sp>
        <p:nvSpPr>
          <p:cNvPr id="8208" name="Text Box 436"/>
          <p:cNvSpPr txBox="1">
            <a:spLocks noChangeArrowheads="1"/>
          </p:cNvSpPr>
          <p:nvPr/>
        </p:nvSpPr>
        <p:spPr bwMode="auto">
          <a:xfrm>
            <a:off x="3279959" y="6002039"/>
            <a:ext cx="5472113" cy="517525"/>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a:solidFill>
                  <a:schemeClr val="tx1"/>
                </a:solidFill>
              </a:rPr>
              <a:t>■ファイナル</a:t>
            </a:r>
          </a:p>
          <a:p>
            <a:pPr eaLnBrk="1" hangingPunct="1"/>
            <a:r>
              <a:rPr lang="ja-JP" altLang="en-US" sz="1400">
                <a:solidFill>
                  <a:schemeClr val="tx1"/>
                </a:solidFill>
              </a:rPr>
              <a:t>　</a:t>
            </a:r>
            <a:r>
              <a:rPr lang="ja-JP" altLang="en-US" sz="1000">
                <a:solidFill>
                  <a:schemeClr val="tx1"/>
                </a:solidFill>
              </a:rPr>
              <a:t>公開プレゼンテーション</a:t>
            </a:r>
          </a:p>
        </p:txBody>
      </p:sp>
      <p:sp>
        <p:nvSpPr>
          <p:cNvPr id="8209" name="Line 437"/>
          <p:cNvSpPr>
            <a:spLocks noChangeShapeType="1"/>
          </p:cNvSpPr>
          <p:nvPr/>
        </p:nvSpPr>
        <p:spPr bwMode="auto">
          <a:xfrm>
            <a:off x="3279959" y="2876550"/>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1" name="Line 439"/>
          <p:cNvSpPr>
            <a:spLocks noChangeShapeType="1"/>
          </p:cNvSpPr>
          <p:nvPr/>
        </p:nvSpPr>
        <p:spPr bwMode="auto">
          <a:xfrm>
            <a:off x="3279958" y="4432929"/>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2" name="Line 440"/>
          <p:cNvSpPr>
            <a:spLocks noChangeShapeType="1"/>
          </p:cNvSpPr>
          <p:nvPr/>
        </p:nvSpPr>
        <p:spPr bwMode="auto">
          <a:xfrm>
            <a:off x="3279959" y="5194002"/>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3" name="Line 441"/>
          <p:cNvSpPr>
            <a:spLocks noChangeShapeType="1"/>
          </p:cNvSpPr>
          <p:nvPr/>
        </p:nvSpPr>
        <p:spPr bwMode="auto">
          <a:xfrm>
            <a:off x="3279959" y="5859164"/>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4" name="Line 442"/>
          <p:cNvSpPr>
            <a:spLocks noChangeShapeType="1"/>
          </p:cNvSpPr>
          <p:nvPr/>
        </p:nvSpPr>
        <p:spPr bwMode="auto">
          <a:xfrm>
            <a:off x="3279959" y="6597352"/>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5" name="Line 443"/>
          <p:cNvSpPr>
            <a:spLocks noChangeShapeType="1"/>
          </p:cNvSpPr>
          <p:nvPr/>
        </p:nvSpPr>
        <p:spPr bwMode="auto">
          <a:xfrm>
            <a:off x="3279959" y="899200"/>
            <a:ext cx="5256213" cy="0"/>
          </a:xfrm>
          <a:prstGeom prst="line">
            <a:avLst/>
          </a:prstGeom>
          <a:noFill/>
          <a:ln w="9525">
            <a:solidFill>
              <a:srgbClr val="80808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nchor="ctr"/>
          <a:lstStyle/>
          <a:p>
            <a:endParaRPr lang="ja-JP" altLang="en-US"/>
          </a:p>
        </p:txBody>
      </p:sp>
      <p:sp>
        <p:nvSpPr>
          <p:cNvPr id="8216" name="Text Box 444"/>
          <p:cNvSpPr txBox="1">
            <a:spLocks noChangeArrowheads="1"/>
          </p:cNvSpPr>
          <p:nvPr/>
        </p:nvSpPr>
        <p:spPr bwMode="auto">
          <a:xfrm>
            <a:off x="179512" y="734957"/>
            <a:ext cx="1422184" cy="369332"/>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en-US" altLang="ja-JP" b="1" dirty="0">
                <a:solidFill>
                  <a:schemeClr val="tx1"/>
                </a:solidFill>
              </a:rPr>
              <a:t>&lt;</a:t>
            </a:r>
            <a:r>
              <a:rPr lang="en-US" altLang="ja-JP" b="1" dirty="0" smtClean="0">
                <a:solidFill>
                  <a:schemeClr val="tx1"/>
                </a:solidFill>
              </a:rPr>
              <a:t>2018</a:t>
            </a:r>
            <a:r>
              <a:rPr lang="ja-JP" altLang="en-US" b="1" dirty="0" smtClean="0">
                <a:solidFill>
                  <a:schemeClr val="tx1"/>
                </a:solidFill>
              </a:rPr>
              <a:t>年</a:t>
            </a:r>
            <a:r>
              <a:rPr lang="en-US" altLang="ja-JP" b="1" dirty="0">
                <a:solidFill>
                  <a:schemeClr val="tx1"/>
                </a:solidFill>
              </a:rPr>
              <a:t>&gt;</a:t>
            </a:r>
          </a:p>
        </p:txBody>
      </p:sp>
      <p:sp>
        <p:nvSpPr>
          <p:cNvPr id="8217" name="AutoShape 74"/>
          <p:cNvSpPr>
            <a:spLocks noChangeArrowheads="1"/>
          </p:cNvSpPr>
          <p:nvPr/>
        </p:nvSpPr>
        <p:spPr bwMode="auto">
          <a:xfrm>
            <a:off x="308159" y="5362277"/>
            <a:ext cx="2808288" cy="449262"/>
          </a:xfrm>
          <a:prstGeom prst="roundRect">
            <a:avLst>
              <a:gd name="adj" fmla="val 16667"/>
            </a:avLst>
          </a:prstGeom>
          <a:solidFill>
            <a:srgbClr val="FFCC00">
              <a:alpha val="59999"/>
            </a:srgbClr>
          </a:solidFill>
          <a:ln>
            <a:noFill/>
          </a:ln>
          <a:extLst>
            <a:ext uri="{91240B29-F687-4f45-9708-019B960494DF}">
              <a14:hiddenLine xmlns="" xmlns:a14="http://schemas.microsoft.com/office/drawing/2010/main" w="25400" algn="ctr">
                <a:solidFill>
                  <a:srgbClr val="FFFF99"/>
                </a:solidFill>
                <a:round/>
                <a:headEnd/>
                <a:tailEnd/>
              </a14:hiddenLine>
            </a:ext>
          </a:extLst>
        </p:spPr>
        <p:txBody>
          <a:bodyPr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ja-JP" altLang="en-US" sz="1400" b="1" dirty="0" smtClean="0">
                <a:solidFill>
                  <a:schemeClr val="bg2"/>
                </a:solidFill>
              </a:rPr>
              <a:t>ファイナルまでの間</a:t>
            </a:r>
            <a:endParaRPr lang="ja-JP" altLang="en-US" sz="1400" b="1" dirty="0">
              <a:solidFill>
                <a:schemeClr val="bg2"/>
              </a:solidFill>
            </a:endParaRPr>
          </a:p>
        </p:txBody>
      </p:sp>
      <p:sp>
        <p:nvSpPr>
          <p:cNvPr id="8218" name="AutoShape 81"/>
          <p:cNvSpPr>
            <a:spLocks noChangeArrowheads="1"/>
          </p:cNvSpPr>
          <p:nvPr/>
        </p:nvSpPr>
        <p:spPr bwMode="auto">
          <a:xfrm rot="10800000">
            <a:off x="595497" y="5109864"/>
            <a:ext cx="2232025" cy="168275"/>
          </a:xfrm>
          <a:prstGeom prst="triangle">
            <a:avLst>
              <a:gd name="adj" fmla="val 50000"/>
            </a:avLst>
          </a:prstGeom>
          <a:solidFill>
            <a:srgbClr val="C0C0C0">
              <a:alpha val="70195"/>
            </a:srgbClr>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rot="10800000"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endParaRPr lang="ja-JP" altLang="en-US" b="1"/>
          </a:p>
        </p:txBody>
      </p:sp>
      <p:sp>
        <p:nvSpPr>
          <p:cNvPr id="8219" name="AutoShape 74"/>
          <p:cNvSpPr>
            <a:spLocks noChangeArrowheads="1"/>
          </p:cNvSpPr>
          <p:nvPr/>
        </p:nvSpPr>
        <p:spPr bwMode="auto">
          <a:xfrm>
            <a:off x="327209" y="6146502"/>
            <a:ext cx="2808288" cy="450850"/>
          </a:xfrm>
          <a:prstGeom prst="roundRect">
            <a:avLst>
              <a:gd name="adj" fmla="val 16667"/>
            </a:avLst>
          </a:prstGeom>
          <a:solidFill>
            <a:srgbClr val="FFCC00">
              <a:alpha val="59999"/>
            </a:srgbClr>
          </a:solidFill>
          <a:ln>
            <a:noFill/>
          </a:ln>
          <a:extLst>
            <a:ext uri="{91240B29-F687-4f45-9708-019B960494DF}">
              <a14:hiddenLine xmlns="" xmlns:a14="http://schemas.microsoft.com/office/drawing/2010/main" w="25400" algn="ctr">
                <a:solidFill>
                  <a:srgbClr val="FFFF99"/>
                </a:solidFill>
                <a:round/>
                <a:headEnd/>
                <a:tailEnd/>
              </a14:hiddenLine>
            </a:ext>
          </a:extLst>
        </p:spPr>
        <p:txBody>
          <a:bodyPr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algn="ctr" eaLnBrk="1" hangingPunct="1"/>
            <a:r>
              <a:rPr lang="en-US" altLang="ja-JP" sz="1400" b="1" dirty="0" smtClean="0">
                <a:solidFill>
                  <a:schemeClr val="bg2"/>
                </a:solidFill>
              </a:rPr>
              <a:t>12</a:t>
            </a:r>
            <a:r>
              <a:rPr lang="ja-JP" altLang="en-US" sz="1400" b="1" dirty="0" smtClean="0">
                <a:solidFill>
                  <a:schemeClr val="bg2"/>
                </a:solidFill>
              </a:rPr>
              <a:t>月</a:t>
            </a:r>
            <a:r>
              <a:rPr lang="en-US" altLang="ja-JP" sz="1400" b="1" dirty="0">
                <a:solidFill>
                  <a:schemeClr val="bg2"/>
                </a:solidFill>
              </a:rPr>
              <a:t>8</a:t>
            </a:r>
            <a:r>
              <a:rPr lang="ja-JP" altLang="en-US" sz="1400" b="1" dirty="0" smtClean="0">
                <a:solidFill>
                  <a:schemeClr val="bg2"/>
                </a:solidFill>
              </a:rPr>
              <a:t>日</a:t>
            </a:r>
            <a:r>
              <a:rPr lang="en-US" altLang="ja-JP" sz="1400" b="1" dirty="0">
                <a:solidFill>
                  <a:schemeClr val="bg2"/>
                </a:solidFill>
              </a:rPr>
              <a:t>(</a:t>
            </a:r>
            <a:r>
              <a:rPr lang="ja-JP" altLang="en-US" sz="1400" b="1" dirty="0">
                <a:solidFill>
                  <a:schemeClr val="bg2"/>
                </a:solidFill>
              </a:rPr>
              <a:t>土</a:t>
            </a:r>
            <a:r>
              <a:rPr lang="en-US" altLang="ja-JP" sz="1400" b="1" dirty="0" smtClean="0">
                <a:solidFill>
                  <a:schemeClr val="bg2"/>
                </a:solidFill>
              </a:rPr>
              <a:t>)</a:t>
            </a:r>
            <a:endParaRPr lang="en-US" altLang="ja-JP" sz="1000" b="1" dirty="0">
              <a:solidFill>
                <a:srgbClr val="FF0000"/>
              </a:solidFill>
            </a:endParaRPr>
          </a:p>
        </p:txBody>
      </p:sp>
      <p:sp>
        <p:nvSpPr>
          <p:cNvPr id="8220" name="AutoShape 81"/>
          <p:cNvSpPr>
            <a:spLocks noChangeArrowheads="1"/>
          </p:cNvSpPr>
          <p:nvPr/>
        </p:nvSpPr>
        <p:spPr bwMode="auto">
          <a:xfrm rot="10800000">
            <a:off x="614547" y="5895677"/>
            <a:ext cx="2232025" cy="168275"/>
          </a:xfrm>
          <a:prstGeom prst="triangle">
            <a:avLst>
              <a:gd name="adj" fmla="val 50000"/>
            </a:avLst>
          </a:prstGeom>
          <a:solidFill>
            <a:srgbClr val="C0C0C0">
              <a:alpha val="70195"/>
            </a:srgbClr>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rot="10800000" wrap="none" anchor="ct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endParaRPr lang="ja-JP" altLang="en-US" b="1"/>
          </a:p>
        </p:txBody>
      </p:sp>
      <p:sp>
        <p:nvSpPr>
          <p:cNvPr id="30" name="Text Box 432"/>
          <p:cNvSpPr txBox="1">
            <a:spLocks noChangeArrowheads="1"/>
          </p:cNvSpPr>
          <p:nvPr/>
        </p:nvSpPr>
        <p:spPr bwMode="auto">
          <a:xfrm>
            <a:off x="3279958" y="1325364"/>
            <a:ext cx="5864042" cy="1600438"/>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25400" algn="ctr">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en-US" sz="1400" dirty="0">
                <a:solidFill>
                  <a:schemeClr val="tx1"/>
                </a:solidFill>
              </a:rPr>
              <a:t>■</a:t>
            </a:r>
            <a:r>
              <a:rPr lang="ja-JP" altLang="en-US" sz="1400" b="1" dirty="0">
                <a:solidFill>
                  <a:schemeClr val="tx1"/>
                </a:solidFill>
              </a:rPr>
              <a:t>コンペ説明会</a:t>
            </a:r>
            <a:r>
              <a:rPr lang="ja-JP" altLang="en-US" sz="1400" dirty="0" smtClean="0">
                <a:solidFill>
                  <a:schemeClr val="tx1"/>
                </a:solidFill>
              </a:rPr>
              <a:t>：</a:t>
            </a:r>
            <a:endParaRPr lang="en-US" altLang="ja-JP" sz="1400" dirty="0" smtClean="0">
              <a:solidFill>
                <a:schemeClr val="tx1"/>
              </a:solidFill>
            </a:endParaRPr>
          </a:p>
          <a:p>
            <a:pPr eaLnBrk="1" hangingPunct="1"/>
            <a:r>
              <a:rPr lang="en-US" altLang="ja-JP" sz="1400" dirty="0" smtClean="0">
                <a:solidFill>
                  <a:schemeClr val="tx1"/>
                </a:solidFill>
              </a:rPr>
              <a:t>【</a:t>
            </a:r>
            <a:r>
              <a:rPr lang="ja-JP" altLang="en-US" sz="1400" dirty="0">
                <a:solidFill>
                  <a:schemeClr val="tx1"/>
                </a:solidFill>
              </a:rPr>
              <a:t>開催日程</a:t>
            </a:r>
            <a:r>
              <a:rPr lang="en-US" altLang="ja-JP" sz="1400" dirty="0">
                <a:solidFill>
                  <a:schemeClr val="tx1"/>
                </a:solidFill>
              </a:rPr>
              <a:t>】 ① 5</a:t>
            </a:r>
            <a:r>
              <a:rPr lang="ja-JP" altLang="en-US" sz="1400" dirty="0">
                <a:solidFill>
                  <a:schemeClr val="tx1"/>
                </a:solidFill>
              </a:rPr>
              <a:t>月 </a:t>
            </a:r>
            <a:r>
              <a:rPr lang="en-US" altLang="ja-JP" sz="1400" dirty="0">
                <a:solidFill>
                  <a:schemeClr val="tx1"/>
                </a:solidFill>
              </a:rPr>
              <a:t>12 </a:t>
            </a:r>
            <a:r>
              <a:rPr lang="ja-JP" altLang="en-US" sz="1400" dirty="0">
                <a:solidFill>
                  <a:schemeClr val="tx1"/>
                </a:solidFill>
              </a:rPr>
              <a:t>日</a:t>
            </a:r>
            <a:r>
              <a:rPr lang="ja-JP" altLang="en-US" sz="1400" dirty="0" smtClean="0">
                <a:solidFill>
                  <a:schemeClr val="tx1"/>
                </a:solidFill>
              </a:rPr>
              <a:t>、② </a:t>
            </a:r>
            <a:r>
              <a:rPr lang="en-US" altLang="ja-JP" sz="1400" dirty="0">
                <a:solidFill>
                  <a:schemeClr val="tx1"/>
                </a:solidFill>
              </a:rPr>
              <a:t>6</a:t>
            </a:r>
            <a:r>
              <a:rPr lang="ja-JP" altLang="en-US" sz="1400" dirty="0">
                <a:solidFill>
                  <a:schemeClr val="tx1"/>
                </a:solidFill>
              </a:rPr>
              <a:t>月 </a:t>
            </a:r>
            <a:r>
              <a:rPr lang="en-US" altLang="ja-JP" sz="1400" dirty="0">
                <a:solidFill>
                  <a:schemeClr val="tx1"/>
                </a:solidFill>
              </a:rPr>
              <a:t>9</a:t>
            </a:r>
            <a:r>
              <a:rPr lang="ja-JP" altLang="en-US" sz="1400" dirty="0">
                <a:solidFill>
                  <a:schemeClr val="tx1"/>
                </a:solidFill>
              </a:rPr>
              <a:t>日、 ③ </a:t>
            </a:r>
            <a:r>
              <a:rPr lang="en-US" altLang="ja-JP" sz="1400" dirty="0">
                <a:solidFill>
                  <a:schemeClr val="tx1"/>
                </a:solidFill>
              </a:rPr>
              <a:t>7</a:t>
            </a:r>
            <a:r>
              <a:rPr lang="ja-JP" altLang="en-US" sz="1400" dirty="0">
                <a:solidFill>
                  <a:schemeClr val="tx1"/>
                </a:solidFill>
              </a:rPr>
              <a:t>月 </a:t>
            </a:r>
            <a:r>
              <a:rPr lang="en-US" altLang="ja-JP" sz="1400" dirty="0">
                <a:solidFill>
                  <a:schemeClr val="tx1"/>
                </a:solidFill>
              </a:rPr>
              <a:t>7</a:t>
            </a:r>
            <a:r>
              <a:rPr lang="ja-JP" altLang="en-US" sz="1400" dirty="0">
                <a:solidFill>
                  <a:schemeClr val="tx1"/>
                </a:solidFill>
              </a:rPr>
              <a:t>日</a:t>
            </a:r>
          </a:p>
          <a:p>
            <a:pPr eaLnBrk="1" hangingPunct="1"/>
            <a:r>
              <a:rPr lang="ja-JP" altLang="en-US" sz="1400" dirty="0" smtClean="0">
                <a:solidFill>
                  <a:schemeClr val="tx1"/>
                </a:solidFill>
              </a:rPr>
              <a:t>　　　　　　</a:t>
            </a:r>
            <a:r>
              <a:rPr lang="en-US" altLang="ja-JP" sz="1400" dirty="0" smtClean="0">
                <a:solidFill>
                  <a:schemeClr val="tx1"/>
                </a:solidFill>
              </a:rPr>
              <a:t>※</a:t>
            </a:r>
            <a:r>
              <a:rPr lang="ja-JP" altLang="en-US" sz="1400" dirty="0">
                <a:solidFill>
                  <a:schemeClr val="tx1"/>
                </a:solidFill>
              </a:rPr>
              <a:t>いずれも 土曜日の </a:t>
            </a:r>
            <a:r>
              <a:rPr lang="en-US" altLang="ja-JP" sz="1400" dirty="0">
                <a:solidFill>
                  <a:schemeClr val="tx1"/>
                </a:solidFill>
              </a:rPr>
              <a:t>13 </a:t>
            </a:r>
            <a:r>
              <a:rPr lang="ja-JP" altLang="en-US" sz="1400" dirty="0">
                <a:solidFill>
                  <a:schemeClr val="tx1"/>
                </a:solidFill>
              </a:rPr>
              <a:t>時より開催</a:t>
            </a:r>
            <a:r>
              <a:rPr lang="ja-JP" altLang="en-US" sz="1400" dirty="0" smtClean="0">
                <a:solidFill>
                  <a:schemeClr val="tx1"/>
                </a:solidFill>
              </a:rPr>
              <a:t>します</a:t>
            </a:r>
            <a:endParaRPr lang="en-US" altLang="ja-JP" sz="1400" dirty="0" smtClean="0">
              <a:solidFill>
                <a:schemeClr val="tx1"/>
              </a:solidFill>
            </a:endParaRPr>
          </a:p>
          <a:p>
            <a:pPr eaLnBrk="1" hangingPunct="1"/>
            <a:r>
              <a:rPr lang="ja-JP" altLang="en-US" sz="1400" dirty="0" smtClean="0">
                <a:solidFill>
                  <a:schemeClr val="tx1"/>
                </a:solidFill>
              </a:rPr>
              <a:t>　　　　　　</a:t>
            </a:r>
            <a:r>
              <a:rPr lang="en-US" altLang="ja-JP" sz="1400" dirty="0" smtClean="0">
                <a:solidFill>
                  <a:schemeClr val="tx1"/>
                </a:solidFill>
              </a:rPr>
              <a:t>※</a:t>
            </a:r>
            <a:r>
              <a:rPr lang="ja-JP" altLang="en-US" sz="1400" dirty="0">
                <a:solidFill>
                  <a:schemeClr val="tx1"/>
                </a:solidFill>
              </a:rPr>
              <a:t>全て同じ</a:t>
            </a:r>
            <a:r>
              <a:rPr lang="ja-JP" altLang="en-US" sz="1400" dirty="0" smtClean="0">
                <a:solidFill>
                  <a:schemeClr val="tx1"/>
                </a:solidFill>
              </a:rPr>
              <a:t>プログラムです</a:t>
            </a:r>
            <a:endParaRPr lang="ja-JP" altLang="en-US" sz="1400" dirty="0">
              <a:solidFill>
                <a:schemeClr val="tx1"/>
              </a:solidFill>
            </a:endParaRPr>
          </a:p>
          <a:p>
            <a:pPr eaLnBrk="1" hangingPunct="1"/>
            <a:r>
              <a:rPr lang="en-US" altLang="ja-JP" sz="1400" dirty="0">
                <a:solidFill>
                  <a:schemeClr val="tx1"/>
                </a:solidFill>
              </a:rPr>
              <a:t>【</a:t>
            </a:r>
            <a:r>
              <a:rPr lang="ja-JP" altLang="en-US" sz="1400" dirty="0">
                <a:solidFill>
                  <a:schemeClr val="tx1"/>
                </a:solidFill>
              </a:rPr>
              <a:t>開催</a:t>
            </a:r>
            <a:r>
              <a:rPr lang="ja-JP" altLang="en-US" sz="1400" dirty="0" smtClean="0">
                <a:solidFill>
                  <a:schemeClr val="tx1"/>
                </a:solidFill>
              </a:rPr>
              <a:t>場所</a:t>
            </a:r>
            <a:r>
              <a:rPr lang="en-US" altLang="ja-JP" sz="1400" dirty="0" smtClean="0">
                <a:solidFill>
                  <a:schemeClr val="tx1"/>
                </a:solidFill>
              </a:rPr>
              <a:t>】edge</a:t>
            </a:r>
            <a:r>
              <a:rPr lang="ja-JP" altLang="en-US" sz="1400" dirty="0">
                <a:solidFill>
                  <a:schemeClr val="tx1"/>
                </a:solidFill>
              </a:rPr>
              <a:t>オフィス </a:t>
            </a:r>
          </a:p>
          <a:p>
            <a:pPr eaLnBrk="1" hangingPunct="1"/>
            <a:r>
              <a:rPr lang="ja-JP" altLang="en-US" sz="1400" dirty="0" smtClean="0">
                <a:solidFill>
                  <a:schemeClr val="tx1"/>
                </a:solidFill>
              </a:rPr>
              <a:t>　　　　　　住所</a:t>
            </a:r>
            <a:r>
              <a:rPr lang="ja-JP" altLang="en-US" sz="1400" dirty="0">
                <a:solidFill>
                  <a:schemeClr val="tx1"/>
                </a:solidFill>
              </a:rPr>
              <a:t>： </a:t>
            </a:r>
            <a:r>
              <a:rPr lang="ja-JP" altLang="en-US" sz="1400" dirty="0" smtClean="0">
                <a:solidFill>
                  <a:schemeClr val="tx1"/>
                </a:solidFill>
              </a:rPr>
              <a:t>大阪市北区</a:t>
            </a:r>
            <a:r>
              <a:rPr lang="ja-JP" altLang="en-US" sz="1400" dirty="0">
                <a:solidFill>
                  <a:schemeClr val="tx1"/>
                </a:solidFill>
              </a:rPr>
              <a:t>梅田 </a:t>
            </a:r>
            <a:r>
              <a:rPr lang="en-US" altLang="ja-JP" sz="1400" dirty="0">
                <a:solidFill>
                  <a:schemeClr val="tx1"/>
                </a:solidFill>
              </a:rPr>
              <a:t>1-3-1 </a:t>
            </a:r>
            <a:endParaRPr lang="en-US" altLang="ja-JP" sz="1400" dirty="0" smtClean="0">
              <a:solidFill>
                <a:schemeClr val="tx1"/>
              </a:solidFill>
            </a:endParaRPr>
          </a:p>
          <a:p>
            <a:pPr eaLnBrk="1" hangingPunct="1"/>
            <a:r>
              <a:rPr lang="ja-JP" altLang="en-US" sz="1400" dirty="0">
                <a:solidFill>
                  <a:schemeClr val="tx1"/>
                </a:solidFill>
              </a:rPr>
              <a:t>　</a:t>
            </a:r>
            <a:r>
              <a:rPr lang="ja-JP" altLang="en-US" sz="1400" dirty="0" smtClean="0">
                <a:solidFill>
                  <a:schemeClr val="tx1"/>
                </a:solidFill>
              </a:rPr>
              <a:t>　　　　　　　　大阪駅前</a:t>
            </a:r>
            <a:r>
              <a:rPr lang="ja-JP" altLang="en-US" sz="1400" dirty="0">
                <a:solidFill>
                  <a:schemeClr val="tx1"/>
                </a:solidFill>
              </a:rPr>
              <a:t>第一ビル </a:t>
            </a:r>
            <a:r>
              <a:rPr lang="ja-JP" altLang="en-US" sz="1400" dirty="0" smtClean="0">
                <a:solidFill>
                  <a:schemeClr val="tx1"/>
                </a:solidFill>
              </a:rPr>
              <a:t>４階</a:t>
            </a:r>
            <a:r>
              <a:rPr lang="ja-JP" altLang="en-US" sz="1400" dirty="0">
                <a:solidFill>
                  <a:schemeClr val="tx1"/>
                </a:solidFill>
              </a:rPr>
              <a:t>１０６号室 </a:t>
            </a:r>
            <a:endParaRPr lang="en-US" altLang="ja-JP" sz="1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6" name="Text Box 34"/>
          <p:cNvSpPr txBox="1">
            <a:spLocks noChangeArrowheads="1"/>
          </p:cNvSpPr>
          <p:nvPr/>
        </p:nvSpPr>
        <p:spPr bwMode="auto">
          <a:xfrm>
            <a:off x="1259632" y="192415"/>
            <a:ext cx="3775393" cy="523220"/>
          </a:xfrm>
          <a:prstGeom prst="rect">
            <a:avLst/>
          </a:prstGeom>
          <a:noFill/>
          <a:ln w="25400" algn="ctr">
            <a:noFill/>
            <a:miter lim="800000"/>
            <a:headEnd/>
            <a:tailEnd/>
          </a:ln>
          <a:effectLst/>
        </p:spPr>
        <p:txBody>
          <a:bodyPr wrap="none">
            <a:spAutoFit/>
          </a:bodyPr>
          <a:lstStyle>
            <a:lvl1pPr eaLnBrk="0" hangingPunct="0">
              <a:defRPr kumimoji="1">
                <a:solidFill>
                  <a:schemeClr val="bg1"/>
                </a:solidFill>
                <a:latin typeface="メイリオ" pitchFamily="50" charset="-128"/>
                <a:ea typeface="メイリオ" pitchFamily="50" charset="-128"/>
                <a:cs typeface="メイリオ" pitchFamily="50" charset="-128"/>
              </a:defRPr>
            </a:lvl1pPr>
            <a:lvl2pPr marL="742950" indent="-285750" eaLnBrk="0" hangingPunct="0">
              <a:defRPr kumimoji="1">
                <a:solidFill>
                  <a:schemeClr val="bg1"/>
                </a:solidFill>
                <a:latin typeface="メイリオ" pitchFamily="50" charset="-128"/>
                <a:ea typeface="メイリオ" pitchFamily="50" charset="-128"/>
                <a:cs typeface="メイリオ" pitchFamily="50" charset="-128"/>
              </a:defRPr>
            </a:lvl2pPr>
            <a:lvl3pPr marL="1143000" indent="-228600" eaLnBrk="0" hangingPunct="0">
              <a:defRPr kumimoji="1">
                <a:solidFill>
                  <a:schemeClr val="bg1"/>
                </a:solidFill>
                <a:latin typeface="メイリオ" pitchFamily="50" charset="-128"/>
                <a:ea typeface="メイリオ" pitchFamily="50" charset="-128"/>
                <a:cs typeface="メイリオ" pitchFamily="50" charset="-128"/>
              </a:defRPr>
            </a:lvl3pPr>
            <a:lvl4pPr marL="1600200" indent="-228600" eaLnBrk="0" hangingPunct="0">
              <a:defRPr kumimoji="1">
                <a:solidFill>
                  <a:schemeClr val="bg1"/>
                </a:solidFill>
                <a:latin typeface="メイリオ" pitchFamily="50" charset="-128"/>
                <a:ea typeface="メイリオ" pitchFamily="50" charset="-128"/>
                <a:cs typeface="メイリオ" pitchFamily="50" charset="-128"/>
              </a:defRPr>
            </a:lvl4pPr>
            <a:lvl5pPr marL="2057400" indent="-228600" eaLnBrk="0" hangingPunct="0">
              <a:defRPr kumimoji="1">
                <a:solidFill>
                  <a:schemeClr val="bg1"/>
                </a:solidFill>
                <a:latin typeface="メイリオ" pitchFamily="50" charset="-128"/>
                <a:ea typeface="メイリオ" pitchFamily="50" charset="-128"/>
                <a:cs typeface="メイリオ" pitchFamily="50" charset="-128"/>
              </a:defRPr>
            </a:lvl5pPr>
            <a:lvl6pPr marL="25146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6pPr>
            <a:lvl7pPr marL="29718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7pPr>
            <a:lvl8pPr marL="34290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8pPr>
            <a:lvl9pPr marL="3886200" indent="-228600" algn="ctr" eaLnBrk="0" fontAlgn="base" hangingPunct="0">
              <a:spcBef>
                <a:spcPct val="0"/>
              </a:spcBef>
              <a:spcAft>
                <a:spcPct val="0"/>
              </a:spcAft>
              <a:defRPr kumimoji="1">
                <a:solidFill>
                  <a:schemeClr val="bg1"/>
                </a:solidFill>
                <a:latin typeface="メイリオ" pitchFamily="50" charset="-128"/>
                <a:ea typeface="メイリオ" pitchFamily="50" charset="-128"/>
                <a:cs typeface="メイリオ" pitchFamily="50" charset="-128"/>
              </a:defRPr>
            </a:lvl9pPr>
          </a:lstStyle>
          <a:p>
            <a:pPr eaLnBrk="1" hangingPunct="1">
              <a:defRPr/>
            </a:pPr>
            <a:r>
              <a:rPr lang="ja-JP" altLang="en-US" sz="2800" dirty="0" smtClean="0">
                <a:solidFill>
                  <a:schemeClr val="tx1"/>
                </a:solidFill>
                <a:effectLst>
                  <a:outerShdw blurRad="38100" dist="38100" dir="2700000" algn="tl">
                    <a:srgbClr val="C0C0C0"/>
                  </a:outerShdw>
                </a:effectLst>
              </a:rPr>
              <a:t>過去のプレイヤーの声</a:t>
            </a:r>
          </a:p>
        </p:txBody>
      </p:sp>
      <p:sp>
        <p:nvSpPr>
          <p:cNvPr id="5124" name="Text Box 34"/>
          <p:cNvSpPr txBox="1">
            <a:spLocks noChangeArrowheads="1"/>
          </p:cNvSpPr>
          <p:nvPr/>
        </p:nvSpPr>
        <p:spPr bwMode="auto">
          <a:xfrm>
            <a:off x="468312" y="1086415"/>
            <a:ext cx="7776096"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lgn="ctr">
                <a:solidFill>
                  <a:srgbClr val="000000"/>
                </a:solidFill>
                <a:miter lim="800000"/>
                <a:headEnd/>
                <a:tailEnd/>
              </a14:hiddenLine>
            </a:ext>
          </a:extLst>
        </p:spPr>
        <p:txBody>
          <a:bodyPr wrap="square">
            <a:spAutoFit/>
          </a:bodyPr>
          <a:lstStyle>
            <a:lvl1pPr>
              <a:defRPr kumimoji="1">
                <a:solidFill>
                  <a:schemeClr val="bg1"/>
                </a:solidFill>
                <a:latin typeface="メイリオ" panose="020B0604030504040204" pitchFamily="50" charset="-128"/>
                <a:ea typeface="メイリオ" panose="020B0604030504040204" pitchFamily="50" charset="-128"/>
              </a:defRPr>
            </a:lvl1pPr>
            <a:lvl2pPr marL="742950" indent="-285750">
              <a:defRPr kumimoji="1">
                <a:solidFill>
                  <a:schemeClr val="bg1"/>
                </a:solidFill>
                <a:latin typeface="メイリオ" panose="020B0604030504040204" pitchFamily="50" charset="-128"/>
                <a:ea typeface="メイリオ" panose="020B0604030504040204" pitchFamily="50" charset="-128"/>
              </a:defRPr>
            </a:lvl2pPr>
            <a:lvl3pPr marL="1143000" indent="-228600">
              <a:defRPr kumimoji="1">
                <a:solidFill>
                  <a:schemeClr val="bg1"/>
                </a:solidFill>
                <a:latin typeface="メイリオ" panose="020B0604030504040204" pitchFamily="50" charset="-128"/>
                <a:ea typeface="メイリオ" panose="020B0604030504040204" pitchFamily="50" charset="-128"/>
              </a:defRPr>
            </a:lvl3pPr>
            <a:lvl4pPr marL="1600200" indent="-228600">
              <a:defRPr kumimoji="1">
                <a:solidFill>
                  <a:schemeClr val="bg1"/>
                </a:solidFill>
                <a:latin typeface="メイリオ" panose="020B0604030504040204" pitchFamily="50" charset="-128"/>
                <a:ea typeface="メイリオ" panose="020B0604030504040204" pitchFamily="50" charset="-128"/>
              </a:defRPr>
            </a:lvl4pPr>
            <a:lvl5pPr marL="2057400" indent="-228600">
              <a:defRPr kumimoji="1">
                <a:solidFill>
                  <a:schemeClr val="bg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bg1"/>
                </a:solidFill>
                <a:latin typeface="メイリオ" panose="020B0604030504040204" pitchFamily="50" charset="-128"/>
                <a:ea typeface="メイリオ" panose="020B0604030504040204" pitchFamily="50" charset="-128"/>
              </a:defRPr>
            </a:lvl9pPr>
          </a:lstStyle>
          <a:p>
            <a:pPr eaLnBrk="1" hangingPunct="1"/>
            <a:r>
              <a:rPr lang="ja-JP" altLang="ja-JP" sz="2000" b="1" u="sng" dirty="0" smtClean="0">
                <a:solidFill>
                  <a:schemeClr val="tx1"/>
                </a:solidFill>
              </a:rPr>
              <a:t>N</a:t>
            </a:r>
            <a:r>
              <a:rPr lang="en-US" altLang="ja-JP" sz="2000" b="1" u="sng" dirty="0" smtClean="0">
                <a:solidFill>
                  <a:schemeClr val="tx1"/>
                </a:solidFill>
              </a:rPr>
              <a:t>PO</a:t>
            </a:r>
            <a:r>
              <a:rPr lang="ja-JP" altLang="en-US" sz="2000" b="1" u="sng" dirty="0" smtClean="0">
                <a:solidFill>
                  <a:schemeClr val="tx1"/>
                </a:solidFill>
              </a:rPr>
              <a:t>法人ここ　さん　</a:t>
            </a:r>
            <a:endParaRPr lang="en-US" altLang="ja-JP" sz="2000" b="1" u="sng" dirty="0" smtClean="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参加の経緯・きっかけ＞</a:t>
            </a:r>
            <a:endParaRPr lang="en-US" altLang="ja-JP" sz="2000" dirty="0" smtClean="0">
              <a:solidFill>
                <a:schemeClr val="tx1"/>
              </a:solidFill>
            </a:endParaRPr>
          </a:p>
          <a:p>
            <a:pPr eaLnBrk="1" hangingPunct="1"/>
            <a:r>
              <a:rPr lang="ja-JP" altLang="en-US" sz="1600" dirty="0" smtClean="0">
                <a:solidFill>
                  <a:schemeClr val="tx1"/>
                </a:solidFill>
              </a:rPr>
              <a:t>団体</a:t>
            </a:r>
            <a:r>
              <a:rPr lang="ja-JP" altLang="en-US" sz="1600" dirty="0">
                <a:solidFill>
                  <a:schemeClr val="tx1"/>
                </a:solidFill>
              </a:rPr>
              <a:t>自体は８年間ボランティア団体として活動をしていましたが、今後も継続して運営をしていくためにその手段やノウハウなどを学びたいと思っていたタイミングで、中間支援組織の方に</a:t>
            </a:r>
            <a:r>
              <a:rPr lang="en-US" altLang="ja-JP" sz="1600" dirty="0">
                <a:solidFill>
                  <a:schemeClr val="tx1"/>
                </a:solidFill>
              </a:rPr>
              <a:t>NPO</a:t>
            </a:r>
            <a:r>
              <a:rPr lang="ja-JP" altLang="en-US" sz="1600" dirty="0">
                <a:solidFill>
                  <a:schemeClr val="tx1"/>
                </a:solidFill>
              </a:rPr>
              <a:t>法人あっとすくー</a:t>
            </a:r>
            <a:r>
              <a:rPr lang="ja-JP" altLang="en-US" sz="1600" dirty="0" err="1">
                <a:solidFill>
                  <a:schemeClr val="tx1"/>
                </a:solidFill>
              </a:rPr>
              <a:t>るの</a:t>
            </a:r>
            <a:r>
              <a:rPr lang="ja-JP" altLang="en-US" sz="1600" dirty="0">
                <a:solidFill>
                  <a:schemeClr val="tx1"/>
                </a:solidFill>
              </a:rPr>
              <a:t>渡さんをご紹介いただきました。そこで経営についてお聞きしたところ、</a:t>
            </a:r>
            <a:r>
              <a:rPr lang="en-US" altLang="ja-JP" sz="1600" dirty="0">
                <a:solidFill>
                  <a:schemeClr val="tx1"/>
                </a:solidFill>
              </a:rPr>
              <a:t>edge</a:t>
            </a:r>
            <a:r>
              <a:rPr lang="ja-JP" altLang="en-US" sz="1600" dirty="0">
                <a:solidFill>
                  <a:schemeClr val="tx1"/>
                </a:solidFill>
              </a:rPr>
              <a:t>のことを教えていただき参加することに決めました</a:t>
            </a:r>
            <a:r>
              <a:rPr lang="ja-JP" altLang="en-US" sz="1600" dirty="0" smtClean="0">
                <a:solidFill>
                  <a:schemeClr val="tx1"/>
                </a:solidFill>
              </a:rPr>
              <a:t>。</a:t>
            </a:r>
            <a:endParaRPr lang="en-US" altLang="en-US" sz="1600" dirty="0" smtClean="0">
              <a:solidFill>
                <a:schemeClr val="tx1"/>
              </a:solidFill>
            </a:endParaRPr>
          </a:p>
          <a:p>
            <a:pPr eaLnBrk="1" hangingPunct="1"/>
            <a:endParaRPr lang="en-US" altLang="en-US" sz="2000" dirty="0">
              <a:solidFill>
                <a:schemeClr val="tx1"/>
              </a:solidFill>
            </a:endParaRPr>
          </a:p>
          <a:p>
            <a:pPr eaLnBrk="1" hangingPunct="1"/>
            <a:r>
              <a:rPr lang="ja-JP" altLang="en-US" sz="2000" dirty="0" smtClean="0">
                <a:solidFill>
                  <a:schemeClr val="tx1"/>
                </a:solidFill>
              </a:rPr>
              <a:t>＜</a:t>
            </a:r>
            <a:r>
              <a:rPr lang="en-US" altLang="ja-JP" sz="2000" dirty="0" smtClean="0">
                <a:solidFill>
                  <a:schemeClr val="tx1"/>
                </a:solidFill>
              </a:rPr>
              <a:t>edge</a:t>
            </a:r>
            <a:r>
              <a:rPr lang="ja-JP" altLang="en-US" sz="2000" dirty="0" smtClean="0">
                <a:solidFill>
                  <a:schemeClr val="tx1"/>
                </a:solidFill>
              </a:rPr>
              <a:t>に参加して得られたこと＞</a:t>
            </a:r>
            <a:endParaRPr lang="en-US" altLang="ja-JP" sz="2000" dirty="0" smtClean="0">
              <a:solidFill>
                <a:schemeClr val="tx1"/>
              </a:solidFill>
            </a:endParaRPr>
          </a:p>
          <a:p>
            <a:pPr eaLnBrk="1" hangingPunct="1"/>
            <a:r>
              <a:rPr lang="ja-JP" altLang="en-US" sz="1600" dirty="0">
                <a:solidFill>
                  <a:schemeClr val="tx1"/>
                </a:solidFill>
              </a:rPr>
              <a:t>何よりもメンターの方々との繋がりが大きいと思います。コンペを勝ち進んでいくことが目的ではなく会社の立て直しが必要だったので、コンペが終わった後も継続してフォローをしていただいているおかげで、経営についてはもちろん多くの人や団体との繋がりを作っていただきました。</a:t>
            </a:r>
            <a:endParaRPr lang="en-US" altLang="en-US" sz="1600" dirty="0" smtClean="0">
              <a:solidFill>
                <a:schemeClr val="tx1"/>
              </a:solidFill>
            </a:endParaRPr>
          </a:p>
          <a:p>
            <a:pPr eaLnBrk="1" hangingPunct="1"/>
            <a:endParaRPr lang="en-US" altLang="en-US" sz="2000" dirty="0">
              <a:solidFill>
                <a:schemeClr val="tx1"/>
              </a:solidFill>
            </a:endParaRPr>
          </a:p>
          <a:p>
            <a:pPr eaLnBrk="1" hangingPunct="1"/>
            <a:r>
              <a:rPr lang="ja-JP" altLang="en-US" sz="2000" dirty="0" smtClean="0">
                <a:solidFill>
                  <a:schemeClr val="tx1"/>
                </a:solidFill>
              </a:rPr>
              <a:t>＜コンペ後の自分たち＞</a:t>
            </a:r>
            <a:endParaRPr lang="en-US" altLang="ja-JP" sz="2000" dirty="0" smtClean="0">
              <a:solidFill>
                <a:schemeClr val="tx1"/>
              </a:solidFill>
            </a:endParaRPr>
          </a:p>
          <a:p>
            <a:pPr eaLnBrk="1" hangingPunct="1"/>
            <a:r>
              <a:rPr lang="ja-JP" altLang="en-US" sz="1600" dirty="0">
                <a:solidFill>
                  <a:schemeClr val="tx1"/>
                </a:solidFill>
              </a:rPr>
              <a:t>僕にとって</a:t>
            </a:r>
            <a:r>
              <a:rPr lang="en-US" altLang="ja-JP" sz="1600" dirty="0">
                <a:solidFill>
                  <a:schemeClr val="tx1"/>
                </a:solidFill>
              </a:rPr>
              <a:t>edge</a:t>
            </a:r>
            <a:r>
              <a:rPr lang="ja-JP" altLang="en-US" sz="1600" dirty="0">
                <a:solidFill>
                  <a:schemeClr val="tx1"/>
                </a:solidFill>
              </a:rPr>
              <a:t>は、いい意味で</a:t>
            </a:r>
            <a:r>
              <a:rPr lang="en-US" altLang="ja-JP" sz="1600" dirty="0">
                <a:solidFill>
                  <a:schemeClr val="tx1"/>
                </a:solidFill>
              </a:rPr>
              <a:t>【</a:t>
            </a:r>
            <a:r>
              <a:rPr lang="ja-JP" altLang="en-US" sz="1600" dirty="0">
                <a:solidFill>
                  <a:schemeClr val="tx1"/>
                </a:solidFill>
              </a:rPr>
              <a:t>呪い</a:t>
            </a:r>
            <a:r>
              <a:rPr lang="en-US" altLang="ja-JP" sz="1600" dirty="0">
                <a:solidFill>
                  <a:schemeClr val="tx1"/>
                </a:solidFill>
              </a:rPr>
              <a:t>】</a:t>
            </a:r>
            <a:r>
              <a:rPr lang="ja-JP" altLang="en-US" sz="1600" dirty="0">
                <a:solidFill>
                  <a:schemeClr val="tx1"/>
                </a:solidFill>
              </a:rPr>
              <a:t>です。最初の合宿に参加したその日から今に至るまで、</a:t>
            </a:r>
            <a:r>
              <a:rPr lang="en-US" altLang="ja-JP" sz="1600" dirty="0">
                <a:solidFill>
                  <a:schemeClr val="tx1"/>
                </a:solidFill>
              </a:rPr>
              <a:t>edge</a:t>
            </a:r>
            <a:r>
              <a:rPr lang="ja-JP" altLang="en-US" sz="1600" dirty="0">
                <a:solidFill>
                  <a:schemeClr val="tx1"/>
                </a:solidFill>
              </a:rPr>
              <a:t>のことを意識しなかった日はありません。毎朝「どう？社長！？」と</a:t>
            </a:r>
            <a:r>
              <a:rPr lang="ja-JP" altLang="en-US" sz="1600" dirty="0" err="1">
                <a:solidFill>
                  <a:schemeClr val="tx1"/>
                </a:solidFill>
              </a:rPr>
              <a:t>ちょん</a:t>
            </a:r>
            <a:r>
              <a:rPr lang="ja-JP" altLang="en-US" sz="1600" dirty="0">
                <a:solidFill>
                  <a:schemeClr val="tx1"/>
                </a:solidFill>
              </a:rPr>
              <a:t>まげ頭の黒い人が問いかけます。メンターの方々の声が頭にこびりついて離れません。毎日の業務も</a:t>
            </a:r>
            <a:r>
              <a:rPr lang="en-US" altLang="ja-JP" sz="1600" dirty="0">
                <a:solidFill>
                  <a:schemeClr val="tx1"/>
                </a:solidFill>
              </a:rPr>
              <a:t>edge</a:t>
            </a:r>
            <a:r>
              <a:rPr lang="ja-JP" altLang="en-US" sz="1600" dirty="0">
                <a:solidFill>
                  <a:schemeClr val="tx1"/>
                </a:solidFill>
              </a:rPr>
              <a:t>から得たことを軸にして考えています。それくらい大きな事件でした。たくさんの呪い友達ができることを心からお待ちしています</a:t>
            </a:r>
            <a:r>
              <a:rPr lang="ja-JP" altLang="en-US" sz="1600" dirty="0" smtClean="0">
                <a:solidFill>
                  <a:schemeClr val="tx1"/>
                </a:solidFill>
              </a:rPr>
              <a:t>。</a:t>
            </a:r>
            <a:endParaRPr lang="en-US" altLang="en-US" sz="1600" dirty="0" smtClean="0">
              <a:solidFill>
                <a:schemeClr val="tx1"/>
              </a:solidFill>
            </a:endParaRPr>
          </a:p>
        </p:txBody>
      </p:sp>
    </p:spTree>
    <p:extLst>
      <p:ext uri="{BB962C8B-B14F-4D97-AF65-F5344CB8AC3E}">
        <p14:creationId xmlns:p14="http://schemas.microsoft.com/office/powerpoint/2010/main" val="1555220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25400" cap="flat" cmpd="sng" algn="ctr">
          <a:solidFill>
            <a:schemeClr val="accent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bg1"/>
            </a:solidFill>
            <a:effectLst/>
            <a:latin typeface="メイリオ" pitchFamily="50" charset="-128"/>
            <a:ea typeface="メイリオ" pitchFamily="50" charset="-128"/>
            <a:cs typeface="メイリオ" pitchFamily="50" charset="-128"/>
          </a:defRPr>
        </a:defPPr>
      </a:lstStyle>
    </a:spDef>
    <a:lnDef>
      <a:spPr bwMode="auto">
        <a:xfrm>
          <a:off x="0" y="0"/>
          <a:ext cx="1" cy="1"/>
        </a:xfrm>
        <a:custGeom>
          <a:avLst/>
          <a:gdLst/>
          <a:ahLst/>
          <a:cxnLst/>
          <a:rect l="0" t="0" r="0" b="0"/>
          <a:pathLst/>
        </a:custGeom>
        <a:solidFill>
          <a:schemeClr val="accent2"/>
        </a:solidFill>
        <a:ln w="25400" cap="flat" cmpd="sng" algn="ctr">
          <a:solidFill>
            <a:schemeClr val="accent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bg1"/>
            </a:solidFill>
            <a:effectLst/>
            <a:latin typeface="メイリオ" pitchFamily="50" charset="-128"/>
            <a:ea typeface="メイリオ" pitchFamily="50" charset="-128"/>
            <a:cs typeface="メイリオ"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11441</TotalTime>
  <Words>751</Words>
  <Application>Microsoft Office PowerPoint</Application>
  <PresentationFormat>画面に合わせる (4:3)</PresentationFormat>
  <Paragraphs>162</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HG丸ｺﾞｼｯｸM-PRO</vt:lpstr>
      <vt:lpstr>ＭＳ Ｐゴシック</vt:lpstr>
      <vt:lpstr>ＭＳ Ｐ明朝</vt:lpstr>
      <vt:lpstr>メイリオ</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フローレンス</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YUKARI　HORIE</dc:creator>
  <cp:lastModifiedBy>pl-koyama</cp:lastModifiedBy>
  <cp:revision>333</cp:revision>
  <cp:lastPrinted>2018-04-25T04:06:14Z</cp:lastPrinted>
  <dcterms:created xsi:type="dcterms:W3CDTF">2008-04-14T00:44:21Z</dcterms:created>
  <dcterms:modified xsi:type="dcterms:W3CDTF">2018-06-19T06:09:29Z</dcterms:modified>
</cp:coreProperties>
</file>