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849D4-6350-4922-8231-430537357451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AD584-3A62-44C8-8E54-974ABEFBB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7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26D0B7-E651-BC39-7C5B-B3EF6211E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7BC928-679A-D520-3C6C-D17FEFE6E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317A07-DF76-0BE7-E790-45DA5F52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E16D-9491-41D7-8B81-87DE8B6F2844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977775-6970-C0FE-EF57-C23BDEA1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302388-99C8-2E08-B5C5-AD066B92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CC16-1B07-4DF4-B352-E5455E81B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76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0AC77A-96EA-2B8B-6C70-B3902420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C5C8DC-8C29-00BF-8FE6-875E295C2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A6CB4D-E719-3C43-D5F3-6FCFF944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E16D-9491-41D7-8B81-87DE8B6F2844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0C3060-E1E1-FA1B-1664-BE2AF67B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01079B-2946-FFDC-EC7E-50338A33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CC16-1B07-4DF4-B352-E5455E81B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63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ABB28E8-5DE4-10D0-468B-871FE9405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DB0C2EC-3786-9E30-AB07-D604E3DB3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940EA6-8EDB-92E8-C5C5-630254AA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E16D-9491-41D7-8B81-87DE8B6F2844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2CDC6F-6451-6F9B-C876-271865B2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A33F3D-0F41-DEB7-1090-BBC32D54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CC16-1B07-4DF4-B352-E5455E81B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6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FB3B0E-44B0-592C-339E-8CBC6850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9C1A49-C1EF-A950-D3E5-CEB262E1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47D3A8-E0C1-3B96-54E5-2CBA4AA7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E16D-9491-41D7-8B81-87DE8B6F2844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0A62B3-8E1B-7809-B736-8802F652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BF376D-EF8E-3D78-98F5-EE8E1DC2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CC16-1B07-4DF4-B352-E5455E81B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4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9F38C1-8515-1C87-98FD-06BD7490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3CAB73-342D-68FD-EB82-E4C4945F2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915127-0D5B-3EAC-A39C-6C963B94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E16D-9491-41D7-8B81-87DE8B6F2844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CA2B11-9F3C-E834-0098-850A165A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07A185-5FE4-D4D3-9160-951FFACC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CC16-1B07-4DF4-B352-E5455E81B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02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A20DBA-02AD-CA32-14CC-0C6FA8E2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664256-E59D-F5D0-9612-5EFB13AC0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D4CAE3C-8D44-2A55-C91C-104190075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48EDC0-A147-8856-E195-CBBC972C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E16D-9491-41D7-8B81-87DE8B6F2844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ABFC4C-0B11-4713-3AA9-FDE4F7AF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0D84F2-B960-C76C-17C0-67EA210C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CC16-1B07-4DF4-B352-E5455E81B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01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D8D28A-BC6F-2721-AAAA-336E010D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702B9F-271B-75C6-7EF7-2E80E38B1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776B53-EB1B-2193-1D7C-FC83603EA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D52F1A9-FB79-F101-D82D-B260C7810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8B1C252-CE3D-D7F3-F6C8-043213896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CD24425-FC17-3953-B166-DA7A6266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E16D-9491-41D7-8B81-87DE8B6F2844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32AB02B-117E-AE8F-DD7B-F7C1B7C1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9AE4930-C5BE-8A69-6490-C03FEAEE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CC16-1B07-4DF4-B352-E5455E81B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16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AD968-7506-A6CD-FF30-5B30BA80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7673713-F7AC-991C-A404-CC0E4B89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E16D-9491-41D7-8B81-87DE8B6F2844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4E2238F-50D8-4318-B4E5-2405AC4F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3C1B52-E211-0216-36B5-EA813CF6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CC16-1B07-4DF4-B352-E5455E81B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21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69A4078-041C-2E5E-148C-19DDDE21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E16D-9491-41D7-8B81-87DE8B6F2844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C0B15B7-D825-50CA-C0E8-8F12C55C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B3C854-62F9-0182-0706-E071CB22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CC16-1B07-4DF4-B352-E5455E81B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74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B4F040-312B-1A80-FED1-24A6138B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8E143A-0EE5-BBBE-915C-C7F351CB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943009-4D86-5B0A-0CE2-6B045DAE1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D708D3-7EB9-582A-2E01-F0125BAD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E16D-9491-41D7-8B81-87DE8B6F2844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0E274F-4C9A-5C8B-2CE4-F10740C5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3CB995-43D3-6C73-CF5D-07AEAF3E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CC16-1B07-4DF4-B352-E5455E81B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91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C42D98-8DF1-2233-2CEA-6F6D1E0A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9783BB9-7046-882E-F994-31D13C3A8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C4897FB-C9E8-13A5-919C-7F572873D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38BBE9-6F8D-1184-643C-2B7D2BE3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E16D-9491-41D7-8B81-87DE8B6F2844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2B93D0-14E0-AB00-E23D-1A2A10BF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50DD21-2A75-50DB-0C42-4A537E02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CC16-1B07-4DF4-B352-E5455E81B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36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B1E1707-5600-4B7C-89B7-0ED1F4C2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4DDA09-CD5B-7A8E-DB21-541568D02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3A2226-D86A-7587-048E-153B8F58B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E16D-9491-41D7-8B81-87DE8B6F2844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E052CE-FB60-6B3F-E9D8-48CD9F0B5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046000-7C0F-CD56-614C-4D9A3689F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9CC16-1B07-4DF4-B352-E5455E81B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42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F9D272-5E26-4E10-6A78-40152DA68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49" y="1190625"/>
            <a:ext cx="11171289" cy="1176338"/>
          </a:xfrm>
        </p:spPr>
        <p:txBody>
          <a:bodyPr>
            <a:noAutofit/>
          </a:bodyPr>
          <a:lstStyle/>
          <a:p>
            <a:r>
              <a:rPr lang="en-US" altLang="ja-JP" sz="6600" b="1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Google</a:t>
            </a:r>
            <a:r>
              <a:rPr lang="ja-JP" altLang="ja-JP" sz="6600" b="1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フォーム作成マニュアル</a:t>
            </a:r>
            <a:endParaRPr kumimoji="1" lang="ja-JP" altLang="en-US" sz="6600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CAD0578-D97F-E18B-EA1A-9DBE6737D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1963"/>
            <a:ext cx="9144000" cy="969962"/>
          </a:xfrm>
        </p:spPr>
        <p:txBody>
          <a:bodyPr/>
          <a:lstStyle/>
          <a:p>
            <a:r>
              <a:rPr lang="ja-JP" altLang="ja-JP" sz="54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町会加入申込</a:t>
            </a:r>
            <a:r>
              <a:rPr lang="ja-JP" altLang="en-US" sz="54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フォーム</a:t>
            </a:r>
            <a:endParaRPr lang="ja-JP" altLang="ja-JP" sz="54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38161CF-CE22-0A88-2624-A4FA46B45763}"/>
              </a:ext>
            </a:extLst>
          </p:cNvPr>
          <p:cNvSpPr txBox="1">
            <a:spLocks/>
          </p:cNvSpPr>
          <p:nvPr/>
        </p:nvSpPr>
        <p:spPr>
          <a:xfrm>
            <a:off x="3495675" y="6121400"/>
            <a:ext cx="9144000" cy="96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市民局区政支援室地域力担当（地域力創出）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8631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72278FC-5B10-45E8-1DB1-22B8809BA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18" y="778057"/>
            <a:ext cx="6244171" cy="3076983"/>
          </a:xfrm>
          <a:prstGeom prst="rect">
            <a:avLst/>
          </a:prstGeom>
          <a:ln w="19050">
            <a:solidFill>
              <a:schemeClr val="accent1">
                <a:shade val="15000"/>
              </a:schemeClr>
            </a:solidFill>
          </a:ln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E2A7AEE6-A704-3192-EE74-2584A30BF3C8}"/>
              </a:ext>
            </a:extLst>
          </p:cNvPr>
          <p:cNvSpPr txBox="1">
            <a:spLocks/>
          </p:cNvSpPr>
          <p:nvPr/>
        </p:nvSpPr>
        <p:spPr>
          <a:xfrm>
            <a:off x="402692" y="4143178"/>
            <a:ext cx="10770133" cy="2675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申し込みフォームが完成したら、画面右上の「送信」をクリックします。</a:t>
            </a:r>
          </a:p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フォーム送信画面が表示されるので、送信方法の真ん中にある「リンク」をクリックし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フォームを共有するための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URL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を発行します。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発行した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URL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を二次元コードにするなどし、チラシや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HP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にフォームを貼り付け共有してください。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35DA41-989E-A369-894E-EE4BC2F4D06C}"/>
              </a:ext>
            </a:extLst>
          </p:cNvPr>
          <p:cNvSpPr/>
          <p:nvPr/>
        </p:nvSpPr>
        <p:spPr>
          <a:xfrm>
            <a:off x="6076950" y="752006"/>
            <a:ext cx="493489" cy="30965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639C299-E75D-7FB9-9FBC-EF59EAD78B81}"/>
              </a:ext>
            </a:extLst>
          </p:cNvPr>
          <p:cNvCxnSpPr>
            <a:cxnSpLocks/>
          </p:cNvCxnSpPr>
          <p:nvPr/>
        </p:nvCxnSpPr>
        <p:spPr>
          <a:xfrm flipH="1">
            <a:off x="6589489" y="868945"/>
            <a:ext cx="133110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240D46-5D62-5384-05AD-A7B93E486FDB}"/>
              </a:ext>
            </a:extLst>
          </p:cNvPr>
          <p:cNvSpPr txBox="1"/>
          <p:nvPr/>
        </p:nvSpPr>
        <p:spPr>
          <a:xfrm>
            <a:off x="7998576" y="691718"/>
            <a:ext cx="348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送信をクリックし、公開方法を設定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E3E8E62-1289-734E-16EE-A7D8D720DEF6}"/>
              </a:ext>
            </a:extLst>
          </p:cNvPr>
          <p:cNvSpPr/>
          <p:nvPr/>
        </p:nvSpPr>
        <p:spPr>
          <a:xfrm>
            <a:off x="0" y="-21389"/>
            <a:ext cx="12192000" cy="5602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1191C99D-A2CA-2D24-F814-4599CF3E91FD}"/>
              </a:ext>
            </a:extLst>
          </p:cNvPr>
          <p:cNvSpPr txBox="1">
            <a:spLocks/>
          </p:cNvSpPr>
          <p:nvPr/>
        </p:nvSpPr>
        <p:spPr>
          <a:xfrm>
            <a:off x="402692" y="3499"/>
            <a:ext cx="5880121" cy="560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8. </a:t>
            </a:r>
            <a:r>
              <a:rPr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公開設定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1B3F0E8-4D94-559C-F690-C7292203D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17" y="1284184"/>
            <a:ext cx="4596753" cy="2795963"/>
          </a:xfrm>
          <a:prstGeom prst="rect">
            <a:avLst/>
          </a:prstGeom>
          <a:ln w="19050">
            <a:solidFill>
              <a:schemeClr val="accent1">
                <a:shade val="15000"/>
              </a:schemeClr>
            </a:solidFill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2A331AB-ED0A-DC1E-E844-BCBD4E5CDCCF}"/>
              </a:ext>
            </a:extLst>
          </p:cNvPr>
          <p:cNvSpPr/>
          <p:nvPr/>
        </p:nvSpPr>
        <p:spPr>
          <a:xfrm>
            <a:off x="7611599" y="2489354"/>
            <a:ext cx="674679" cy="2808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58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637AE72F-8E5B-4311-1E39-05FA04D07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2" y="718567"/>
            <a:ext cx="5745342" cy="24304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E2A7AEE6-A704-3192-EE74-2584A30BF3C8}"/>
              </a:ext>
            </a:extLst>
          </p:cNvPr>
          <p:cNvSpPr txBox="1">
            <a:spLocks/>
          </p:cNvSpPr>
          <p:nvPr/>
        </p:nvSpPr>
        <p:spPr>
          <a:xfrm>
            <a:off x="189213" y="4140359"/>
            <a:ext cx="11736087" cy="2621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回答結果を確認するには、フォーム画面上部の「回答」をクリックしてください。</a:t>
            </a:r>
          </a:p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「要約」「質問」「個別」のタブがあり、回答の確認が可能です。すべての回答をグラフで分析したり、作成した質問ごとに回答の確認をしたりできます。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右上の三点リーダをクリックし「新しい回答についてのメール通知を受け取る」をクリックすると、フォームに回答があった場合、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Gmail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アカウントに通知が届くようになります。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35DA41-989E-A369-894E-EE4BC2F4D06C}"/>
              </a:ext>
            </a:extLst>
          </p:cNvPr>
          <p:cNvSpPr/>
          <p:nvPr/>
        </p:nvSpPr>
        <p:spPr>
          <a:xfrm>
            <a:off x="2839352" y="720870"/>
            <a:ext cx="641267" cy="3534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639C299-E75D-7FB9-9FBC-EF59EAD78B81}"/>
              </a:ext>
            </a:extLst>
          </p:cNvPr>
          <p:cNvCxnSpPr>
            <a:cxnSpLocks/>
          </p:cNvCxnSpPr>
          <p:nvPr/>
        </p:nvCxnSpPr>
        <p:spPr>
          <a:xfrm flipV="1">
            <a:off x="3096283" y="1088785"/>
            <a:ext cx="0" cy="215554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240D46-5D62-5384-05AD-A7B93E486FDB}"/>
              </a:ext>
            </a:extLst>
          </p:cNvPr>
          <p:cNvSpPr txBox="1"/>
          <p:nvPr/>
        </p:nvSpPr>
        <p:spPr>
          <a:xfrm>
            <a:off x="1893238" y="3244334"/>
            <a:ext cx="34884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回答をクリック</a:t>
            </a:r>
            <a:r>
              <a:rPr kumimoji="1"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し、</a:t>
            </a:r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回答結果</a:t>
            </a:r>
            <a:r>
              <a:rPr kumimoji="1"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を確認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E3E8E62-1289-734E-16EE-A7D8D720DEF6}"/>
              </a:ext>
            </a:extLst>
          </p:cNvPr>
          <p:cNvSpPr/>
          <p:nvPr/>
        </p:nvSpPr>
        <p:spPr>
          <a:xfrm>
            <a:off x="0" y="-21389"/>
            <a:ext cx="12192000" cy="5602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1191C99D-A2CA-2D24-F814-4599CF3E91FD}"/>
              </a:ext>
            </a:extLst>
          </p:cNvPr>
          <p:cNvSpPr txBox="1">
            <a:spLocks/>
          </p:cNvSpPr>
          <p:nvPr/>
        </p:nvSpPr>
        <p:spPr>
          <a:xfrm>
            <a:off x="402692" y="3499"/>
            <a:ext cx="5880121" cy="560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9. </a:t>
            </a:r>
            <a:r>
              <a:rPr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回答結果の確認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714B7A3-74C3-90BC-E521-4E4A51EA0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715" y="843994"/>
            <a:ext cx="3620005" cy="29912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530E3A4-BBA0-A811-D469-35EEE9D04594}"/>
              </a:ext>
            </a:extLst>
          </p:cNvPr>
          <p:cNvSpPr/>
          <p:nvPr/>
        </p:nvSpPr>
        <p:spPr>
          <a:xfrm>
            <a:off x="5467418" y="1352594"/>
            <a:ext cx="372944" cy="3534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595AFAC-9FF5-AFE7-2748-1B196673071B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5854684" y="1136980"/>
            <a:ext cx="1431032" cy="33107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CF8972B-3BC5-DA35-8C4A-687D1C5F1919}"/>
              </a:ext>
            </a:extLst>
          </p:cNvPr>
          <p:cNvSpPr/>
          <p:nvPr/>
        </p:nvSpPr>
        <p:spPr>
          <a:xfrm>
            <a:off x="7285716" y="909377"/>
            <a:ext cx="3620004" cy="45520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28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FE1D0C9-E225-A8A3-0507-1E19312270F3}"/>
              </a:ext>
            </a:extLst>
          </p:cNvPr>
          <p:cNvSpPr/>
          <p:nvPr/>
        </p:nvSpPr>
        <p:spPr>
          <a:xfrm>
            <a:off x="1533526" y="904567"/>
            <a:ext cx="9296400" cy="5621135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4C4F93-8515-E8AF-7E1A-BA3DAFC80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4980" y="1295860"/>
            <a:ext cx="8542543" cy="4971590"/>
          </a:xfrm>
        </p:spPr>
        <p:txBody>
          <a:bodyPr>
            <a:noAutofit/>
          </a:bodyPr>
          <a:lstStyle/>
          <a:p>
            <a:pPr algn="l">
              <a:lnSpc>
                <a:spcPts val="4300"/>
              </a:lnSpc>
              <a:spcBef>
                <a:spcPts val="0"/>
              </a:spcBef>
            </a:pPr>
            <a:r>
              <a:rPr kumimoji="1"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Google</a:t>
            </a:r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アカウントを作成</a:t>
            </a: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ts val="4300"/>
              </a:lnSpc>
              <a:spcBef>
                <a:spcPts val="0"/>
              </a:spcBef>
            </a:pPr>
            <a:r>
              <a:rPr kumimoji="1"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テンプレートの選択</a:t>
            </a: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ts val="4300"/>
              </a:lnSpc>
              <a:spcBef>
                <a:spcPts val="0"/>
              </a:spcBef>
            </a:pPr>
            <a:r>
              <a:rPr kumimoji="1"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申し込みフォームのタイトルと説明を編集</a:t>
            </a: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ts val="4300"/>
              </a:lnSpc>
              <a:spcBef>
                <a:spcPts val="0"/>
              </a:spcBef>
            </a:pP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機能ボタンから質問を追加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ts val="4300"/>
              </a:lnSpc>
              <a:spcBef>
                <a:spcPts val="0"/>
              </a:spcBef>
            </a:pPr>
            <a:r>
              <a:rPr kumimoji="1"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質問項目と選択肢の作成</a:t>
            </a: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ts val="4300"/>
              </a:lnSpc>
              <a:spcBef>
                <a:spcPts val="0"/>
              </a:spcBef>
            </a:pP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6.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デザインの設定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ts val="4300"/>
              </a:lnSpc>
              <a:spcBef>
                <a:spcPts val="0"/>
              </a:spcBef>
            </a:pPr>
            <a:r>
              <a:rPr kumimoji="1"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7. </a:t>
            </a:r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プレビュー確認</a:t>
            </a: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ts val="4300"/>
              </a:lnSpc>
              <a:spcBef>
                <a:spcPts val="0"/>
              </a:spcBef>
            </a:pPr>
            <a:r>
              <a:rPr kumimoji="1"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8. </a:t>
            </a:r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公開設定</a:t>
            </a: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ts val="4300"/>
              </a:lnSpc>
              <a:spcBef>
                <a:spcPts val="0"/>
              </a:spcBef>
            </a:pPr>
            <a:r>
              <a:rPr kumimoji="1"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9. </a:t>
            </a:r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回答結果の確認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EDECD5-92BA-B23F-E4A0-CE8698BA1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276" y="332297"/>
            <a:ext cx="8429625" cy="995363"/>
          </a:xfrm>
          <a:solidFill>
            <a:schemeClr val="bg1"/>
          </a:solidFill>
          <a:ln w="12700">
            <a:noFill/>
          </a:ln>
        </p:spPr>
        <p:txBody>
          <a:bodyPr>
            <a:noAutofit/>
          </a:bodyPr>
          <a:lstStyle/>
          <a:p>
            <a:pPr algn="dist"/>
            <a:r>
              <a:rPr kumimoji="1" lang="ja-JP" altLang="en-US" sz="6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申込フォーム作成手順</a:t>
            </a:r>
          </a:p>
        </p:txBody>
      </p:sp>
    </p:spTree>
    <p:extLst>
      <p:ext uri="{BB962C8B-B14F-4D97-AF65-F5344CB8AC3E}">
        <p14:creationId xmlns:p14="http://schemas.microsoft.com/office/powerpoint/2010/main" val="107475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25A2BFB-CCB7-FE4D-832C-629E562A5D97}"/>
              </a:ext>
            </a:extLst>
          </p:cNvPr>
          <p:cNvSpPr/>
          <p:nvPr/>
        </p:nvSpPr>
        <p:spPr>
          <a:xfrm>
            <a:off x="0" y="-21389"/>
            <a:ext cx="12192000" cy="5602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3D68133-9462-86B0-ED74-2CC00A51A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92" y="3499"/>
            <a:ext cx="4916129" cy="560286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Google</a:t>
            </a:r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アカウントを作成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E2A7AEE6-A704-3192-EE74-2584A30BF3C8}"/>
              </a:ext>
            </a:extLst>
          </p:cNvPr>
          <p:cNvSpPr txBox="1">
            <a:spLocks/>
          </p:cNvSpPr>
          <p:nvPr/>
        </p:nvSpPr>
        <p:spPr>
          <a:xfrm>
            <a:off x="1330733" y="4533284"/>
            <a:ext cx="9832567" cy="21385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Google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フォームを利用するためには、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Google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のアカウントが必要です。</a:t>
            </a:r>
          </a:p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アカウントをお持ちでない場合は、まずアカウントを作成しましょう。</a:t>
            </a:r>
          </a:p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アカウントを作成したら、登録したメールアドレスとパスワードでログインし、アプリから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Google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フォームのページを開きます。</a:t>
            </a:r>
            <a:endParaRPr lang="ja-JP" altLang="en-US" sz="2400" dirty="0"/>
          </a:p>
        </p:txBody>
      </p:sp>
      <p:pic>
        <p:nvPicPr>
          <p:cNvPr id="1026" name="Picture 2" descr="アカウント作成">
            <a:extLst>
              <a:ext uri="{FF2B5EF4-FFF2-40B4-BE49-F238E27FC236}">
                <a16:creationId xmlns:a16="http://schemas.microsoft.com/office/drawing/2014/main" id="{67A961A2-6BDE-E76B-E9D8-2104ED2B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108" y="796260"/>
            <a:ext cx="6547427" cy="36872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35DA41-989E-A369-894E-EE4BC2F4D06C}"/>
              </a:ext>
            </a:extLst>
          </p:cNvPr>
          <p:cNvSpPr/>
          <p:nvPr/>
        </p:nvSpPr>
        <p:spPr>
          <a:xfrm>
            <a:off x="7063247" y="3073195"/>
            <a:ext cx="316723" cy="4586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A982402-6302-91CE-8A3D-2E171B28619C}"/>
              </a:ext>
            </a:extLst>
          </p:cNvPr>
          <p:cNvCxnSpPr>
            <a:cxnSpLocks/>
          </p:cNvCxnSpPr>
          <p:nvPr/>
        </p:nvCxnSpPr>
        <p:spPr>
          <a:xfrm flipH="1">
            <a:off x="7379970" y="3324225"/>
            <a:ext cx="133110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657CAEF-C730-9258-23EB-CFFF7D33CA1A}"/>
              </a:ext>
            </a:extLst>
          </p:cNvPr>
          <p:cNvSpPr/>
          <p:nvPr/>
        </p:nvSpPr>
        <p:spPr>
          <a:xfrm>
            <a:off x="7784679" y="1085011"/>
            <a:ext cx="226482" cy="24087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C1C616D-DA45-804C-6193-39BA19E4CFF4}"/>
              </a:ext>
            </a:extLst>
          </p:cNvPr>
          <p:cNvCxnSpPr>
            <a:cxnSpLocks/>
          </p:cNvCxnSpPr>
          <p:nvPr/>
        </p:nvCxnSpPr>
        <p:spPr>
          <a:xfrm flipH="1">
            <a:off x="8045521" y="1190625"/>
            <a:ext cx="133110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6679FF-7B46-1543-4211-80C2568AFBFB}"/>
              </a:ext>
            </a:extLst>
          </p:cNvPr>
          <p:cNvSpPr txBox="1"/>
          <p:nvPr/>
        </p:nvSpPr>
        <p:spPr>
          <a:xfrm>
            <a:off x="9376623" y="1005959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①アプリを選択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F7FC55-D993-95D0-2B69-B61D0FDEA326}"/>
              </a:ext>
            </a:extLst>
          </p:cNvPr>
          <p:cNvSpPr txBox="1"/>
          <p:nvPr/>
        </p:nvSpPr>
        <p:spPr>
          <a:xfrm>
            <a:off x="8711072" y="312653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</a:t>
            </a:r>
            <a:r>
              <a:rPr lang="en-US" altLang="ja-JP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Google</a:t>
            </a:r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フォーム</a:t>
            </a:r>
            <a:r>
              <a:rPr kumimoji="1"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を選択</a:t>
            </a:r>
          </a:p>
        </p:txBody>
      </p:sp>
    </p:spTree>
    <p:extLst>
      <p:ext uri="{BB962C8B-B14F-4D97-AF65-F5344CB8AC3E}">
        <p14:creationId xmlns:p14="http://schemas.microsoft.com/office/powerpoint/2010/main" val="333812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5E08B9C-5166-138F-5AA4-20ACE3B8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08" y="863391"/>
            <a:ext cx="6370275" cy="353178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E2A7AEE6-A704-3192-EE74-2584A30BF3C8}"/>
              </a:ext>
            </a:extLst>
          </p:cNvPr>
          <p:cNvSpPr txBox="1">
            <a:spLocks/>
          </p:cNvSpPr>
          <p:nvPr/>
        </p:nvSpPr>
        <p:spPr>
          <a:xfrm>
            <a:off x="1417841" y="4512082"/>
            <a:ext cx="9832567" cy="1621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画面右上の、テンプレートギャラリーをクリックすると、アンケートやイベント出欠確認などのテンプレートが表示されます。今回はテンプレートを使わず、フォーム作成をするため「空白のフォーム」を選択します。</a:t>
            </a:r>
            <a:endParaRPr lang="ja-JP" altLang="en-US" sz="24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35DA41-989E-A369-894E-EE4BC2F4D06C}"/>
              </a:ext>
            </a:extLst>
          </p:cNvPr>
          <p:cNvSpPr/>
          <p:nvPr/>
        </p:nvSpPr>
        <p:spPr>
          <a:xfrm>
            <a:off x="2348391" y="1467323"/>
            <a:ext cx="952974" cy="87455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A982402-6302-91CE-8A3D-2E171B28619C}"/>
              </a:ext>
            </a:extLst>
          </p:cNvPr>
          <p:cNvCxnSpPr>
            <a:cxnSpLocks/>
          </p:cNvCxnSpPr>
          <p:nvPr/>
        </p:nvCxnSpPr>
        <p:spPr>
          <a:xfrm flipH="1">
            <a:off x="3362325" y="1975485"/>
            <a:ext cx="529399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F7FC55-D993-95D0-2B69-B61D0FDEA326}"/>
              </a:ext>
            </a:extLst>
          </p:cNvPr>
          <p:cNvSpPr txBox="1"/>
          <p:nvPr/>
        </p:nvSpPr>
        <p:spPr>
          <a:xfrm>
            <a:off x="8656320" y="1790819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空白のフォームを選択</a:t>
            </a:r>
            <a:endParaRPr kumimoji="1" lang="ja-JP" altLang="en-US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3B1D66C-F14B-9B22-B5D5-6144480C6EE6}"/>
              </a:ext>
            </a:extLst>
          </p:cNvPr>
          <p:cNvSpPr/>
          <p:nvPr/>
        </p:nvSpPr>
        <p:spPr>
          <a:xfrm>
            <a:off x="0" y="-21389"/>
            <a:ext cx="12192000" cy="5602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A540E39D-CCE8-5FBA-D6AA-22F6656648A0}"/>
              </a:ext>
            </a:extLst>
          </p:cNvPr>
          <p:cNvSpPr txBox="1">
            <a:spLocks/>
          </p:cNvSpPr>
          <p:nvPr/>
        </p:nvSpPr>
        <p:spPr>
          <a:xfrm>
            <a:off x="402692" y="3499"/>
            <a:ext cx="4916129" cy="560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テンプレートの選択</a:t>
            </a:r>
          </a:p>
        </p:txBody>
      </p:sp>
    </p:spTree>
    <p:extLst>
      <p:ext uri="{BB962C8B-B14F-4D97-AF65-F5344CB8AC3E}">
        <p14:creationId xmlns:p14="http://schemas.microsoft.com/office/powerpoint/2010/main" val="250526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7FC5CE1-5616-5BCD-B6E1-171CC2098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24" y="867381"/>
            <a:ext cx="6268046" cy="3644701"/>
          </a:xfrm>
          <a:prstGeom prst="rect">
            <a:avLst/>
          </a:prstGeom>
          <a:ln w="19050">
            <a:solidFill>
              <a:schemeClr val="accent1">
                <a:shade val="15000"/>
              </a:schemeClr>
            </a:solidFill>
          </a:ln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E2A7AEE6-A704-3192-EE74-2584A30BF3C8}"/>
              </a:ext>
            </a:extLst>
          </p:cNvPr>
          <p:cNvSpPr txBox="1">
            <a:spLocks/>
          </p:cNvSpPr>
          <p:nvPr/>
        </p:nvSpPr>
        <p:spPr>
          <a:xfrm>
            <a:off x="701124" y="5621694"/>
            <a:ext cx="9832567" cy="10341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タイトルと説明を入力します。</a:t>
            </a:r>
          </a:p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クリックし上段にタイトル、下段に説明を記載します。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35DA41-989E-A369-894E-EE4BC2F4D06C}"/>
              </a:ext>
            </a:extLst>
          </p:cNvPr>
          <p:cNvSpPr/>
          <p:nvPr/>
        </p:nvSpPr>
        <p:spPr>
          <a:xfrm>
            <a:off x="994368" y="1425217"/>
            <a:ext cx="4800773" cy="87455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912DA2B-425D-2026-6998-A5A71D993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527" y="2993431"/>
            <a:ext cx="6621611" cy="2429873"/>
          </a:xfrm>
          <a:prstGeom prst="rect">
            <a:avLst/>
          </a:prstGeom>
          <a:ln w="95250">
            <a:solidFill>
              <a:srgbClr val="FF0000"/>
            </a:solidFill>
          </a:ln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A982402-6302-91CE-8A3D-2E171B28619C}"/>
              </a:ext>
            </a:extLst>
          </p:cNvPr>
          <p:cNvCxnSpPr>
            <a:cxnSpLocks/>
          </p:cNvCxnSpPr>
          <p:nvPr/>
        </p:nvCxnSpPr>
        <p:spPr>
          <a:xfrm>
            <a:off x="5473544" y="2361704"/>
            <a:ext cx="6965" cy="480024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639C299-E75D-7FB9-9FBC-EF59EAD78B81}"/>
              </a:ext>
            </a:extLst>
          </p:cNvPr>
          <p:cNvCxnSpPr>
            <a:cxnSpLocks/>
          </p:cNvCxnSpPr>
          <p:nvPr/>
        </p:nvCxnSpPr>
        <p:spPr>
          <a:xfrm flipH="1">
            <a:off x="2863921" y="1699152"/>
            <a:ext cx="133110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240D46-5D62-5384-05AD-A7B93E486FDB}"/>
              </a:ext>
            </a:extLst>
          </p:cNvPr>
          <p:cNvSpPr txBox="1"/>
          <p:nvPr/>
        </p:nvSpPr>
        <p:spPr>
          <a:xfrm>
            <a:off x="4195023" y="1514486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タイトルを入力</a:t>
            </a:r>
            <a:endParaRPr kumimoji="1" lang="ja-JP" altLang="en-US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58E3969-17B8-22EA-4A1B-D7C9D91CA928}"/>
              </a:ext>
            </a:extLst>
          </p:cNvPr>
          <p:cNvCxnSpPr>
            <a:cxnSpLocks/>
          </p:cNvCxnSpPr>
          <p:nvPr/>
        </p:nvCxnSpPr>
        <p:spPr>
          <a:xfrm flipH="1">
            <a:off x="2094271" y="2056142"/>
            <a:ext cx="210075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2756276-7696-7764-2BB9-BD931A9CD120}"/>
              </a:ext>
            </a:extLst>
          </p:cNvPr>
          <p:cNvSpPr txBox="1"/>
          <p:nvPr/>
        </p:nvSpPr>
        <p:spPr>
          <a:xfrm>
            <a:off x="4195023" y="1871476"/>
            <a:ext cx="160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説明を入力</a:t>
            </a:r>
            <a:endParaRPr kumimoji="1" lang="ja-JP" altLang="en-US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86668BA-5281-0748-BDE0-403AD7F0D9D4}"/>
              </a:ext>
            </a:extLst>
          </p:cNvPr>
          <p:cNvSpPr/>
          <p:nvPr/>
        </p:nvSpPr>
        <p:spPr>
          <a:xfrm>
            <a:off x="0" y="-21389"/>
            <a:ext cx="12192000" cy="5602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1536B103-C712-0023-99EA-F8FB1BEF46E6}"/>
              </a:ext>
            </a:extLst>
          </p:cNvPr>
          <p:cNvSpPr txBox="1">
            <a:spLocks/>
          </p:cNvSpPr>
          <p:nvPr/>
        </p:nvSpPr>
        <p:spPr>
          <a:xfrm>
            <a:off x="402691" y="3499"/>
            <a:ext cx="8269361" cy="560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申し込みフォームのタイトルと説明を編集</a:t>
            </a:r>
          </a:p>
        </p:txBody>
      </p:sp>
    </p:spTree>
    <p:extLst>
      <p:ext uri="{BB962C8B-B14F-4D97-AF65-F5344CB8AC3E}">
        <p14:creationId xmlns:p14="http://schemas.microsoft.com/office/powerpoint/2010/main" val="322058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3F04D03-D069-40C3-68D6-80E4FE80E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08" y="847736"/>
            <a:ext cx="8049748" cy="2753109"/>
          </a:xfrm>
          <a:prstGeom prst="rect">
            <a:avLst/>
          </a:prstGeom>
          <a:ln w="19050">
            <a:solidFill>
              <a:schemeClr val="accent1">
                <a:shade val="15000"/>
              </a:schemeClr>
            </a:solidFill>
          </a:ln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E2A7AEE6-A704-3192-EE74-2584A30BF3C8}"/>
              </a:ext>
            </a:extLst>
          </p:cNvPr>
          <p:cNvSpPr txBox="1">
            <a:spLocks/>
          </p:cNvSpPr>
          <p:nvPr/>
        </p:nvSpPr>
        <p:spPr>
          <a:xfrm>
            <a:off x="970208" y="4026806"/>
            <a:ext cx="11120283" cy="1670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右端にある機能ボタンの上部のアイコン「質問を追加」をクリックすると、質問項目が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追加されるので、申し込みに必要な項目等の質問を追加します。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例 ①お名前②ご住所③日中つながるお電話番号④メールアドレス⑤その他ご質問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35DA41-989E-A369-894E-EE4BC2F4D06C}"/>
              </a:ext>
            </a:extLst>
          </p:cNvPr>
          <p:cNvSpPr/>
          <p:nvPr/>
        </p:nvSpPr>
        <p:spPr>
          <a:xfrm>
            <a:off x="8408932" y="763008"/>
            <a:ext cx="611023" cy="25231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639C299-E75D-7FB9-9FBC-EF59EAD78B81}"/>
              </a:ext>
            </a:extLst>
          </p:cNvPr>
          <p:cNvCxnSpPr>
            <a:cxnSpLocks/>
          </p:cNvCxnSpPr>
          <p:nvPr/>
        </p:nvCxnSpPr>
        <p:spPr>
          <a:xfrm flipH="1">
            <a:off x="8807521" y="1160218"/>
            <a:ext cx="133110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240D46-5D62-5384-05AD-A7B93E486FDB}"/>
              </a:ext>
            </a:extLst>
          </p:cNvPr>
          <p:cNvSpPr txBox="1"/>
          <p:nvPr/>
        </p:nvSpPr>
        <p:spPr>
          <a:xfrm>
            <a:off x="10132732" y="975552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タイトルを入力</a:t>
            </a:r>
            <a:endParaRPr kumimoji="1" lang="ja-JP" altLang="en-US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E3E8E62-1289-734E-16EE-A7D8D720DEF6}"/>
              </a:ext>
            </a:extLst>
          </p:cNvPr>
          <p:cNvSpPr/>
          <p:nvPr/>
        </p:nvSpPr>
        <p:spPr>
          <a:xfrm>
            <a:off x="0" y="-21389"/>
            <a:ext cx="12192000" cy="5602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1191C99D-A2CA-2D24-F814-4599CF3E91FD}"/>
              </a:ext>
            </a:extLst>
          </p:cNvPr>
          <p:cNvSpPr txBox="1">
            <a:spLocks/>
          </p:cNvSpPr>
          <p:nvPr/>
        </p:nvSpPr>
        <p:spPr>
          <a:xfrm>
            <a:off x="402692" y="3499"/>
            <a:ext cx="5880121" cy="560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 </a:t>
            </a:r>
            <a:r>
              <a:rPr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機能ボタンから質問を追加</a:t>
            </a:r>
          </a:p>
        </p:txBody>
      </p:sp>
    </p:spTree>
    <p:extLst>
      <p:ext uri="{BB962C8B-B14F-4D97-AF65-F5344CB8AC3E}">
        <p14:creationId xmlns:p14="http://schemas.microsoft.com/office/powerpoint/2010/main" val="118308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85BBDE0B-5052-87E0-D9E1-24B567330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3" y="871360"/>
            <a:ext cx="8298856" cy="267466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E2A7AEE6-A704-3192-EE74-2584A30BF3C8}"/>
              </a:ext>
            </a:extLst>
          </p:cNvPr>
          <p:cNvSpPr txBox="1">
            <a:spLocks/>
          </p:cNvSpPr>
          <p:nvPr/>
        </p:nvSpPr>
        <p:spPr>
          <a:xfrm>
            <a:off x="727588" y="4179227"/>
            <a:ext cx="10294374" cy="2154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無題となっている質問項目に入力します。</a:t>
            </a:r>
          </a:p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初期の状態では、質問の種類が「ラジオボタン」になっているため、選択肢から「ラジオボタン」を「記述式」に変更します。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入力を必ずしてほしい質問については、「必須」のスライドを右に動かします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A982402-6302-91CE-8A3D-2E171B28619C}"/>
              </a:ext>
            </a:extLst>
          </p:cNvPr>
          <p:cNvCxnSpPr>
            <a:cxnSpLocks/>
          </p:cNvCxnSpPr>
          <p:nvPr/>
        </p:nvCxnSpPr>
        <p:spPr>
          <a:xfrm flipV="1">
            <a:off x="1199229" y="1785682"/>
            <a:ext cx="0" cy="67966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F7FC55-D993-95D0-2B69-B61D0FDEA326}"/>
              </a:ext>
            </a:extLst>
          </p:cNvPr>
          <p:cNvSpPr txBox="1"/>
          <p:nvPr/>
        </p:nvSpPr>
        <p:spPr>
          <a:xfrm>
            <a:off x="850269" y="2470231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①質問項目を入力</a:t>
            </a:r>
            <a:endParaRPr kumimoji="1" lang="ja-JP" altLang="en-US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B55C3F6-08EE-2784-F830-EC8767AB5542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7000567" y="1504565"/>
            <a:ext cx="1828802" cy="1545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3247704-1267-9CCA-7072-2E267C3A8B87}"/>
              </a:ext>
            </a:extLst>
          </p:cNvPr>
          <p:cNvSpPr txBox="1"/>
          <p:nvPr/>
        </p:nvSpPr>
        <p:spPr>
          <a:xfrm>
            <a:off x="8829369" y="1319899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②質問の種類を「記述式」に変更</a:t>
            </a:r>
            <a:endParaRPr kumimoji="1" lang="ja-JP" altLang="en-US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8C04715E-4FC1-601D-FBAA-EE8D4DB2E042}"/>
              </a:ext>
            </a:extLst>
          </p:cNvPr>
          <p:cNvCxnSpPr>
            <a:cxnSpLocks/>
          </p:cNvCxnSpPr>
          <p:nvPr/>
        </p:nvCxnSpPr>
        <p:spPr>
          <a:xfrm flipH="1">
            <a:off x="7969045" y="3196418"/>
            <a:ext cx="948813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F2A7C86-FC33-1089-9CB6-E131951F46D7}"/>
              </a:ext>
            </a:extLst>
          </p:cNvPr>
          <p:cNvSpPr txBox="1"/>
          <p:nvPr/>
        </p:nvSpPr>
        <p:spPr>
          <a:xfrm>
            <a:off x="8917858" y="3011752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③必須項目を設定</a:t>
            </a:r>
            <a:endParaRPr kumimoji="1" lang="ja-JP" altLang="en-US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D738915-0ED8-9FE2-AF11-67B0A475F5D1}"/>
              </a:ext>
            </a:extLst>
          </p:cNvPr>
          <p:cNvSpPr/>
          <p:nvPr/>
        </p:nvSpPr>
        <p:spPr>
          <a:xfrm>
            <a:off x="0" y="-21389"/>
            <a:ext cx="12192000" cy="5602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862407C5-C297-0FDA-BD70-4556CD0E9CB5}"/>
              </a:ext>
            </a:extLst>
          </p:cNvPr>
          <p:cNvSpPr txBox="1">
            <a:spLocks/>
          </p:cNvSpPr>
          <p:nvPr/>
        </p:nvSpPr>
        <p:spPr>
          <a:xfrm>
            <a:off x="402692" y="3499"/>
            <a:ext cx="5467166" cy="560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 </a:t>
            </a:r>
            <a:r>
              <a:rPr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質問項目と選択肢の作成</a:t>
            </a:r>
          </a:p>
        </p:txBody>
      </p:sp>
    </p:spTree>
    <p:extLst>
      <p:ext uri="{BB962C8B-B14F-4D97-AF65-F5344CB8AC3E}">
        <p14:creationId xmlns:p14="http://schemas.microsoft.com/office/powerpoint/2010/main" val="16698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AF8142C-D8E6-9BC9-ABD2-66F6D24FF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3" y="765402"/>
            <a:ext cx="6912114" cy="4148321"/>
          </a:xfrm>
          <a:prstGeom prst="rect">
            <a:avLst/>
          </a:prstGeom>
          <a:ln w="19050">
            <a:solidFill>
              <a:schemeClr val="accent1">
                <a:shade val="15000"/>
              </a:schemeClr>
            </a:solidFill>
          </a:ln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E2A7AEE6-A704-3192-EE74-2584A30BF3C8}"/>
              </a:ext>
            </a:extLst>
          </p:cNvPr>
          <p:cNvSpPr txBox="1">
            <a:spLocks/>
          </p:cNvSpPr>
          <p:nvPr/>
        </p:nvSpPr>
        <p:spPr>
          <a:xfrm>
            <a:off x="616088" y="5100898"/>
            <a:ext cx="10294374" cy="16238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画像上部にある、パレットアイコンからヘッダー画像の設定、背景色、フォントサイズ等のデザイン変更が可能です。</a:t>
            </a:r>
          </a:p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フォームの内容に沿ったデザインを展開できます。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B55C3F6-08EE-2784-F830-EC8767AB5542}"/>
              </a:ext>
            </a:extLst>
          </p:cNvPr>
          <p:cNvCxnSpPr>
            <a:cxnSpLocks/>
          </p:cNvCxnSpPr>
          <p:nvPr/>
        </p:nvCxnSpPr>
        <p:spPr>
          <a:xfrm flipH="1">
            <a:off x="6140243" y="883571"/>
            <a:ext cx="1828802" cy="1545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3247704-1267-9CCA-7072-2E267C3A8B87}"/>
              </a:ext>
            </a:extLst>
          </p:cNvPr>
          <p:cNvSpPr txBox="1"/>
          <p:nvPr/>
        </p:nvSpPr>
        <p:spPr>
          <a:xfrm>
            <a:off x="7910053" y="695295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パレットアイコンを選択</a:t>
            </a:r>
            <a:endParaRPr kumimoji="1" lang="ja-JP" altLang="en-US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D738915-0ED8-9FE2-AF11-67B0A475F5D1}"/>
              </a:ext>
            </a:extLst>
          </p:cNvPr>
          <p:cNvSpPr/>
          <p:nvPr/>
        </p:nvSpPr>
        <p:spPr>
          <a:xfrm>
            <a:off x="0" y="-21389"/>
            <a:ext cx="12192000" cy="5602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862407C5-C297-0FDA-BD70-4556CD0E9CB5}"/>
              </a:ext>
            </a:extLst>
          </p:cNvPr>
          <p:cNvSpPr txBox="1">
            <a:spLocks/>
          </p:cNvSpPr>
          <p:nvPr/>
        </p:nvSpPr>
        <p:spPr>
          <a:xfrm>
            <a:off x="402692" y="3499"/>
            <a:ext cx="5467166" cy="560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6. </a:t>
            </a:r>
            <a:r>
              <a:rPr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デザインの設定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A89DAD1-D47B-B260-9550-5C9AD32A7E3C}"/>
              </a:ext>
            </a:extLst>
          </p:cNvPr>
          <p:cNvSpPr/>
          <p:nvPr/>
        </p:nvSpPr>
        <p:spPr>
          <a:xfrm>
            <a:off x="5763275" y="790291"/>
            <a:ext cx="292085" cy="2714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07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273DF1E-C421-0A0A-9384-6CFF12564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80" y="778057"/>
            <a:ext cx="6815964" cy="3273637"/>
          </a:xfrm>
          <a:prstGeom prst="rect">
            <a:avLst/>
          </a:prstGeom>
          <a:ln w="19050">
            <a:solidFill>
              <a:schemeClr val="accent1">
                <a:shade val="15000"/>
              </a:schemeClr>
            </a:solidFill>
          </a:ln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E2A7AEE6-A704-3192-EE74-2584A30BF3C8}"/>
              </a:ext>
            </a:extLst>
          </p:cNvPr>
          <p:cNvSpPr txBox="1">
            <a:spLocks/>
          </p:cNvSpPr>
          <p:nvPr/>
        </p:nvSpPr>
        <p:spPr>
          <a:xfrm>
            <a:off x="1029347" y="4265966"/>
            <a:ext cx="10000603" cy="2126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内容の作成やデザインの設定が完了したら、ページ上部にある「目」の形をしたアイコンをクリックし、プレビューを確認してください。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修正したい箇所がある場合は、プレビュー画面右下にある鉛筆マークをクリックし、再度編集を行います。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35DA41-989E-A369-894E-EE4BC2F4D06C}"/>
              </a:ext>
            </a:extLst>
          </p:cNvPr>
          <p:cNvSpPr/>
          <p:nvPr/>
        </p:nvSpPr>
        <p:spPr>
          <a:xfrm>
            <a:off x="6589489" y="778057"/>
            <a:ext cx="207551" cy="2633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639C299-E75D-7FB9-9FBC-EF59EAD78B81}"/>
              </a:ext>
            </a:extLst>
          </p:cNvPr>
          <p:cNvCxnSpPr>
            <a:cxnSpLocks/>
          </p:cNvCxnSpPr>
          <p:nvPr/>
        </p:nvCxnSpPr>
        <p:spPr>
          <a:xfrm flipH="1">
            <a:off x="6845371" y="907045"/>
            <a:ext cx="133110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240D46-5D62-5384-05AD-A7B93E486FDB}"/>
              </a:ext>
            </a:extLst>
          </p:cNvPr>
          <p:cNvSpPr txBox="1"/>
          <p:nvPr/>
        </p:nvSpPr>
        <p:spPr>
          <a:xfrm>
            <a:off x="8205048" y="711382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クリックし、プレビューを確認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E3E8E62-1289-734E-16EE-A7D8D720DEF6}"/>
              </a:ext>
            </a:extLst>
          </p:cNvPr>
          <p:cNvSpPr/>
          <p:nvPr/>
        </p:nvSpPr>
        <p:spPr>
          <a:xfrm>
            <a:off x="0" y="-21389"/>
            <a:ext cx="12192000" cy="5602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1191C99D-A2CA-2D24-F814-4599CF3E91FD}"/>
              </a:ext>
            </a:extLst>
          </p:cNvPr>
          <p:cNvSpPr txBox="1">
            <a:spLocks/>
          </p:cNvSpPr>
          <p:nvPr/>
        </p:nvSpPr>
        <p:spPr>
          <a:xfrm>
            <a:off x="402692" y="3499"/>
            <a:ext cx="5880121" cy="560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7. </a:t>
            </a:r>
            <a:r>
              <a:rPr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プレビュー確認</a:t>
            </a:r>
          </a:p>
        </p:txBody>
      </p:sp>
    </p:spTree>
    <p:extLst>
      <p:ext uri="{BB962C8B-B14F-4D97-AF65-F5344CB8AC3E}">
        <p14:creationId xmlns:p14="http://schemas.microsoft.com/office/powerpoint/2010/main" val="147498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695</Words>
  <Application>Microsoft Office PowerPoint</Application>
  <PresentationFormat>ワイド画面</PresentationFormat>
  <Paragraphs>57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ＭＳ Ｐゴシック</vt:lpstr>
      <vt:lpstr>游ゴシック</vt:lpstr>
      <vt:lpstr>游ゴシック Light</vt:lpstr>
      <vt:lpstr>Arial</vt:lpstr>
      <vt:lpstr>Office テーマ</vt:lpstr>
      <vt:lpstr>Googleフォーム作成マニュアル</vt:lpstr>
      <vt:lpstr>申込フォーム作成手順</vt:lpstr>
      <vt:lpstr>1. Googleアカウントを作成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Googleフォーム作成マニュアル</dc:title>
  <dc:creator>暢浩 中村</dc:creator>
  <cp:lastModifiedBy>中村　暢浩</cp:lastModifiedBy>
  <cp:revision>14</cp:revision>
  <dcterms:created xsi:type="dcterms:W3CDTF">2024-08-02T13:08:17Z</dcterms:created>
  <dcterms:modified xsi:type="dcterms:W3CDTF">2024-11-14T11:42:11Z</dcterms:modified>
</cp:coreProperties>
</file>