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669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6" autoAdjust="0"/>
    <p:restoredTop sz="94660"/>
  </p:normalViewPr>
  <p:slideViewPr>
    <p:cSldViewPr snapToGrid="0">
      <p:cViewPr>
        <p:scale>
          <a:sx n="100" d="100"/>
          <a:sy n="100" d="100"/>
        </p:scale>
        <p:origin x="1404" y="-3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6174-B9B6-4660-89F2-A26C7BD53AE9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394D-AC69-4642-A031-BBDE157A2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97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6174-B9B6-4660-89F2-A26C7BD53AE9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394D-AC69-4642-A031-BBDE157A2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8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6174-B9B6-4660-89F2-A26C7BD53AE9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394D-AC69-4642-A031-BBDE157A2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06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43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6174-B9B6-4660-89F2-A26C7BD53AE9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394D-AC69-4642-A031-BBDE157A2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54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6174-B9B6-4660-89F2-A26C7BD53AE9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394D-AC69-4642-A031-BBDE157A2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26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6174-B9B6-4660-89F2-A26C7BD53AE9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394D-AC69-4642-A031-BBDE157A2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75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6174-B9B6-4660-89F2-A26C7BD53AE9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394D-AC69-4642-A031-BBDE157A2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2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6174-B9B6-4660-89F2-A26C7BD53AE9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394D-AC69-4642-A031-BBDE157A2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38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6174-B9B6-4660-89F2-A26C7BD53AE9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394D-AC69-4642-A031-BBDE157A2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85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6174-B9B6-4660-89F2-A26C7BD53AE9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394D-AC69-4642-A031-BBDE157A2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5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6174-B9B6-4660-89F2-A26C7BD53AE9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394D-AC69-4642-A031-BBDE157A2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25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F6174-B9B6-4660-89F2-A26C7BD53AE9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394D-AC69-4642-A031-BBDE157A2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18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9F5B5E4-2AE6-4814-9475-868F2801B42A}"/>
              </a:ext>
            </a:extLst>
          </p:cNvPr>
          <p:cNvSpPr>
            <a:spLocks noChangeAspect="1"/>
          </p:cNvSpPr>
          <p:nvPr/>
        </p:nvSpPr>
        <p:spPr>
          <a:xfrm>
            <a:off x="-74409" y="-10288"/>
            <a:ext cx="7020000" cy="4918517"/>
          </a:xfrm>
          <a:prstGeom prst="rect">
            <a:avLst/>
          </a:prstGeom>
          <a:blipFill dpi="0" rotWithShape="1">
            <a:blip r:embed="rId2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876E76B-E965-4709-B997-C9735F1BFDFF}"/>
              </a:ext>
            </a:extLst>
          </p:cNvPr>
          <p:cNvSpPr txBox="1"/>
          <p:nvPr/>
        </p:nvSpPr>
        <p:spPr>
          <a:xfrm>
            <a:off x="4776160" y="5075947"/>
            <a:ext cx="2023420" cy="43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9C06793-2006-4D88-82B3-932634F2C6D0}"/>
              </a:ext>
            </a:extLst>
          </p:cNvPr>
          <p:cNvSpPr/>
          <p:nvPr/>
        </p:nvSpPr>
        <p:spPr>
          <a:xfrm>
            <a:off x="260100" y="5355167"/>
            <a:ext cx="1080000" cy="432000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674305-6A12-415F-A097-F45AE1F8EA95}"/>
              </a:ext>
            </a:extLst>
          </p:cNvPr>
          <p:cNvSpPr txBox="1"/>
          <p:nvPr/>
        </p:nvSpPr>
        <p:spPr>
          <a:xfrm>
            <a:off x="438150" y="420591"/>
            <a:ext cx="5981700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愛ボッチャ</a:t>
            </a:r>
            <a:endParaRPr kumimoji="1" lang="en-US" altLang="ja-JP" sz="48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pPr algn="ctr"/>
            <a:r>
              <a:rPr kumimoji="1" lang="ja-JP" altLang="en-US" sz="48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審判講習会</a:t>
            </a:r>
            <a:r>
              <a:rPr kumimoji="1" lang="ja-JP" altLang="en-US" sz="28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（初級）</a:t>
            </a:r>
            <a:endParaRPr kumimoji="1" lang="en-US" altLang="ja-JP" sz="28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pPr algn="ctr"/>
            <a:r>
              <a:rPr kumimoji="1" lang="ja-JP" altLang="en-US" sz="28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一緒にボッチャを楽しみませんか？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8301D58-6557-4711-A0A1-4C94C1E5B93A}"/>
              </a:ext>
            </a:extLst>
          </p:cNvPr>
          <p:cNvSpPr txBox="1"/>
          <p:nvPr/>
        </p:nvSpPr>
        <p:spPr>
          <a:xfrm>
            <a:off x="556837" y="3454128"/>
            <a:ext cx="5745600" cy="1296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endParaRPr kumimoji="1" lang="ja-JP" altLang="en-US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F382AA-0302-4563-815B-9484EB96CF8C}"/>
              </a:ext>
            </a:extLst>
          </p:cNvPr>
          <p:cNvSpPr txBox="1"/>
          <p:nvPr/>
        </p:nvSpPr>
        <p:spPr>
          <a:xfrm>
            <a:off x="171450" y="5315222"/>
            <a:ext cx="12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日 時</a:t>
            </a:r>
            <a:endParaRPr kumimoji="1" lang="ja-JP" altLang="en-US" sz="12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59347B-5435-400E-9C27-00FC8327A2B4}"/>
              </a:ext>
            </a:extLst>
          </p:cNvPr>
          <p:cNvSpPr txBox="1"/>
          <p:nvPr/>
        </p:nvSpPr>
        <p:spPr>
          <a:xfrm>
            <a:off x="171450" y="6153210"/>
            <a:ext cx="12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場 所</a:t>
            </a:r>
            <a:endParaRPr kumimoji="1" lang="ja-JP" altLang="en-US" sz="12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0C9584-9911-4C6D-A0C4-73CDE21C6506}"/>
              </a:ext>
            </a:extLst>
          </p:cNvPr>
          <p:cNvSpPr txBox="1"/>
          <p:nvPr/>
        </p:nvSpPr>
        <p:spPr>
          <a:xfrm>
            <a:off x="171450" y="6725834"/>
            <a:ext cx="12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定 員</a:t>
            </a:r>
            <a:endParaRPr kumimoji="1" lang="ja-JP" altLang="en-US" sz="12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B6B764-DC4D-41EE-ADFE-94854310221E}"/>
              </a:ext>
            </a:extLst>
          </p:cNvPr>
          <p:cNvSpPr txBox="1"/>
          <p:nvPr/>
        </p:nvSpPr>
        <p:spPr>
          <a:xfrm>
            <a:off x="171450" y="7871083"/>
            <a:ext cx="12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申 込</a:t>
            </a:r>
            <a:endParaRPr kumimoji="1" lang="ja-JP" altLang="en-US" sz="12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8AFDF6C-0E8B-46D9-8870-C2EE1E3A157A}"/>
              </a:ext>
            </a:extLst>
          </p:cNvPr>
          <p:cNvSpPr txBox="1"/>
          <p:nvPr/>
        </p:nvSpPr>
        <p:spPr>
          <a:xfrm>
            <a:off x="0" y="8735501"/>
            <a:ext cx="68580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kumimoji="1" lang="en-US" altLang="ja-JP" sz="12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r>
              <a:rPr kumimoji="1" lang="ja-JP" altLang="en-US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　社会福祉法人大阪市東成区社会福祉協議会</a:t>
            </a:r>
            <a:endParaRPr kumimoji="1" lang="en-US" altLang="ja-JP" sz="14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r>
              <a:rPr kumimoji="1" lang="ja-JP" altLang="en-US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　　〒</a:t>
            </a:r>
            <a:r>
              <a:rPr kumimoji="1" lang="en-US" altLang="ja-JP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537-0013</a:t>
            </a:r>
            <a:r>
              <a:rPr kumimoji="1" lang="ja-JP" altLang="en-US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　大阪市東成区大今里南</a:t>
            </a:r>
            <a:r>
              <a:rPr kumimoji="1" lang="en-US" altLang="ja-JP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3-11-2</a:t>
            </a:r>
            <a:r>
              <a:rPr kumimoji="1" lang="ja-JP" altLang="en-US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　東成区在宅サービスセンター内</a:t>
            </a:r>
            <a:endParaRPr kumimoji="1" lang="en-US" altLang="ja-JP" sz="14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r>
              <a:rPr kumimoji="1" lang="ja-JP" altLang="en-US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　　</a:t>
            </a:r>
            <a:r>
              <a:rPr kumimoji="1" lang="en-US" altLang="ja-JP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TEL</a:t>
            </a:r>
            <a:r>
              <a:rPr kumimoji="1" lang="ja-JP" altLang="en-US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　</a:t>
            </a:r>
            <a:r>
              <a:rPr kumimoji="1" lang="en-US" altLang="ja-JP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06-6977-7031</a:t>
            </a:r>
            <a:r>
              <a:rPr kumimoji="1" lang="ja-JP" altLang="en-US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　</a:t>
            </a:r>
            <a:r>
              <a:rPr kumimoji="1" lang="en-US" altLang="ja-JP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FAX</a:t>
            </a:r>
            <a:r>
              <a:rPr kumimoji="1" lang="ja-JP" altLang="en-US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　</a:t>
            </a:r>
            <a:r>
              <a:rPr kumimoji="1" lang="en-US" altLang="ja-JP" sz="1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06-6977-7038</a:t>
            </a:r>
            <a:endParaRPr kumimoji="1" lang="ja-JP" altLang="en-US" sz="14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C76BFB6-41AE-4FAD-BF8D-D8EA18F8373F}"/>
              </a:ext>
            </a:extLst>
          </p:cNvPr>
          <p:cNvSpPr txBox="1"/>
          <p:nvPr/>
        </p:nvSpPr>
        <p:spPr>
          <a:xfrm>
            <a:off x="171450" y="8504668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問合せ・申込先</a:t>
            </a:r>
            <a:endParaRPr kumimoji="1" lang="ja-JP" altLang="en-US" sz="105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D863562-6FC9-40ED-9741-9914DBA25E42}"/>
              </a:ext>
            </a:extLst>
          </p:cNvPr>
          <p:cNvSpPr/>
          <p:nvPr/>
        </p:nvSpPr>
        <p:spPr>
          <a:xfrm>
            <a:off x="260100" y="6192782"/>
            <a:ext cx="1080000" cy="432000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E0A43BF-2F18-49CC-8C82-6BA789DF0617}"/>
              </a:ext>
            </a:extLst>
          </p:cNvPr>
          <p:cNvSpPr/>
          <p:nvPr/>
        </p:nvSpPr>
        <p:spPr>
          <a:xfrm>
            <a:off x="260100" y="6765033"/>
            <a:ext cx="1080000" cy="432000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AE1A708B-2676-45AC-96BE-788CE9F1C6BB}"/>
              </a:ext>
            </a:extLst>
          </p:cNvPr>
          <p:cNvSpPr/>
          <p:nvPr/>
        </p:nvSpPr>
        <p:spPr>
          <a:xfrm>
            <a:off x="260100" y="7909536"/>
            <a:ext cx="1080000" cy="432000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690729-5C76-4C65-A976-571B4973D2B1}"/>
              </a:ext>
            </a:extLst>
          </p:cNvPr>
          <p:cNvSpPr txBox="1"/>
          <p:nvPr/>
        </p:nvSpPr>
        <p:spPr>
          <a:xfrm>
            <a:off x="1530100" y="5074044"/>
            <a:ext cx="553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令和４年</a:t>
            </a:r>
            <a:r>
              <a:rPr kumimoji="1" lang="ja-JP" altLang="en-US" sz="32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４</a:t>
            </a:r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月</a:t>
            </a:r>
            <a:r>
              <a:rPr kumimoji="1" lang="ja-JP" altLang="en-US" sz="32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２３</a:t>
            </a:r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日（</a:t>
            </a:r>
            <a:r>
              <a:rPr kumimoji="1" lang="ja-JP" altLang="en-US" sz="2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土</a:t>
            </a:r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）</a:t>
            </a:r>
            <a:endParaRPr kumimoji="1" lang="en-US" altLang="ja-JP" sz="24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　 </a:t>
            </a:r>
            <a:r>
              <a:rPr kumimoji="1" lang="ja-JP" altLang="en-US" sz="1600" dirty="0">
                <a:solidFill>
                  <a:srgbClr val="FF000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開場 </a:t>
            </a:r>
            <a:r>
              <a:rPr kumimoji="1" lang="en-US" altLang="ja-JP" sz="2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13</a:t>
            </a:r>
            <a:r>
              <a:rPr kumimoji="1" lang="ja-JP" altLang="en-US" sz="2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時</a:t>
            </a:r>
            <a:r>
              <a:rPr kumimoji="1" lang="en-US" altLang="ja-JP" sz="2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00</a:t>
            </a:r>
            <a:r>
              <a:rPr kumimoji="1" lang="ja-JP" altLang="en-US" sz="2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分</a:t>
            </a:r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～　</a:t>
            </a:r>
            <a:r>
              <a:rPr kumimoji="1" lang="ja-JP" altLang="en-US" sz="1600" dirty="0">
                <a:solidFill>
                  <a:srgbClr val="FF000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開始</a:t>
            </a:r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 </a:t>
            </a:r>
            <a:r>
              <a:rPr kumimoji="1" lang="en-US" altLang="ja-JP" sz="2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13</a:t>
            </a:r>
            <a:r>
              <a:rPr kumimoji="1" lang="ja-JP" altLang="en-US" sz="2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時</a:t>
            </a:r>
            <a:r>
              <a:rPr kumimoji="1" lang="en-US" altLang="ja-JP" sz="2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30</a:t>
            </a:r>
            <a:r>
              <a:rPr kumimoji="1" lang="ja-JP" altLang="en-US" sz="2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分</a:t>
            </a:r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～</a:t>
            </a:r>
            <a:endParaRPr kumimoji="1" lang="ja-JP" altLang="en-US" sz="12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EDA4773-6511-49C9-9245-C467DB009267}"/>
              </a:ext>
            </a:extLst>
          </p:cNvPr>
          <p:cNvSpPr txBox="1"/>
          <p:nvPr/>
        </p:nvSpPr>
        <p:spPr>
          <a:xfrm>
            <a:off x="1530100" y="6150170"/>
            <a:ext cx="515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東成区老人福祉センター　</a:t>
            </a:r>
            <a:endParaRPr kumimoji="1" lang="en-US" altLang="ja-JP" sz="16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　　（東成区大今里西</a:t>
            </a:r>
            <a:r>
              <a:rPr kumimoji="1" lang="en-US" altLang="ja-JP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3-6-6</a:t>
            </a:r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　</a:t>
            </a:r>
            <a:r>
              <a:rPr kumimoji="1" lang="en-US" altLang="ja-JP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TEL06-6972-0855</a:t>
            </a:r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）</a:t>
            </a:r>
            <a:endParaRPr kumimoji="1" lang="ja-JP" altLang="en-US" sz="12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41319D-1E56-4DE6-B135-37B304601C03}"/>
              </a:ext>
            </a:extLst>
          </p:cNvPr>
          <p:cNvSpPr txBox="1"/>
          <p:nvPr/>
        </p:nvSpPr>
        <p:spPr>
          <a:xfrm>
            <a:off x="1530100" y="6789402"/>
            <a:ext cx="1167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１２名</a:t>
            </a:r>
            <a:endParaRPr kumimoji="1" lang="ja-JP" altLang="en-US" sz="12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903CF86-2A21-4709-8C8C-4B1F882807F3}"/>
              </a:ext>
            </a:extLst>
          </p:cNvPr>
          <p:cNvSpPr txBox="1"/>
          <p:nvPr/>
        </p:nvSpPr>
        <p:spPr>
          <a:xfrm>
            <a:off x="2146325" y="6854425"/>
            <a:ext cx="27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（申込多数の場合、抽選といたします）</a:t>
            </a:r>
            <a:endParaRPr kumimoji="1" lang="ja-JP" altLang="en-US" sz="9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AC158D9-5B91-4612-9509-1FC13C64FEB9}"/>
              </a:ext>
            </a:extLst>
          </p:cNvPr>
          <p:cNvSpPr txBox="1"/>
          <p:nvPr/>
        </p:nvSpPr>
        <p:spPr>
          <a:xfrm>
            <a:off x="1530100" y="7836049"/>
            <a:ext cx="4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裏面申込用紙を</a:t>
            </a:r>
            <a:r>
              <a:rPr kumimoji="1" lang="en-US" altLang="ja-JP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FAX</a:t>
            </a:r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、または</a:t>
            </a:r>
            <a:r>
              <a:rPr kumimoji="1" lang="en-US" altLang="ja-JP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QR</a:t>
            </a:r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コードから、</a:t>
            </a:r>
            <a:endParaRPr kumimoji="1" lang="en-US" altLang="ja-JP" sz="16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もしくは、お電話にてお申込みください。</a:t>
            </a:r>
            <a:endParaRPr kumimoji="1" lang="ja-JP" altLang="en-US" sz="12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2B67A5E-C61D-445F-B4C6-203602590B1D}"/>
              </a:ext>
            </a:extLst>
          </p:cNvPr>
          <p:cNvSpPr txBox="1"/>
          <p:nvPr/>
        </p:nvSpPr>
        <p:spPr>
          <a:xfrm>
            <a:off x="3338900" y="2472056"/>
            <a:ext cx="3096000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kumimoji="1" lang="ja-JP" altLang="en-US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講師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CC9AF55-6806-4317-8938-CCAA87DF8B5A}"/>
              </a:ext>
            </a:extLst>
          </p:cNvPr>
          <p:cNvSpPr txBox="1"/>
          <p:nvPr/>
        </p:nvSpPr>
        <p:spPr>
          <a:xfrm>
            <a:off x="570077" y="3448099"/>
            <a:ext cx="574687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rgbClr val="FF000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【NEWS</a:t>
            </a:r>
            <a:r>
              <a:rPr kumimoji="1" lang="ja-JP" altLang="en-US" sz="1100" dirty="0">
                <a:solidFill>
                  <a:srgbClr val="FF000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！</a:t>
            </a:r>
            <a:r>
              <a:rPr kumimoji="1" lang="en-US" altLang="ja-JP" sz="1100" dirty="0">
                <a:solidFill>
                  <a:srgbClr val="FF000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】</a:t>
            </a:r>
            <a:r>
              <a:rPr kumimoji="1" lang="ja-JP" altLang="en-US" sz="1100" dirty="0">
                <a:solidFill>
                  <a:srgbClr val="FF000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東成区からメダリストがうまれました！</a:t>
            </a:r>
            <a:endParaRPr kumimoji="1" lang="en-US" altLang="ja-JP" sz="1100" dirty="0">
              <a:solidFill>
                <a:srgbClr val="FF0000"/>
              </a:solidFill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　</a:t>
            </a:r>
            <a:r>
              <a:rPr kumimoji="1" lang="en-US" altLang="ja-JP" sz="1100" dirty="0">
                <a:solidFill>
                  <a:schemeClr val="accent1">
                    <a:lumMod val="75000"/>
                  </a:schemeClr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2021</a:t>
            </a:r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年におこなわれた</a:t>
            </a:r>
            <a:r>
              <a:rPr kumimoji="1" lang="ja-JP" altLang="en-US" sz="1100" dirty="0">
                <a:solidFill>
                  <a:srgbClr val="FF000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東京パラリンピック</a:t>
            </a:r>
            <a:r>
              <a:rPr kumimoji="1" lang="en-US" altLang="ja-JP" sz="1100" dirty="0">
                <a:solidFill>
                  <a:srgbClr val="FF000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2020</a:t>
            </a:r>
            <a:r>
              <a:rPr kumimoji="1" lang="ja-JP" altLang="en-US" sz="1100" dirty="0">
                <a:solidFill>
                  <a:srgbClr val="FF000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　ボッチャ団体戦</a:t>
            </a:r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で日本チームが</a:t>
            </a:r>
            <a:endParaRPr kumimoji="1" lang="en-US" altLang="ja-JP" sz="1100" dirty="0">
              <a:solidFill>
                <a:schemeClr val="accent1">
                  <a:lumMod val="75000"/>
                </a:schemeClr>
              </a:solidFill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銅メダルを獲得しました！そのメンバーの一人が、神路小学校・相生中学校出身です。</a:t>
            </a:r>
            <a:endParaRPr kumimoji="1" lang="en-US" altLang="ja-JP" sz="1100" dirty="0">
              <a:solidFill>
                <a:schemeClr val="accent1">
                  <a:lumMod val="75000"/>
                </a:schemeClr>
              </a:solidFill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　この機会に、頭を使ったりチームで作戦を立てたり、誰でも、誰とでも楽しめる</a:t>
            </a:r>
            <a:endParaRPr kumimoji="1" lang="en-US" altLang="ja-JP" sz="1100" dirty="0">
              <a:solidFill>
                <a:schemeClr val="accent1">
                  <a:lumMod val="75000"/>
                </a:schemeClr>
              </a:solidFill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ボッチャを体験してみませんか？高齢者・障がい者・子どもたち等分け隔てなく交流ができる「共生の地域づくり」へつなげていきましょう。</a:t>
            </a:r>
            <a:endParaRPr kumimoji="1" lang="en-US" altLang="ja-JP" sz="1100" dirty="0">
              <a:solidFill>
                <a:schemeClr val="accent1">
                  <a:lumMod val="75000"/>
                </a:schemeClr>
              </a:solidFill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pPr algn="r"/>
            <a:r>
              <a:rPr kumimoji="1" lang="en-US" altLang="ja-JP" sz="1100" dirty="0">
                <a:solidFill>
                  <a:srgbClr val="FF000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※</a:t>
            </a:r>
            <a:r>
              <a:rPr kumimoji="1" lang="ja-JP" altLang="en-US" sz="1100" dirty="0">
                <a:solidFill>
                  <a:srgbClr val="FF000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本講習会受講後、愛ボッチャ協会公認初級審判員となることができます。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F8D747C-892C-4193-9E04-40498024F912}"/>
              </a:ext>
            </a:extLst>
          </p:cNvPr>
          <p:cNvSpPr txBox="1"/>
          <p:nvPr/>
        </p:nvSpPr>
        <p:spPr>
          <a:xfrm>
            <a:off x="171450" y="7290838"/>
            <a:ext cx="123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費 用</a:t>
            </a:r>
            <a:endParaRPr kumimoji="1" lang="ja-JP" altLang="en-US" sz="12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79EA950-A312-4794-871C-5ED6264EE9D3}"/>
              </a:ext>
            </a:extLst>
          </p:cNvPr>
          <p:cNvSpPr/>
          <p:nvPr/>
        </p:nvSpPr>
        <p:spPr>
          <a:xfrm>
            <a:off x="260100" y="7329664"/>
            <a:ext cx="1080000" cy="432000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8DDF363-CE0B-4DAA-8C1A-E856B79DDBA5}"/>
              </a:ext>
            </a:extLst>
          </p:cNvPr>
          <p:cNvSpPr txBox="1"/>
          <p:nvPr/>
        </p:nvSpPr>
        <p:spPr>
          <a:xfrm>
            <a:off x="1530100" y="7355281"/>
            <a:ext cx="5156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１人３，０００円（テキスト代込み）</a:t>
            </a:r>
            <a:endParaRPr kumimoji="1" lang="en-US" altLang="ja-JP" sz="16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17559F3-1A65-4062-A891-9197CC72EE29}"/>
              </a:ext>
            </a:extLst>
          </p:cNvPr>
          <p:cNvSpPr txBox="1"/>
          <p:nvPr/>
        </p:nvSpPr>
        <p:spPr>
          <a:xfrm>
            <a:off x="326470" y="9656118"/>
            <a:ext cx="450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共催：社会福祉法人大阪市東成区社会福祉協議会　一般社団法人愛ボッチャ協会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2084119-A5A9-410E-88A3-F95BCA11A43B}"/>
              </a:ext>
            </a:extLst>
          </p:cNvPr>
          <p:cNvSpPr txBox="1"/>
          <p:nvPr/>
        </p:nvSpPr>
        <p:spPr>
          <a:xfrm>
            <a:off x="4108325" y="8451204"/>
            <a:ext cx="162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5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【</a:t>
            </a:r>
            <a:r>
              <a:rPr kumimoji="1" lang="ja-JP" altLang="en-US" sz="105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申込〆切</a:t>
            </a:r>
            <a:r>
              <a:rPr kumimoji="1" lang="en-US" altLang="ja-JP" sz="105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4</a:t>
            </a:r>
            <a:r>
              <a:rPr kumimoji="1" lang="ja-JP" altLang="en-US" sz="105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月</a:t>
            </a:r>
            <a:r>
              <a:rPr kumimoji="1" lang="en-US" altLang="ja-JP" sz="105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20</a:t>
            </a:r>
            <a:r>
              <a:rPr kumimoji="1" lang="ja-JP" altLang="en-US" sz="105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日</a:t>
            </a:r>
            <a:r>
              <a:rPr kumimoji="1" lang="en-US" altLang="ja-JP" sz="105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】</a:t>
            </a:r>
            <a:endParaRPr kumimoji="1" lang="ja-JP" altLang="en-US" sz="9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548F7A-17FC-4FDD-9323-702A295920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t="38041" r="13282" b="39470"/>
          <a:stretch/>
        </p:blipFill>
        <p:spPr>
          <a:xfrm>
            <a:off x="4000430" y="2489040"/>
            <a:ext cx="2422940" cy="529429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F5FFA93-5F47-41FA-BFA6-C5B1F1D018DC}"/>
              </a:ext>
            </a:extLst>
          </p:cNvPr>
          <p:cNvSpPr txBox="1"/>
          <p:nvPr/>
        </p:nvSpPr>
        <p:spPr>
          <a:xfrm>
            <a:off x="5048150" y="7396222"/>
            <a:ext cx="165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※</a:t>
            </a:r>
            <a:r>
              <a:rPr kumimoji="1" lang="ja-JP" altLang="en-US" sz="105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当日ご持参ください</a:t>
            </a:r>
            <a:endParaRPr kumimoji="1" lang="ja-JP" altLang="en-US" sz="9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6C45992-20D8-4484-AC49-175610145D0F}"/>
              </a:ext>
            </a:extLst>
          </p:cNvPr>
          <p:cNvSpPr txBox="1"/>
          <p:nvPr/>
        </p:nvSpPr>
        <p:spPr>
          <a:xfrm>
            <a:off x="4759795" y="5090319"/>
            <a:ext cx="2201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開始までの時間は、</a:t>
            </a:r>
            <a:endParaRPr kumimoji="1" lang="en-US" altLang="ja-JP" sz="105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ボッチャ体験時間</a:t>
            </a:r>
            <a:r>
              <a:rPr kumimoji="1" lang="ja-JP" altLang="en-US" sz="105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としています</a:t>
            </a:r>
            <a:endParaRPr kumimoji="1" lang="ja-JP" altLang="en-US" sz="9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B677650-E956-4BBC-9B5F-43582AE5405E}"/>
              </a:ext>
            </a:extLst>
          </p:cNvPr>
          <p:cNvSpPr txBox="1"/>
          <p:nvPr/>
        </p:nvSpPr>
        <p:spPr>
          <a:xfrm>
            <a:off x="4534493" y="5958956"/>
            <a:ext cx="2196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終了 </a:t>
            </a:r>
            <a:r>
              <a:rPr kumimoji="1" lang="en-US" altLang="ja-JP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16</a:t>
            </a:r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時</a:t>
            </a:r>
            <a:r>
              <a:rPr kumimoji="1" lang="en-US" altLang="ja-JP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30</a:t>
            </a:r>
            <a:r>
              <a:rPr kumimoji="1" lang="ja-JP" altLang="en-US" sz="16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分予定</a:t>
            </a:r>
            <a:endParaRPr kumimoji="1" lang="en-US" altLang="ja-JP" sz="1600" dirty="0">
              <a:latin typeface="07やさしさゴシックボールド" panose="02000600000000000000" pitchFamily="2" charset="-128"/>
              <a:ea typeface="07やさしさゴシックボールド" panose="02000600000000000000" pitchFamily="2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49064AE-236E-4855-BC00-CEFB7E818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80" y="7747477"/>
            <a:ext cx="969120" cy="969120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879C724-CA64-4C86-A2F5-71A675466053}"/>
              </a:ext>
            </a:extLst>
          </p:cNvPr>
          <p:cNvSpPr txBox="1"/>
          <p:nvPr/>
        </p:nvSpPr>
        <p:spPr>
          <a:xfrm>
            <a:off x="4766635" y="9656118"/>
            <a:ext cx="1805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協力：東成区老人福祉センター</a:t>
            </a:r>
          </a:p>
        </p:txBody>
      </p:sp>
    </p:spTree>
    <p:extLst>
      <p:ext uri="{BB962C8B-B14F-4D97-AF65-F5344CB8AC3E}">
        <p14:creationId xmlns:p14="http://schemas.microsoft.com/office/powerpoint/2010/main" val="347616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上矢印 47"/>
          <p:cNvSpPr>
            <a:spLocks noChangeArrowheads="1"/>
          </p:cNvSpPr>
          <p:nvPr/>
        </p:nvSpPr>
        <p:spPr bwMode="auto">
          <a:xfrm>
            <a:off x="3017671" y="186058"/>
            <a:ext cx="873864" cy="555195"/>
          </a:xfrm>
          <a:prstGeom prst="upArrow">
            <a:avLst>
              <a:gd name="adj1" fmla="val 41139"/>
              <a:gd name="adj2" fmla="val 4708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72154" tIns="8634" rIns="72154" bIns="8634" anchor="t" anchorCtr="0" upright="1">
            <a:noAutofit/>
          </a:bodyPr>
          <a:lstStyle/>
          <a:p>
            <a:endParaRPr lang="ja-JP" altLang="en-US" sz="1949"/>
          </a:p>
        </p:txBody>
      </p:sp>
      <p:sp>
        <p:nvSpPr>
          <p:cNvPr id="50" name="テキスト ボックス 18"/>
          <p:cNvSpPr txBox="1">
            <a:spLocks noChangeArrowheads="1"/>
          </p:cNvSpPr>
          <p:nvPr/>
        </p:nvSpPr>
        <p:spPr bwMode="auto">
          <a:xfrm>
            <a:off x="693129" y="783214"/>
            <a:ext cx="5522947" cy="326539"/>
          </a:xfrm>
          <a:prstGeom prst="rect">
            <a:avLst/>
          </a:prstGeom>
          <a:solidFill>
            <a:srgbClr val="FFFFFF"/>
          </a:solidFill>
          <a:ln w="12700">
            <a:noFill/>
            <a:prstDash val="sysDot"/>
            <a:miter lim="800000"/>
            <a:headEnd/>
            <a:tailEnd/>
          </a:ln>
        </p:spPr>
        <p:txBody>
          <a:bodyPr rot="0" vert="horz" wrap="square" lIns="72154" tIns="8634" rIns="72154" bIns="8634" anchor="t" anchorCtr="0" upright="1">
            <a:noAutofit/>
          </a:bodyPr>
          <a:lstStyle/>
          <a:p>
            <a:pPr algn="ctr"/>
            <a:r>
              <a:rPr lang="ja-JP" altLang="en-US" sz="1633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P創英角ｺﾞｼｯｸUB" panose="020B0900000000000000" pitchFamily="50" charset="-128"/>
              </a:rPr>
              <a:t>東成区社会福祉協議会</a:t>
            </a:r>
            <a:r>
              <a:rPr lang="ja-JP" altLang="en-US" sz="1452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P創英角ｺﾞｼｯｸUB" panose="020B0900000000000000" pitchFamily="50" charset="-128"/>
              </a:rPr>
              <a:t>あて</a:t>
            </a:r>
            <a:r>
              <a:rPr lang="ja-JP" altLang="en-US" sz="1633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P創英角ｺﾞｼｯｸUB" panose="020B0900000000000000" pitchFamily="50" charset="-128"/>
              </a:rPr>
              <a:t> </a:t>
            </a:r>
            <a:r>
              <a:rPr lang="en-US" sz="1633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HGP創英角ｺﾞｼｯｸUB" panose="020B0900000000000000" pitchFamily="50" charset="-128"/>
              </a:rPr>
              <a:t>FAX06-6977-7038</a:t>
            </a:r>
            <a:endParaRPr lang="ja-JP" altLang="en-US" sz="953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13"/>
          <p:cNvSpPr txBox="1">
            <a:spLocks noChangeArrowheads="1"/>
          </p:cNvSpPr>
          <p:nvPr/>
        </p:nvSpPr>
        <p:spPr bwMode="auto">
          <a:xfrm>
            <a:off x="999000" y="1109753"/>
            <a:ext cx="4860000" cy="9360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0" vert="horz" wrap="square" lIns="72154" tIns="8634" rIns="72154" bIns="8634" anchor="ctr" anchorCtr="0" upright="1">
            <a:noAutofit/>
          </a:bodyPr>
          <a:lstStyle/>
          <a:p>
            <a:pPr algn="ctr"/>
            <a:r>
              <a:rPr lang="en-US" altLang="ja-JP" sz="1748" kern="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P創英角ｺﾞｼｯｸUB" panose="020B0900000000000000" pitchFamily="50" charset="-128"/>
              </a:rPr>
              <a:t>4/23</a:t>
            </a:r>
            <a:r>
              <a:rPr lang="ja-JP" altLang="en-US" sz="1748" kern="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P創英角ｺﾞｼｯｸUB" panose="020B0900000000000000" pitchFamily="50" charset="-128"/>
              </a:rPr>
              <a:t>開催　愛ボッチャ審判講習会（初級）</a:t>
            </a:r>
          </a:p>
          <a:p>
            <a:pPr algn="ctr"/>
            <a:r>
              <a:rPr lang="ja-JP" altLang="en-US" sz="1748" kern="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P創英角ｺﾞｼｯｸUB" panose="020B0900000000000000" pitchFamily="50" charset="-128"/>
              </a:rPr>
              <a:t>一緒にボッチャを楽しみませんか？</a:t>
            </a:r>
          </a:p>
          <a:p>
            <a:pPr algn="ctr"/>
            <a:r>
              <a:rPr lang="ja-JP" altLang="en-US" sz="1748" kern="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P創英角ｺﾞｼｯｸUB" panose="020B0900000000000000" pitchFamily="50" charset="-128"/>
              </a:rPr>
              <a:t>　参加申込書</a:t>
            </a:r>
            <a:endParaRPr lang="ja-JP" altLang="en-US" sz="1020" kern="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08958"/>
              </p:ext>
            </p:extLst>
          </p:nvPr>
        </p:nvGraphicFramePr>
        <p:xfrm>
          <a:off x="382243" y="2220994"/>
          <a:ext cx="6142688" cy="19962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17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8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ふりがな</a:t>
                      </a:r>
                      <a:endParaRPr lang="ja-JP" sz="900" kern="100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kern="100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年齢</a:t>
                      </a:r>
                      <a:endParaRPr lang="ja-JP" sz="800" kern="100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000" kern="100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000" kern="100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000" kern="100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　　　　　　　　　歳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1000" kern="100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kern="100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氏　　名</a:t>
                      </a:r>
                      <a:endParaRPr lang="ja-JP" sz="800" kern="100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kern="100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住　　所</a:t>
                      </a:r>
                      <a:endParaRPr lang="ja-JP" sz="800" kern="100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 </a:t>
                      </a:r>
                      <a:r>
                        <a:rPr lang="ja-JP" altLang="en-US" sz="1300" kern="100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大阪市東成区</a:t>
                      </a:r>
                      <a:endParaRPr lang="ja-JP" sz="1300" kern="100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kern="100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電話番号</a:t>
                      </a:r>
                      <a:endParaRPr lang="ja-JP" sz="800" kern="100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3789" marR="637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 </a:t>
                      </a:r>
                      <a:endParaRPr lang="ja-JP" sz="1300" kern="100" dirty="0">
                        <a:effectLst/>
                        <a:latin typeface="HGPｺﾞｼｯｸM" panose="020B0600000000000000" pitchFamily="50" charset="-128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3789" marR="637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" name="正方形/長方形 53"/>
          <p:cNvSpPr/>
          <p:nvPr/>
        </p:nvSpPr>
        <p:spPr>
          <a:xfrm>
            <a:off x="4338000" y="8642358"/>
            <a:ext cx="25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住所：</a:t>
            </a:r>
            <a:r>
              <a:rPr lang="ja-JP" altLang="en-US" sz="1400" spc="-13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東成区大今里西</a:t>
            </a:r>
            <a:r>
              <a:rPr lang="en-US" altLang="ja-JP" sz="1400" spc="-132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3-6-6</a:t>
            </a:r>
            <a:endParaRPr lang="ja-JP" altLang="en-US" spc="-265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407880-6703-4588-AA8E-96AC013BA1A1}"/>
              </a:ext>
            </a:extLst>
          </p:cNvPr>
          <p:cNvSpPr/>
          <p:nvPr/>
        </p:nvSpPr>
        <p:spPr>
          <a:xfrm>
            <a:off x="669016" y="4330937"/>
            <a:ext cx="1374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会場案内図</a:t>
            </a:r>
            <a:r>
              <a:rPr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endParaRPr lang="ja-JP" altLang="en-US" spc="-265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FFE42C-2CA7-4D02-93D9-27C3DAEAC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5240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9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333</Words>
  <Application>Microsoft Office PowerPoint</Application>
  <PresentationFormat>A4 210 x 297 mm</PresentationFormat>
  <Paragraphs>55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07やさしさゴシックボールド</vt:lpstr>
      <vt:lpstr>HGPｺﾞｼｯｸM</vt:lpstr>
      <vt:lpstr>HGP創英角ｺﾞｼｯｸUB</vt:lpstr>
      <vt:lpstr>HG丸ｺﾞｼｯｸM-PRO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東成区 社会福祉協議会</dc:creator>
  <cp:lastModifiedBy>東成区 社会福祉協議会</cp:lastModifiedBy>
  <cp:revision>30</cp:revision>
  <cp:lastPrinted>2022-03-25T00:10:02Z</cp:lastPrinted>
  <dcterms:created xsi:type="dcterms:W3CDTF">2022-01-12T05:55:21Z</dcterms:created>
  <dcterms:modified xsi:type="dcterms:W3CDTF">2022-03-26T07:46:49Z</dcterms:modified>
</cp:coreProperties>
</file>