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9"/>
  </p:notesMasterIdLst>
  <p:sldIdLst>
    <p:sldId id="272" r:id="rId2"/>
    <p:sldId id="285" r:id="rId3"/>
    <p:sldId id="284" r:id="rId4"/>
    <p:sldId id="274" r:id="rId5"/>
    <p:sldId id="273" r:id="rId6"/>
    <p:sldId id="278" r:id="rId7"/>
    <p:sldId id="287" r:id="rId8"/>
    <p:sldId id="286" r:id="rId9"/>
    <p:sldId id="288" r:id="rId10"/>
    <p:sldId id="282" r:id="rId11"/>
    <p:sldId id="293" r:id="rId12"/>
    <p:sldId id="289" r:id="rId13"/>
    <p:sldId id="291" r:id="rId14"/>
    <p:sldId id="290" r:id="rId15"/>
    <p:sldId id="280" r:id="rId16"/>
    <p:sldId id="281" r:id="rId17"/>
    <p:sldId id="279" r:id="rId18"/>
  </p:sldIdLst>
  <p:sldSz cx="9144000" cy="6858000" type="screen4x3"/>
  <p:notesSz cx="6797675" cy="99266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64364691-FC71-9D3B-7E94-833E8FE2D100}" name="龍田　有加" initials="龍田　有加" userId="S::yu-tatsuta@city.osaka.lg.jp::6467bea0-1b11-4003-99b2-971784bb17e5" providerId="AD"/>
  <p188:author id="{1A945697-FC97-E1EC-07C7-6C0B70C27C37}" name="山川　英海子" initials="山川　英海子" userId="S::e-yamakawa@city.osaka.lg.jp::31b8aa0a-a0de-490f-a2a4-9f05766d04bf" providerId="AD"/>
</p188:authorLst>
</file>

<file path=ppt/presProps.xml><?xml version="1.0" encoding="utf-8"?>
<p:presentationPr xmlns:a="http://schemas.openxmlformats.org/drawingml/2006/main" xmlns:r="http://schemas.openxmlformats.org/officeDocument/2006/relationships" xmlns:p="http://schemas.openxmlformats.org/presentationml/2006/main">
  <p:clrMru>
    <a:srgbClr val="FFFF99"/>
    <a:srgbClr val="FF3300"/>
    <a:srgbClr val="FF0066"/>
    <a:srgbClr val="FF99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722" autoAdjust="0"/>
    <p:restoredTop sz="90858" autoAdjust="0"/>
  </p:normalViewPr>
  <p:slideViewPr>
    <p:cSldViewPr snapToGrid="0">
      <p:cViewPr varScale="1">
        <p:scale>
          <a:sx n="51" d="100"/>
          <a:sy n="51" d="100"/>
        </p:scale>
        <p:origin x="96" y="30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8/10/relationships/authors" Targe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D4971C37-E04C-4C64-8ED0-9214DA880DA0}" type="datetimeFigureOut">
              <a:rPr kumimoji="1" lang="ja-JP" altLang="en-US" smtClean="0"/>
              <a:t>2024/2/29</a:t>
            </a:fld>
            <a:endParaRPr kumimoji="1" lang="ja-JP" altLang="en-US"/>
          </a:p>
        </p:txBody>
      </p:sp>
      <p:sp>
        <p:nvSpPr>
          <p:cNvPr id="4" name="スライド イメージ プレースホルダー 3"/>
          <p:cNvSpPr>
            <a:spLocks noGrp="1" noRot="1" noChangeAspect="1"/>
          </p:cNvSpPr>
          <p:nvPr>
            <p:ph type="sldImg" idx="2"/>
          </p:nvPr>
        </p:nvSpPr>
        <p:spPr>
          <a:xfrm>
            <a:off x="1165225" y="1241425"/>
            <a:ext cx="4467225" cy="3349625"/>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9450" y="4776788"/>
            <a:ext cx="5438775" cy="3908425"/>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a:defRPr sz="1200"/>
            </a:lvl1pPr>
          </a:lstStyle>
          <a:p>
            <a:fld id="{4A160C13-C969-426C-BBF0-F81690D2CFF3}" type="slidenum">
              <a:rPr kumimoji="1" lang="ja-JP" altLang="en-US" smtClean="0"/>
              <a:t>‹#›</a:t>
            </a:fld>
            <a:endParaRPr kumimoji="1" lang="ja-JP" altLang="en-US"/>
          </a:p>
        </p:txBody>
      </p:sp>
    </p:spTree>
    <p:extLst>
      <p:ext uri="{BB962C8B-B14F-4D97-AF65-F5344CB8AC3E}">
        <p14:creationId xmlns:p14="http://schemas.microsoft.com/office/powerpoint/2010/main" val="120243206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4A160C13-C969-426C-BBF0-F81690D2CFF3}" type="slidenum">
              <a:rPr kumimoji="1" lang="ja-JP" altLang="en-US" smtClean="0"/>
              <a:t>3</a:t>
            </a:fld>
            <a:endParaRPr kumimoji="1" lang="ja-JP" altLang="en-US"/>
          </a:p>
        </p:txBody>
      </p:sp>
    </p:spTree>
    <p:extLst>
      <p:ext uri="{BB962C8B-B14F-4D97-AF65-F5344CB8AC3E}">
        <p14:creationId xmlns:p14="http://schemas.microsoft.com/office/powerpoint/2010/main" val="61467788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a:p>
        </p:txBody>
      </p:sp>
      <p:sp>
        <p:nvSpPr>
          <p:cNvPr id="4" name="スライド番号プレースホルダー 3"/>
          <p:cNvSpPr>
            <a:spLocks noGrp="1"/>
          </p:cNvSpPr>
          <p:nvPr>
            <p:ph type="sldNum" sz="quarter" idx="5"/>
          </p:nvPr>
        </p:nvSpPr>
        <p:spPr/>
        <p:txBody>
          <a:bodyPr/>
          <a:lstStyle/>
          <a:p>
            <a:fld id="{4A160C13-C969-426C-BBF0-F81690D2CFF3}" type="slidenum">
              <a:rPr kumimoji="1" lang="ja-JP" altLang="en-US" smtClean="0"/>
              <a:t>12</a:t>
            </a:fld>
            <a:endParaRPr kumimoji="1" lang="ja-JP" altLang="en-US"/>
          </a:p>
        </p:txBody>
      </p:sp>
    </p:spTree>
    <p:extLst>
      <p:ext uri="{BB962C8B-B14F-4D97-AF65-F5344CB8AC3E}">
        <p14:creationId xmlns:p14="http://schemas.microsoft.com/office/powerpoint/2010/main" val="266256124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a:p>
        </p:txBody>
      </p:sp>
      <p:sp>
        <p:nvSpPr>
          <p:cNvPr id="4" name="スライド番号プレースホルダー 3"/>
          <p:cNvSpPr>
            <a:spLocks noGrp="1"/>
          </p:cNvSpPr>
          <p:nvPr>
            <p:ph type="sldNum" sz="quarter" idx="5"/>
          </p:nvPr>
        </p:nvSpPr>
        <p:spPr/>
        <p:txBody>
          <a:bodyPr/>
          <a:lstStyle/>
          <a:p>
            <a:fld id="{4A160C13-C969-426C-BBF0-F81690D2CFF3}" type="slidenum">
              <a:rPr kumimoji="1" lang="ja-JP" altLang="en-US" smtClean="0"/>
              <a:t>14</a:t>
            </a:fld>
            <a:endParaRPr kumimoji="1" lang="ja-JP" altLang="en-US"/>
          </a:p>
        </p:txBody>
      </p:sp>
    </p:spTree>
    <p:extLst>
      <p:ext uri="{BB962C8B-B14F-4D97-AF65-F5344CB8AC3E}">
        <p14:creationId xmlns:p14="http://schemas.microsoft.com/office/powerpoint/2010/main" val="324878476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dirty="0"/>
          </a:p>
        </p:txBody>
      </p:sp>
      <p:sp>
        <p:nvSpPr>
          <p:cNvPr id="4" name="スライド番号プレースホルダー 3"/>
          <p:cNvSpPr>
            <a:spLocks noGrp="1"/>
          </p:cNvSpPr>
          <p:nvPr>
            <p:ph type="sldNum" sz="quarter" idx="5"/>
          </p:nvPr>
        </p:nvSpPr>
        <p:spPr/>
        <p:txBody>
          <a:bodyPr/>
          <a:lstStyle/>
          <a:p>
            <a:fld id="{4A160C13-C969-426C-BBF0-F81690D2CFF3}" type="slidenum">
              <a:rPr kumimoji="1" lang="ja-JP" altLang="en-US" smtClean="0"/>
              <a:t>15</a:t>
            </a:fld>
            <a:endParaRPr kumimoji="1" lang="ja-JP" altLang="en-US"/>
          </a:p>
        </p:txBody>
      </p:sp>
    </p:spTree>
    <p:extLst>
      <p:ext uri="{BB962C8B-B14F-4D97-AF65-F5344CB8AC3E}">
        <p14:creationId xmlns:p14="http://schemas.microsoft.com/office/powerpoint/2010/main" val="207279593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4A160C13-C969-426C-BBF0-F81690D2CFF3}" type="slidenum">
              <a:rPr kumimoji="1" lang="ja-JP" altLang="en-US" smtClean="0"/>
              <a:t>16</a:t>
            </a:fld>
            <a:endParaRPr kumimoji="1" lang="ja-JP" altLang="en-US"/>
          </a:p>
        </p:txBody>
      </p:sp>
    </p:spTree>
    <p:extLst>
      <p:ext uri="{BB962C8B-B14F-4D97-AF65-F5344CB8AC3E}">
        <p14:creationId xmlns:p14="http://schemas.microsoft.com/office/powerpoint/2010/main" val="310468153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4A160C13-C969-426C-BBF0-F81690D2CFF3}" type="slidenum">
              <a:rPr kumimoji="1" lang="ja-JP" altLang="en-US" smtClean="0"/>
              <a:t>17</a:t>
            </a:fld>
            <a:endParaRPr kumimoji="1" lang="ja-JP" altLang="en-US"/>
          </a:p>
        </p:txBody>
      </p:sp>
    </p:spTree>
    <p:extLst>
      <p:ext uri="{BB962C8B-B14F-4D97-AF65-F5344CB8AC3E}">
        <p14:creationId xmlns:p14="http://schemas.microsoft.com/office/powerpoint/2010/main" val="26766915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a:p>
        </p:txBody>
      </p:sp>
      <p:sp>
        <p:nvSpPr>
          <p:cNvPr id="4" name="スライド番号プレースホルダー 3"/>
          <p:cNvSpPr>
            <a:spLocks noGrp="1"/>
          </p:cNvSpPr>
          <p:nvPr>
            <p:ph type="sldNum" sz="quarter" idx="5"/>
          </p:nvPr>
        </p:nvSpPr>
        <p:spPr/>
        <p:txBody>
          <a:bodyPr/>
          <a:lstStyle/>
          <a:p>
            <a:fld id="{4A160C13-C969-426C-BBF0-F81690D2CFF3}" type="slidenum">
              <a:rPr kumimoji="1" lang="ja-JP" altLang="en-US" smtClean="0"/>
              <a:t>4</a:t>
            </a:fld>
            <a:endParaRPr kumimoji="1" lang="ja-JP" altLang="en-US"/>
          </a:p>
        </p:txBody>
      </p:sp>
    </p:spTree>
    <p:extLst>
      <p:ext uri="{BB962C8B-B14F-4D97-AF65-F5344CB8AC3E}">
        <p14:creationId xmlns:p14="http://schemas.microsoft.com/office/powerpoint/2010/main" val="142381688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a:p>
        </p:txBody>
      </p:sp>
      <p:sp>
        <p:nvSpPr>
          <p:cNvPr id="4" name="スライド番号プレースホルダー 3"/>
          <p:cNvSpPr>
            <a:spLocks noGrp="1"/>
          </p:cNvSpPr>
          <p:nvPr>
            <p:ph type="sldNum" sz="quarter" idx="5"/>
          </p:nvPr>
        </p:nvSpPr>
        <p:spPr/>
        <p:txBody>
          <a:bodyPr/>
          <a:lstStyle/>
          <a:p>
            <a:fld id="{4A160C13-C969-426C-BBF0-F81690D2CFF3}" type="slidenum">
              <a:rPr kumimoji="1" lang="ja-JP" altLang="en-US" smtClean="0"/>
              <a:t>5</a:t>
            </a:fld>
            <a:endParaRPr kumimoji="1" lang="ja-JP" altLang="en-US"/>
          </a:p>
        </p:txBody>
      </p:sp>
    </p:spTree>
    <p:extLst>
      <p:ext uri="{BB962C8B-B14F-4D97-AF65-F5344CB8AC3E}">
        <p14:creationId xmlns:p14="http://schemas.microsoft.com/office/powerpoint/2010/main" val="108339371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a:p>
        </p:txBody>
      </p:sp>
      <p:sp>
        <p:nvSpPr>
          <p:cNvPr id="4" name="スライド番号プレースホルダー 3"/>
          <p:cNvSpPr>
            <a:spLocks noGrp="1"/>
          </p:cNvSpPr>
          <p:nvPr>
            <p:ph type="sldNum" sz="quarter" idx="5"/>
          </p:nvPr>
        </p:nvSpPr>
        <p:spPr/>
        <p:txBody>
          <a:bodyPr/>
          <a:lstStyle/>
          <a:p>
            <a:fld id="{4A160C13-C969-426C-BBF0-F81690D2CFF3}" type="slidenum">
              <a:rPr kumimoji="1" lang="ja-JP" altLang="en-US" smtClean="0"/>
              <a:t>6</a:t>
            </a:fld>
            <a:endParaRPr kumimoji="1" lang="ja-JP" altLang="en-US"/>
          </a:p>
        </p:txBody>
      </p:sp>
    </p:spTree>
    <p:extLst>
      <p:ext uri="{BB962C8B-B14F-4D97-AF65-F5344CB8AC3E}">
        <p14:creationId xmlns:p14="http://schemas.microsoft.com/office/powerpoint/2010/main" val="13244699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a:p>
        </p:txBody>
      </p:sp>
      <p:sp>
        <p:nvSpPr>
          <p:cNvPr id="4" name="スライド番号プレースホルダー 3"/>
          <p:cNvSpPr>
            <a:spLocks noGrp="1"/>
          </p:cNvSpPr>
          <p:nvPr>
            <p:ph type="sldNum" sz="quarter" idx="5"/>
          </p:nvPr>
        </p:nvSpPr>
        <p:spPr/>
        <p:txBody>
          <a:bodyPr/>
          <a:lstStyle/>
          <a:p>
            <a:fld id="{4A160C13-C969-426C-BBF0-F81690D2CFF3}" type="slidenum">
              <a:rPr kumimoji="1" lang="ja-JP" altLang="en-US" smtClean="0"/>
              <a:t>7</a:t>
            </a:fld>
            <a:endParaRPr kumimoji="1" lang="ja-JP" altLang="en-US"/>
          </a:p>
        </p:txBody>
      </p:sp>
    </p:spTree>
    <p:extLst>
      <p:ext uri="{BB962C8B-B14F-4D97-AF65-F5344CB8AC3E}">
        <p14:creationId xmlns:p14="http://schemas.microsoft.com/office/powerpoint/2010/main" val="11123354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a:p>
        </p:txBody>
      </p:sp>
      <p:sp>
        <p:nvSpPr>
          <p:cNvPr id="4" name="スライド番号プレースホルダー 3"/>
          <p:cNvSpPr>
            <a:spLocks noGrp="1"/>
          </p:cNvSpPr>
          <p:nvPr>
            <p:ph type="sldNum" sz="quarter" idx="5"/>
          </p:nvPr>
        </p:nvSpPr>
        <p:spPr/>
        <p:txBody>
          <a:bodyPr/>
          <a:lstStyle/>
          <a:p>
            <a:fld id="{4A160C13-C969-426C-BBF0-F81690D2CFF3}" type="slidenum">
              <a:rPr kumimoji="1" lang="ja-JP" altLang="en-US" smtClean="0"/>
              <a:t>8</a:t>
            </a:fld>
            <a:endParaRPr kumimoji="1" lang="ja-JP" altLang="en-US"/>
          </a:p>
        </p:txBody>
      </p:sp>
    </p:spTree>
    <p:extLst>
      <p:ext uri="{BB962C8B-B14F-4D97-AF65-F5344CB8AC3E}">
        <p14:creationId xmlns:p14="http://schemas.microsoft.com/office/powerpoint/2010/main" val="103927912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a:p>
        </p:txBody>
      </p:sp>
      <p:sp>
        <p:nvSpPr>
          <p:cNvPr id="4" name="スライド番号プレースホルダー 3"/>
          <p:cNvSpPr>
            <a:spLocks noGrp="1"/>
          </p:cNvSpPr>
          <p:nvPr>
            <p:ph type="sldNum" sz="quarter" idx="5"/>
          </p:nvPr>
        </p:nvSpPr>
        <p:spPr/>
        <p:txBody>
          <a:bodyPr/>
          <a:lstStyle/>
          <a:p>
            <a:fld id="{4A160C13-C969-426C-BBF0-F81690D2CFF3}" type="slidenum">
              <a:rPr kumimoji="1" lang="ja-JP" altLang="en-US" smtClean="0"/>
              <a:t>9</a:t>
            </a:fld>
            <a:endParaRPr kumimoji="1" lang="ja-JP" altLang="en-US"/>
          </a:p>
        </p:txBody>
      </p:sp>
    </p:spTree>
    <p:extLst>
      <p:ext uri="{BB962C8B-B14F-4D97-AF65-F5344CB8AC3E}">
        <p14:creationId xmlns:p14="http://schemas.microsoft.com/office/powerpoint/2010/main" val="215868350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a:p>
        </p:txBody>
      </p:sp>
      <p:sp>
        <p:nvSpPr>
          <p:cNvPr id="4" name="スライド番号プレースホルダー 3"/>
          <p:cNvSpPr>
            <a:spLocks noGrp="1"/>
          </p:cNvSpPr>
          <p:nvPr>
            <p:ph type="sldNum" sz="quarter" idx="5"/>
          </p:nvPr>
        </p:nvSpPr>
        <p:spPr/>
        <p:txBody>
          <a:bodyPr/>
          <a:lstStyle/>
          <a:p>
            <a:fld id="{4A160C13-C969-426C-BBF0-F81690D2CFF3}" type="slidenum">
              <a:rPr kumimoji="1" lang="ja-JP" altLang="en-US" smtClean="0"/>
              <a:t>10</a:t>
            </a:fld>
            <a:endParaRPr kumimoji="1" lang="ja-JP" altLang="en-US"/>
          </a:p>
        </p:txBody>
      </p:sp>
    </p:spTree>
    <p:extLst>
      <p:ext uri="{BB962C8B-B14F-4D97-AF65-F5344CB8AC3E}">
        <p14:creationId xmlns:p14="http://schemas.microsoft.com/office/powerpoint/2010/main" val="277934179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a:p>
        </p:txBody>
      </p:sp>
      <p:sp>
        <p:nvSpPr>
          <p:cNvPr id="4" name="スライド番号プレースホルダー 3"/>
          <p:cNvSpPr>
            <a:spLocks noGrp="1"/>
          </p:cNvSpPr>
          <p:nvPr>
            <p:ph type="sldNum" sz="quarter" idx="5"/>
          </p:nvPr>
        </p:nvSpPr>
        <p:spPr/>
        <p:txBody>
          <a:bodyPr/>
          <a:lstStyle/>
          <a:p>
            <a:fld id="{4A160C13-C969-426C-BBF0-F81690D2CFF3}" type="slidenum">
              <a:rPr kumimoji="1" lang="ja-JP" altLang="en-US" smtClean="0"/>
              <a:t>11</a:t>
            </a:fld>
            <a:endParaRPr kumimoji="1" lang="ja-JP" altLang="en-US"/>
          </a:p>
        </p:txBody>
      </p:sp>
    </p:spTree>
    <p:extLst>
      <p:ext uri="{BB962C8B-B14F-4D97-AF65-F5344CB8AC3E}">
        <p14:creationId xmlns:p14="http://schemas.microsoft.com/office/powerpoint/2010/main" val="25344224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DC5BA9D-891B-4C4A-B484-568E31B67AF0}"/>
              </a:ext>
            </a:extLst>
          </p:cNvPr>
          <p:cNvSpPr>
            <a:spLocks noGrp="1"/>
          </p:cNvSpPr>
          <p:nvPr>
            <p:ph type="ctrTitle"/>
          </p:nvPr>
        </p:nvSpPr>
        <p:spPr>
          <a:xfrm>
            <a:off x="1143000" y="1122363"/>
            <a:ext cx="6858000" cy="2387600"/>
          </a:xfrm>
        </p:spPr>
        <p:txBody>
          <a:bodyPr anchor="b"/>
          <a:lstStyle>
            <a:lvl1pPr algn="ctr">
              <a:defRPr sz="45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4AC828BF-989B-ED8B-0791-D39A4AC9ABCA}"/>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50D6E8E1-254A-9133-1ED0-8AB9E410E1D3}"/>
              </a:ext>
            </a:extLst>
          </p:cNvPr>
          <p:cNvSpPr>
            <a:spLocks noGrp="1"/>
          </p:cNvSpPr>
          <p:nvPr>
            <p:ph type="dt" sz="half" idx="10"/>
          </p:nvPr>
        </p:nvSpPr>
        <p:spPr/>
        <p:txBody>
          <a:bodyPr/>
          <a:lstStyle/>
          <a:p>
            <a:fld id="{30574B67-4641-4888-99D7-A60CB3E9A2D2}" type="datetimeFigureOut">
              <a:rPr kumimoji="1" lang="ja-JP" altLang="en-US" smtClean="0"/>
              <a:t>2024/2/29</a:t>
            </a:fld>
            <a:endParaRPr kumimoji="1" lang="ja-JP" altLang="en-US"/>
          </a:p>
        </p:txBody>
      </p:sp>
      <p:sp>
        <p:nvSpPr>
          <p:cNvPr id="5" name="フッター プレースホルダー 4">
            <a:extLst>
              <a:ext uri="{FF2B5EF4-FFF2-40B4-BE49-F238E27FC236}">
                <a16:creationId xmlns:a16="http://schemas.microsoft.com/office/drawing/2014/main" id="{845BF9DE-A3AD-1D9C-26AD-90052714589E}"/>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12B5A524-1670-C04D-661E-2767197CE2FD}"/>
              </a:ext>
            </a:extLst>
          </p:cNvPr>
          <p:cNvSpPr>
            <a:spLocks noGrp="1"/>
          </p:cNvSpPr>
          <p:nvPr>
            <p:ph type="sldNum" sz="quarter" idx="12"/>
          </p:nvPr>
        </p:nvSpPr>
        <p:spPr/>
        <p:txBody>
          <a:bodyPr/>
          <a:lstStyle/>
          <a:p>
            <a:fld id="{D6CC8975-C7ED-48BE-8364-3F401B3F995A}" type="slidenum">
              <a:rPr kumimoji="1" lang="ja-JP" altLang="en-US" smtClean="0"/>
              <a:t>‹#›</a:t>
            </a:fld>
            <a:endParaRPr kumimoji="1" lang="ja-JP" altLang="en-US"/>
          </a:p>
        </p:txBody>
      </p:sp>
    </p:spTree>
    <p:extLst>
      <p:ext uri="{BB962C8B-B14F-4D97-AF65-F5344CB8AC3E}">
        <p14:creationId xmlns:p14="http://schemas.microsoft.com/office/powerpoint/2010/main" val="25026544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103B0B7-E674-576A-7B6B-957114727FC9}"/>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603553D7-B774-AAB1-1646-BD1D9D370C1F}"/>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618B34D1-0EE5-129C-1395-61B31B969B12}"/>
              </a:ext>
            </a:extLst>
          </p:cNvPr>
          <p:cNvSpPr>
            <a:spLocks noGrp="1"/>
          </p:cNvSpPr>
          <p:nvPr>
            <p:ph type="dt" sz="half" idx="10"/>
          </p:nvPr>
        </p:nvSpPr>
        <p:spPr/>
        <p:txBody>
          <a:bodyPr/>
          <a:lstStyle/>
          <a:p>
            <a:fld id="{30574B67-4641-4888-99D7-A60CB3E9A2D2}" type="datetimeFigureOut">
              <a:rPr kumimoji="1" lang="ja-JP" altLang="en-US" smtClean="0"/>
              <a:t>2024/2/29</a:t>
            </a:fld>
            <a:endParaRPr kumimoji="1" lang="ja-JP" altLang="en-US"/>
          </a:p>
        </p:txBody>
      </p:sp>
      <p:sp>
        <p:nvSpPr>
          <p:cNvPr id="5" name="フッター プレースホルダー 4">
            <a:extLst>
              <a:ext uri="{FF2B5EF4-FFF2-40B4-BE49-F238E27FC236}">
                <a16:creationId xmlns:a16="http://schemas.microsoft.com/office/drawing/2014/main" id="{213D032F-6A87-9880-AA0A-45D208B692F4}"/>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2B9BCFD8-AC73-AEF3-084F-27EC692EE97E}"/>
              </a:ext>
            </a:extLst>
          </p:cNvPr>
          <p:cNvSpPr>
            <a:spLocks noGrp="1"/>
          </p:cNvSpPr>
          <p:nvPr>
            <p:ph type="sldNum" sz="quarter" idx="12"/>
          </p:nvPr>
        </p:nvSpPr>
        <p:spPr/>
        <p:txBody>
          <a:bodyPr/>
          <a:lstStyle/>
          <a:p>
            <a:fld id="{D6CC8975-C7ED-48BE-8364-3F401B3F995A}" type="slidenum">
              <a:rPr kumimoji="1" lang="ja-JP" altLang="en-US" smtClean="0"/>
              <a:t>‹#›</a:t>
            </a:fld>
            <a:endParaRPr kumimoji="1" lang="ja-JP" altLang="en-US"/>
          </a:p>
        </p:txBody>
      </p:sp>
    </p:spTree>
    <p:extLst>
      <p:ext uri="{BB962C8B-B14F-4D97-AF65-F5344CB8AC3E}">
        <p14:creationId xmlns:p14="http://schemas.microsoft.com/office/powerpoint/2010/main" val="42236987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B37D64CD-0F2A-BA30-AB2C-EEA053AE16C2}"/>
              </a:ext>
            </a:extLst>
          </p:cNvPr>
          <p:cNvSpPr>
            <a:spLocks noGrp="1"/>
          </p:cNvSpPr>
          <p:nvPr>
            <p:ph type="title" orient="vert"/>
          </p:nvPr>
        </p:nvSpPr>
        <p:spPr>
          <a:xfrm>
            <a:off x="6543675" y="365125"/>
            <a:ext cx="1971675"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A9885401-F3B0-B227-76EC-438D06743C1F}"/>
              </a:ext>
            </a:extLst>
          </p:cNvPr>
          <p:cNvSpPr>
            <a:spLocks noGrp="1"/>
          </p:cNvSpPr>
          <p:nvPr>
            <p:ph type="body" orient="vert" idx="1"/>
          </p:nvPr>
        </p:nvSpPr>
        <p:spPr>
          <a:xfrm>
            <a:off x="628650" y="365125"/>
            <a:ext cx="5800725"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0C1D5EA0-74CF-70B0-1236-C8D1F7D91836}"/>
              </a:ext>
            </a:extLst>
          </p:cNvPr>
          <p:cNvSpPr>
            <a:spLocks noGrp="1"/>
          </p:cNvSpPr>
          <p:nvPr>
            <p:ph type="dt" sz="half" idx="10"/>
          </p:nvPr>
        </p:nvSpPr>
        <p:spPr/>
        <p:txBody>
          <a:bodyPr/>
          <a:lstStyle/>
          <a:p>
            <a:fld id="{30574B67-4641-4888-99D7-A60CB3E9A2D2}" type="datetimeFigureOut">
              <a:rPr kumimoji="1" lang="ja-JP" altLang="en-US" smtClean="0"/>
              <a:t>2024/2/29</a:t>
            </a:fld>
            <a:endParaRPr kumimoji="1" lang="ja-JP" altLang="en-US"/>
          </a:p>
        </p:txBody>
      </p:sp>
      <p:sp>
        <p:nvSpPr>
          <p:cNvPr id="5" name="フッター プレースホルダー 4">
            <a:extLst>
              <a:ext uri="{FF2B5EF4-FFF2-40B4-BE49-F238E27FC236}">
                <a16:creationId xmlns:a16="http://schemas.microsoft.com/office/drawing/2014/main" id="{8F8C4C34-2831-C424-7D09-638190A79555}"/>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712F116D-585E-802A-C493-B406EB76C90A}"/>
              </a:ext>
            </a:extLst>
          </p:cNvPr>
          <p:cNvSpPr>
            <a:spLocks noGrp="1"/>
          </p:cNvSpPr>
          <p:nvPr>
            <p:ph type="sldNum" sz="quarter" idx="12"/>
          </p:nvPr>
        </p:nvSpPr>
        <p:spPr/>
        <p:txBody>
          <a:bodyPr/>
          <a:lstStyle/>
          <a:p>
            <a:fld id="{D6CC8975-C7ED-48BE-8364-3F401B3F995A}" type="slidenum">
              <a:rPr kumimoji="1" lang="ja-JP" altLang="en-US" smtClean="0"/>
              <a:t>‹#›</a:t>
            </a:fld>
            <a:endParaRPr kumimoji="1" lang="ja-JP" altLang="en-US"/>
          </a:p>
        </p:txBody>
      </p:sp>
    </p:spTree>
    <p:extLst>
      <p:ext uri="{BB962C8B-B14F-4D97-AF65-F5344CB8AC3E}">
        <p14:creationId xmlns:p14="http://schemas.microsoft.com/office/powerpoint/2010/main" val="25594971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12D2FD0-B329-661C-3A13-765E734FA7D6}"/>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B69B69E9-76ED-5AF2-36D1-E6479A9E1044}"/>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E953171E-8CA6-FA7B-4148-BD4E58F4740D}"/>
              </a:ext>
            </a:extLst>
          </p:cNvPr>
          <p:cNvSpPr>
            <a:spLocks noGrp="1"/>
          </p:cNvSpPr>
          <p:nvPr>
            <p:ph type="dt" sz="half" idx="10"/>
          </p:nvPr>
        </p:nvSpPr>
        <p:spPr/>
        <p:txBody>
          <a:bodyPr/>
          <a:lstStyle/>
          <a:p>
            <a:fld id="{30574B67-4641-4888-99D7-A60CB3E9A2D2}" type="datetimeFigureOut">
              <a:rPr kumimoji="1" lang="ja-JP" altLang="en-US" smtClean="0"/>
              <a:t>2024/2/29</a:t>
            </a:fld>
            <a:endParaRPr kumimoji="1" lang="ja-JP" altLang="en-US"/>
          </a:p>
        </p:txBody>
      </p:sp>
      <p:sp>
        <p:nvSpPr>
          <p:cNvPr id="5" name="フッター プレースホルダー 4">
            <a:extLst>
              <a:ext uri="{FF2B5EF4-FFF2-40B4-BE49-F238E27FC236}">
                <a16:creationId xmlns:a16="http://schemas.microsoft.com/office/drawing/2014/main" id="{A0ED01BF-4B11-DEA0-2D7D-B98162E70243}"/>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B27D0B1E-AE5B-C8C0-5755-B8CC693212E2}"/>
              </a:ext>
            </a:extLst>
          </p:cNvPr>
          <p:cNvSpPr>
            <a:spLocks noGrp="1"/>
          </p:cNvSpPr>
          <p:nvPr>
            <p:ph type="sldNum" sz="quarter" idx="12"/>
          </p:nvPr>
        </p:nvSpPr>
        <p:spPr/>
        <p:txBody>
          <a:bodyPr/>
          <a:lstStyle/>
          <a:p>
            <a:fld id="{D6CC8975-C7ED-48BE-8364-3F401B3F995A}" type="slidenum">
              <a:rPr kumimoji="1" lang="ja-JP" altLang="en-US" smtClean="0"/>
              <a:t>‹#›</a:t>
            </a:fld>
            <a:endParaRPr kumimoji="1" lang="ja-JP" altLang="en-US"/>
          </a:p>
        </p:txBody>
      </p:sp>
    </p:spTree>
    <p:extLst>
      <p:ext uri="{BB962C8B-B14F-4D97-AF65-F5344CB8AC3E}">
        <p14:creationId xmlns:p14="http://schemas.microsoft.com/office/powerpoint/2010/main" val="37826422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6F5A1FE-BFBE-A81A-546B-F4337B095675}"/>
              </a:ext>
            </a:extLst>
          </p:cNvPr>
          <p:cNvSpPr>
            <a:spLocks noGrp="1"/>
          </p:cNvSpPr>
          <p:nvPr>
            <p:ph type="title"/>
          </p:nvPr>
        </p:nvSpPr>
        <p:spPr>
          <a:xfrm>
            <a:off x="623888" y="1709739"/>
            <a:ext cx="7886700" cy="2852737"/>
          </a:xfrm>
        </p:spPr>
        <p:txBody>
          <a:bodyPr anchor="b"/>
          <a:lstStyle>
            <a:lvl1pPr>
              <a:defRPr sz="45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0900AC54-22D9-573E-3AAD-E704D07FAC3C}"/>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566CAA47-EB21-2CE2-BC2E-FF7CABF13EC3}"/>
              </a:ext>
            </a:extLst>
          </p:cNvPr>
          <p:cNvSpPr>
            <a:spLocks noGrp="1"/>
          </p:cNvSpPr>
          <p:nvPr>
            <p:ph type="dt" sz="half" idx="10"/>
          </p:nvPr>
        </p:nvSpPr>
        <p:spPr/>
        <p:txBody>
          <a:bodyPr/>
          <a:lstStyle/>
          <a:p>
            <a:fld id="{30574B67-4641-4888-99D7-A60CB3E9A2D2}" type="datetimeFigureOut">
              <a:rPr kumimoji="1" lang="ja-JP" altLang="en-US" smtClean="0"/>
              <a:t>2024/2/29</a:t>
            </a:fld>
            <a:endParaRPr kumimoji="1" lang="ja-JP" altLang="en-US"/>
          </a:p>
        </p:txBody>
      </p:sp>
      <p:sp>
        <p:nvSpPr>
          <p:cNvPr id="5" name="フッター プレースホルダー 4">
            <a:extLst>
              <a:ext uri="{FF2B5EF4-FFF2-40B4-BE49-F238E27FC236}">
                <a16:creationId xmlns:a16="http://schemas.microsoft.com/office/drawing/2014/main" id="{9D99E79A-1003-1146-2E66-786F3CBEF177}"/>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E67F042F-4415-5C13-AE9C-A44D69F5DCD6}"/>
              </a:ext>
            </a:extLst>
          </p:cNvPr>
          <p:cNvSpPr>
            <a:spLocks noGrp="1"/>
          </p:cNvSpPr>
          <p:nvPr>
            <p:ph type="sldNum" sz="quarter" idx="12"/>
          </p:nvPr>
        </p:nvSpPr>
        <p:spPr/>
        <p:txBody>
          <a:bodyPr/>
          <a:lstStyle/>
          <a:p>
            <a:fld id="{D6CC8975-C7ED-48BE-8364-3F401B3F995A}" type="slidenum">
              <a:rPr kumimoji="1" lang="ja-JP" altLang="en-US" smtClean="0"/>
              <a:t>‹#›</a:t>
            </a:fld>
            <a:endParaRPr kumimoji="1" lang="ja-JP" altLang="en-US"/>
          </a:p>
        </p:txBody>
      </p:sp>
    </p:spTree>
    <p:extLst>
      <p:ext uri="{BB962C8B-B14F-4D97-AF65-F5344CB8AC3E}">
        <p14:creationId xmlns:p14="http://schemas.microsoft.com/office/powerpoint/2010/main" val="17758473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0F2A382-54DB-F0F6-81AF-2667D194438C}"/>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44D55C46-48D3-C090-DDAE-10AAE11C44F2}"/>
              </a:ext>
            </a:extLst>
          </p:cNvPr>
          <p:cNvSpPr>
            <a:spLocks noGrp="1"/>
          </p:cNvSpPr>
          <p:nvPr>
            <p:ph sz="half" idx="1"/>
          </p:nvPr>
        </p:nvSpPr>
        <p:spPr>
          <a:xfrm>
            <a:off x="628650" y="1825625"/>
            <a:ext cx="38862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6538D366-72A9-A2A6-395D-AFBF930232B3}"/>
              </a:ext>
            </a:extLst>
          </p:cNvPr>
          <p:cNvSpPr>
            <a:spLocks noGrp="1"/>
          </p:cNvSpPr>
          <p:nvPr>
            <p:ph sz="half" idx="2"/>
          </p:nvPr>
        </p:nvSpPr>
        <p:spPr>
          <a:xfrm>
            <a:off x="4629150" y="1825625"/>
            <a:ext cx="38862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5CA134F0-D0C0-D5C0-39E1-EDEB4C50B6D9}"/>
              </a:ext>
            </a:extLst>
          </p:cNvPr>
          <p:cNvSpPr>
            <a:spLocks noGrp="1"/>
          </p:cNvSpPr>
          <p:nvPr>
            <p:ph type="dt" sz="half" idx="10"/>
          </p:nvPr>
        </p:nvSpPr>
        <p:spPr/>
        <p:txBody>
          <a:bodyPr/>
          <a:lstStyle/>
          <a:p>
            <a:fld id="{30574B67-4641-4888-99D7-A60CB3E9A2D2}" type="datetimeFigureOut">
              <a:rPr kumimoji="1" lang="ja-JP" altLang="en-US" smtClean="0"/>
              <a:t>2024/2/29</a:t>
            </a:fld>
            <a:endParaRPr kumimoji="1" lang="ja-JP" altLang="en-US"/>
          </a:p>
        </p:txBody>
      </p:sp>
      <p:sp>
        <p:nvSpPr>
          <p:cNvPr id="6" name="フッター プレースホルダー 5">
            <a:extLst>
              <a:ext uri="{FF2B5EF4-FFF2-40B4-BE49-F238E27FC236}">
                <a16:creationId xmlns:a16="http://schemas.microsoft.com/office/drawing/2014/main" id="{A4CA0D38-9A13-6E44-9548-31B0C33FC365}"/>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59A4C6C7-A181-C2BE-6AEE-2E2EBD51FF94}"/>
              </a:ext>
            </a:extLst>
          </p:cNvPr>
          <p:cNvSpPr>
            <a:spLocks noGrp="1"/>
          </p:cNvSpPr>
          <p:nvPr>
            <p:ph type="sldNum" sz="quarter" idx="12"/>
          </p:nvPr>
        </p:nvSpPr>
        <p:spPr/>
        <p:txBody>
          <a:bodyPr/>
          <a:lstStyle/>
          <a:p>
            <a:fld id="{D6CC8975-C7ED-48BE-8364-3F401B3F995A}" type="slidenum">
              <a:rPr kumimoji="1" lang="ja-JP" altLang="en-US" smtClean="0"/>
              <a:t>‹#›</a:t>
            </a:fld>
            <a:endParaRPr kumimoji="1" lang="ja-JP" altLang="en-US"/>
          </a:p>
        </p:txBody>
      </p:sp>
    </p:spTree>
    <p:extLst>
      <p:ext uri="{BB962C8B-B14F-4D97-AF65-F5344CB8AC3E}">
        <p14:creationId xmlns:p14="http://schemas.microsoft.com/office/powerpoint/2010/main" val="109799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DF1686A-26EB-438D-E793-99B8FFB0D6A4}"/>
              </a:ext>
            </a:extLst>
          </p:cNvPr>
          <p:cNvSpPr>
            <a:spLocks noGrp="1"/>
          </p:cNvSpPr>
          <p:nvPr>
            <p:ph type="title"/>
          </p:nvPr>
        </p:nvSpPr>
        <p:spPr>
          <a:xfrm>
            <a:off x="629841" y="365126"/>
            <a:ext cx="78867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80060688-0864-F585-ED39-27FB8896EC25}"/>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1368A047-BEEC-0914-5CA2-5B4CC8773F40}"/>
              </a:ext>
            </a:extLst>
          </p:cNvPr>
          <p:cNvSpPr>
            <a:spLocks noGrp="1"/>
          </p:cNvSpPr>
          <p:nvPr>
            <p:ph sz="half" idx="2"/>
          </p:nvPr>
        </p:nvSpPr>
        <p:spPr>
          <a:xfrm>
            <a:off x="629842" y="2505075"/>
            <a:ext cx="3868340"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BD7A1174-5AD5-74FD-B0AF-5077F48AF2CE}"/>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7B743438-5D1F-B255-BBFF-DA9E163F506E}"/>
              </a:ext>
            </a:extLst>
          </p:cNvPr>
          <p:cNvSpPr>
            <a:spLocks noGrp="1"/>
          </p:cNvSpPr>
          <p:nvPr>
            <p:ph sz="quarter" idx="4"/>
          </p:nvPr>
        </p:nvSpPr>
        <p:spPr>
          <a:xfrm>
            <a:off x="4629150" y="2505075"/>
            <a:ext cx="3887391"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FE2E6A97-1DED-85F8-B9E7-6C8F6EE6F647}"/>
              </a:ext>
            </a:extLst>
          </p:cNvPr>
          <p:cNvSpPr>
            <a:spLocks noGrp="1"/>
          </p:cNvSpPr>
          <p:nvPr>
            <p:ph type="dt" sz="half" idx="10"/>
          </p:nvPr>
        </p:nvSpPr>
        <p:spPr/>
        <p:txBody>
          <a:bodyPr/>
          <a:lstStyle/>
          <a:p>
            <a:fld id="{30574B67-4641-4888-99D7-A60CB3E9A2D2}" type="datetimeFigureOut">
              <a:rPr kumimoji="1" lang="ja-JP" altLang="en-US" smtClean="0"/>
              <a:t>2024/2/29</a:t>
            </a:fld>
            <a:endParaRPr kumimoji="1" lang="ja-JP" altLang="en-US"/>
          </a:p>
        </p:txBody>
      </p:sp>
      <p:sp>
        <p:nvSpPr>
          <p:cNvPr id="8" name="フッター プレースホルダー 7">
            <a:extLst>
              <a:ext uri="{FF2B5EF4-FFF2-40B4-BE49-F238E27FC236}">
                <a16:creationId xmlns:a16="http://schemas.microsoft.com/office/drawing/2014/main" id="{D6CAC58F-DD90-1565-829C-671CE9E880E6}"/>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3A02D2F1-BF82-A90E-6749-AC014ACAE290}"/>
              </a:ext>
            </a:extLst>
          </p:cNvPr>
          <p:cNvSpPr>
            <a:spLocks noGrp="1"/>
          </p:cNvSpPr>
          <p:nvPr>
            <p:ph type="sldNum" sz="quarter" idx="12"/>
          </p:nvPr>
        </p:nvSpPr>
        <p:spPr/>
        <p:txBody>
          <a:bodyPr/>
          <a:lstStyle/>
          <a:p>
            <a:fld id="{D6CC8975-C7ED-48BE-8364-3F401B3F995A}" type="slidenum">
              <a:rPr kumimoji="1" lang="ja-JP" altLang="en-US" smtClean="0"/>
              <a:t>‹#›</a:t>
            </a:fld>
            <a:endParaRPr kumimoji="1" lang="ja-JP" altLang="en-US"/>
          </a:p>
        </p:txBody>
      </p:sp>
    </p:spTree>
    <p:extLst>
      <p:ext uri="{BB962C8B-B14F-4D97-AF65-F5344CB8AC3E}">
        <p14:creationId xmlns:p14="http://schemas.microsoft.com/office/powerpoint/2010/main" val="27697814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F3FC610-48BE-B8D5-90AA-462C1467CCFC}"/>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EB56CF73-D5CB-C12B-E16B-9407E37F7EB5}"/>
              </a:ext>
            </a:extLst>
          </p:cNvPr>
          <p:cNvSpPr>
            <a:spLocks noGrp="1"/>
          </p:cNvSpPr>
          <p:nvPr>
            <p:ph type="dt" sz="half" idx="10"/>
          </p:nvPr>
        </p:nvSpPr>
        <p:spPr/>
        <p:txBody>
          <a:bodyPr/>
          <a:lstStyle/>
          <a:p>
            <a:fld id="{30574B67-4641-4888-99D7-A60CB3E9A2D2}" type="datetimeFigureOut">
              <a:rPr kumimoji="1" lang="ja-JP" altLang="en-US" smtClean="0"/>
              <a:t>2024/2/29</a:t>
            </a:fld>
            <a:endParaRPr kumimoji="1" lang="ja-JP" altLang="en-US"/>
          </a:p>
        </p:txBody>
      </p:sp>
      <p:sp>
        <p:nvSpPr>
          <p:cNvPr id="4" name="フッター プレースホルダー 3">
            <a:extLst>
              <a:ext uri="{FF2B5EF4-FFF2-40B4-BE49-F238E27FC236}">
                <a16:creationId xmlns:a16="http://schemas.microsoft.com/office/drawing/2014/main" id="{77A03AD5-B521-6CB2-186B-DFF9DC5482E5}"/>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EC52CFC3-2279-696C-E8BF-AC09634541A4}"/>
              </a:ext>
            </a:extLst>
          </p:cNvPr>
          <p:cNvSpPr>
            <a:spLocks noGrp="1"/>
          </p:cNvSpPr>
          <p:nvPr>
            <p:ph type="sldNum" sz="quarter" idx="12"/>
          </p:nvPr>
        </p:nvSpPr>
        <p:spPr/>
        <p:txBody>
          <a:bodyPr/>
          <a:lstStyle/>
          <a:p>
            <a:fld id="{D6CC8975-C7ED-48BE-8364-3F401B3F995A}" type="slidenum">
              <a:rPr kumimoji="1" lang="ja-JP" altLang="en-US" smtClean="0"/>
              <a:t>‹#›</a:t>
            </a:fld>
            <a:endParaRPr kumimoji="1" lang="ja-JP" altLang="en-US"/>
          </a:p>
        </p:txBody>
      </p:sp>
    </p:spTree>
    <p:extLst>
      <p:ext uri="{BB962C8B-B14F-4D97-AF65-F5344CB8AC3E}">
        <p14:creationId xmlns:p14="http://schemas.microsoft.com/office/powerpoint/2010/main" val="18245612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726A8BE1-9403-D617-9DC8-1EEBE50D8A69}"/>
              </a:ext>
            </a:extLst>
          </p:cNvPr>
          <p:cNvSpPr>
            <a:spLocks noGrp="1"/>
          </p:cNvSpPr>
          <p:nvPr>
            <p:ph type="dt" sz="half" idx="10"/>
          </p:nvPr>
        </p:nvSpPr>
        <p:spPr/>
        <p:txBody>
          <a:bodyPr/>
          <a:lstStyle/>
          <a:p>
            <a:fld id="{30574B67-4641-4888-99D7-A60CB3E9A2D2}" type="datetimeFigureOut">
              <a:rPr kumimoji="1" lang="ja-JP" altLang="en-US" smtClean="0"/>
              <a:t>2024/2/29</a:t>
            </a:fld>
            <a:endParaRPr kumimoji="1" lang="ja-JP" altLang="en-US"/>
          </a:p>
        </p:txBody>
      </p:sp>
      <p:sp>
        <p:nvSpPr>
          <p:cNvPr id="3" name="フッター プレースホルダー 2">
            <a:extLst>
              <a:ext uri="{FF2B5EF4-FFF2-40B4-BE49-F238E27FC236}">
                <a16:creationId xmlns:a16="http://schemas.microsoft.com/office/drawing/2014/main" id="{903566CC-2B00-B741-0B9F-CD9DC31EEF09}"/>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27912233-0BC2-ECEC-826C-D445632FDC6B}"/>
              </a:ext>
            </a:extLst>
          </p:cNvPr>
          <p:cNvSpPr>
            <a:spLocks noGrp="1"/>
          </p:cNvSpPr>
          <p:nvPr>
            <p:ph type="sldNum" sz="quarter" idx="12"/>
          </p:nvPr>
        </p:nvSpPr>
        <p:spPr/>
        <p:txBody>
          <a:bodyPr/>
          <a:lstStyle/>
          <a:p>
            <a:fld id="{D6CC8975-C7ED-48BE-8364-3F401B3F995A}" type="slidenum">
              <a:rPr kumimoji="1" lang="ja-JP" altLang="en-US" smtClean="0"/>
              <a:t>‹#›</a:t>
            </a:fld>
            <a:endParaRPr kumimoji="1" lang="ja-JP" altLang="en-US"/>
          </a:p>
        </p:txBody>
      </p:sp>
    </p:spTree>
    <p:extLst>
      <p:ext uri="{BB962C8B-B14F-4D97-AF65-F5344CB8AC3E}">
        <p14:creationId xmlns:p14="http://schemas.microsoft.com/office/powerpoint/2010/main" val="32545747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C724788-140D-564F-D967-8EB6B1AEBF31}"/>
              </a:ext>
            </a:extLst>
          </p:cNvPr>
          <p:cNvSpPr>
            <a:spLocks noGrp="1"/>
          </p:cNvSpPr>
          <p:nvPr>
            <p:ph type="title"/>
          </p:nvPr>
        </p:nvSpPr>
        <p:spPr>
          <a:xfrm>
            <a:off x="629841" y="457200"/>
            <a:ext cx="2949178" cy="1600200"/>
          </a:xfrm>
        </p:spPr>
        <p:txBody>
          <a:bodyPr anchor="b"/>
          <a:lstStyle>
            <a:lvl1pPr>
              <a:defRPr sz="24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2561E38C-CA96-2677-7889-F87A6BB020D5}"/>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8FFCE8A3-7D4F-1275-B2B3-0DF4A1CE971C}"/>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25949FCF-FD7D-3BA4-F186-DDC64DA4D5DE}"/>
              </a:ext>
            </a:extLst>
          </p:cNvPr>
          <p:cNvSpPr>
            <a:spLocks noGrp="1"/>
          </p:cNvSpPr>
          <p:nvPr>
            <p:ph type="dt" sz="half" idx="10"/>
          </p:nvPr>
        </p:nvSpPr>
        <p:spPr/>
        <p:txBody>
          <a:bodyPr/>
          <a:lstStyle/>
          <a:p>
            <a:fld id="{30574B67-4641-4888-99D7-A60CB3E9A2D2}" type="datetimeFigureOut">
              <a:rPr kumimoji="1" lang="ja-JP" altLang="en-US" smtClean="0"/>
              <a:t>2024/2/29</a:t>
            </a:fld>
            <a:endParaRPr kumimoji="1" lang="ja-JP" altLang="en-US"/>
          </a:p>
        </p:txBody>
      </p:sp>
      <p:sp>
        <p:nvSpPr>
          <p:cNvPr id="6" name="フッター プレースホルダー 5">
            <a:extLst>
              <a:ext uri="{FF2B5EF4-FFF2-40B4-BE49-F238E27FC236}">
                <a16:creationId xmlns:a16="http://schemas.microsoft.com/office/drawing/2014/main" id="{1F26B23C-6357-FF5F-E0EE-9AE7D15C92D9}"/>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9B7A8B0F-D54D-F9BC-1AE0-8A83370EF97A}"/>
              </a:ext>
            </a:extLst>
          </p:cNvPr>
          <p:cNvSpPr>
            <a:spLocks noGrp="1"/>
          </p:cNvSpPr>
          <p:nvPr>
            <p:ph type="sldNum" sz="quarter" idx="12"/>
          </p:nvPr>
        </p:nvSpPr>
        <p:spPr/>
        <p:txBody>
          <a:bodyPr/>
          <a:lstStyle/>
          <a:p>
            <a:fld id="{D6CC8975-C7ED-48BE-8364-3F401B3F995A}" type="slidenum">
              <a:rPr kumimoji="1" lang="ja-JP" altLang="en-US" smtClean="0"/>
              <a:t>‹#›</a:t>
            </a:fld>
            <a:endParaRPr kumimoji="1" lang="ja-JP" altLang="en-US"/>
          </a:p>
        </p:txBody>
      </p:sp>
    </p:spTree>
    <p:extLst>
      <p:ext uri="{BB962C8B-B14F-4D97-AF65-F5344CB8AC3E}">
        <p14:creationId xmlns:p14="http://schemas.microsoft.com/office/powerpoint/2010/main" val="10898324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6981D8A-7B73-67DB-E11C-D06218FFE6A1}"/>
              </a:ext>
            </a:extLst>
          </p:cNvPr>
          <p:cNvSpPr>
            <a:spLocks noGrp="1"/>
          </p:cNvSpPr>
          <p:nvPr>
            <p:ph type="title"/>
          </p:nvPr>
        </p:nvSpPr>
        <p:spPr>
          <a:xfrm>
            <a:off x="629841" y="457200"/>
            <a:ext cx="2949178" cy="1600200"/>
          </a:xfrm>
        </p:spPr>
        <p:txBody>
          <a:bodyPr anchor="b"/>
          <a:lstStyle>
            <a:lvl1pPr>
              <a:defRPr sz="24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92B7B9F5-3D69-F57A-D028-2A9BA7142614}"/>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kumimoji="1" lang="ja-JP" altLang="en-US"/>
          </a:p>
        </p:txBody>
      </p:sp>
      <p:sp>
        <p:nvSpPr>
          <p:cNvPr id="4" name="テキスト プレースホルダー 3">
            <a:extLst>
              <a:ext uri="{FF2B5EF4-FFF2-40B4-BE49-F238E27FC236}">
                <a16:creationId xmlns:a16="http://schemas.microsoft.com/office/drawing/2014/main" id="{2755ECBB-343D-4D8E-CFB7-AF333CCCA48D}"/>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458CE0B2-FD4E-99D4-EF27-09A55A7FE36F}"/>
              </a:ext>
            </a:extLst>
          </p:cNvPr>
          <p:cNvSpPr>
            <a:spLocks noGrp="1"/>
          </p:cNvSpPr>
          <p:nvPr>
            <p:ph type="dt" sz="half" idx="10"/>
          </p:nvPr>
        </p:nvSpPr>
        <p:spPr/>
        <p:txBody>
          <a:bodyPr/>
          <a:lstStyle/>
          <a:p>
            <a:fld id="{30574B67-4641-4888-99D7-A60CB3E9A2D2}" type="datetimeFigureOut">
              <a:rPr kumimoji="1" lang="ja-JP" altLang="en-US" smtClean="0"/>
              <a:t>2024/2/29</a:t>
            </a:fld>
            <a:endParaRPr kumimoji="1" lang="ja-JP" altLang="en-US"/>
          </a:p>
        </p:txBody>
      </p:sp>
      <p:sp>
        <p:nvSpPr>
          <p:cNvPr id="6" name="フッター プレースホルダー 5">
            <a:extLst>
              <a:ext uri="{FF2B5EF4-FFF2-40B4-BE49-F238E27FC236}">
                <a16:creationId xmlns:a16="http://schemas.microsoft.com/office/drawing/2014/main" id="{F3DC9CC8-D925-73C6-6FEA-B172A628FCCD}"/>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F929F415-9FA0-1258-8EA2-77C7A5C0A442}"/>
              </a:ext>
            </a:extLst>
          </p:cNvPr>
          <p:cNvSpPr>
            <a:spLocks noGrp="1"/>
          </p:cNvSpPr>
          <p:nvPr>
            <p:ph type="sldNum" sz="quarter" idx="12"/>
          </p:nvPr>
        </p:nvSpPr>
        <p:spPr/>
        <p:txBody>
          <a:bodyPr/>
          <a:lstStyle/>
          <a:p>
            <a:fld id="{D6CC8975-C7ED-48BE-8364-3F401B3F995A}" type="slidenum">
              <a:rPr kumimoji="1" lang="ja-JP" altLang="en-US" smtClean="0"/>
              <a:t>‹#›</a:t>
            </a:fld>
            <a:endParaRPr kumimoji="1" lang="ja-JP" altLang="en-US"/>
          </a:p>
        </p:txBody>
      </p:sp>
    </p:spTree>
    <p:extLst>
      <p:ext uri="{BB962C8B-B14F-4D97-AF65-F5344CB8AC3E}">
        <p14:creationId xmlns:p14="http://schemas.microsoft.com/office/powerpoint/2010/main" val="18881341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0273E798-576D-81EA-2B97-F32D810619AB}"/>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8C7C8E8D-3CB3-9667-E33D-50C36ECEA963}"/>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45E4BA49-C7CD-CF91-5B21-7E974A220FA7}"/>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30574B67-4641-4888-99D7-A60CB3E9A2D2}" type="datetimeFigureOut">
              <a:rPr kumimoji="1" lang="ja-JP" altLang="en-US" smtClean="0"/>
              <a:t>2024/2/29</a:t>
            </a:fld>
            <a:endParaRPr kumimoji="1" lang="ja-JP" altLang="en-US"/>
          </a:p>
        </p:txBody>
      </p:sp>
      <p:sp>
        <p:nvSpPr>
          <p:cNvPr id="5" name="フッター プレースホルダー 4">
            <a:extLst>
              <a:ext uri="{FF2B5EF4-FFF2-40B4-BE49-F238E27FC236}">
                <a16:creationId xmlns:a16="http://schemas.microsoft.com/office/drawing/2014/main" id="{32A05E69-E766-5313-DCB0-124927FA9FF7}"/>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AF00FFC8-8D71-41E2-9E11-D212AAFF9D6C}"/>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D6CC8975-C7ED-48BE-8364-3F401B3F995A}" type="slidenum">
              <a:rPr kumimoji="1" lang="ja-JP" altLang="en-US" smtClean="0"/>
              <a:t>‹#›</a:t>
            </a:fld>
            <a:endParaRPr kumimoji="1" lang="ja-JP" altLang="en-US"/>
          </a:p>
        </p:txBody>
      </p:sp>
    </p:spTree>
    <p:extLst>
      <p:ext uri="{BB962C8B-B14F-4D97-AF65-F5344CB8AC3E}">
        <p14:creationId xmlns:p14="http://schemas.microsoft.com/office/powerpoint/2010/main" val="909695518"/>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ja-JP"/>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pic>
        <p:nvPicPr>
          <p:cNvPr id="10" name="図 9" descr="時計 が含まれている画像&#10;&#10;自動的に生成された説明">
            <a:extLst>
              <a:ext uri="{FF2B5EF4-FFF2-40B4-BE49-F238E27FC236}">
                <a16:creationId xmlns:a16="http://schemas.microsoft.com/office/drawing/2014/main" id="{C955A5F6-66A4-9D27-F121-3781DCC83BDF}"/>
              </a:ext>
            </a:extLst>
          </p:cNvPr>
          <p:cNvPicPr>
            <a:picLocks noChangeAspect="1"/>
          </p:cNvPicPr>
          <p:nvPr/>
        </p:nvPicPr>
        <p:blipFill>
          <a:blip r:embed="rId2">
            <a:alphaModFix amt="65000"/>
            <a:extLst>
              <a:ext uri="{28A0092B-C50C-407E-A947-70E740481C1C}">
                <a14:useLocalDpi xmlns:a14="http://schemas.microsoft.com/office/drawing/2010/main" val="0"/>
              </a:ext>
            </a:extLst>
          </a:blip>
          <a:stretch>
            <a:fillRect/>
          </a:stretch>
        </p:blipFill>
        <p:spPr>
          <a:xfrm rot="2668851">
            <a:off x="-416535" y="-486396"/>
            <a:ext cx="9605475" cy="8697320"/>
          </a:xfrm>
          <a:prstGeom prst="rect">
            <a:avLst/>
          </a:prstGeom>
        </p:spPr>
      </p:pic>
      <p:sp>
        <p:nvSpPr>
          <p:cNvPr id="17" name="テキスト ボックス 16">
            <a:extLst>
              <a:ext uri="{FF2B5EF4-FFF2-40B4-BE49-F238E27FC236}">
                <a16:creationId xmlns:a16="http://schemas.microsoft.com/office/drawing/2014/main" id="{F0F2CA0C-1D14-8F1B-CAB7-7EF97A834444}"/>
              </a:ext>
            </a:extLst>
          </p:cNvPr>
          <p:cNvSpPr txBox="1"/>
          <p:nvPr/>
        </p:nvSpPr>
        <p:spPr>
          <a:xfrm>
            <a:off x="2601882" y="5401717"/>
            <a:ext cx="3892486" cy="707886"/>
          </a:xfrm>
          <a:prstGeom prst="rect">
            <a:avLst/>
          </a:prstGeom>
          <a:noFill/>
        </p:spPr>
        <p:txBody>
          <a:bodyPr wrap="square" rtlCol="0">
            <a:spAutoFit/>
          </a:bodyPr>
          <a:lstStyle/>
          <a:p>
            <a:pPr algn="ctr"/>
            <a:r>
              <a:rPr kumimoji="1" lang="ja-JP" altLang="en-US" sz="2000" dirty="0">
                <a:solidFill>
                  <a:srgbClr val="002060"/>
                </a:solidFill>
                <a:highlight>
                  <a:srgbClr val="FFFF99"/>
                </a:highlight>
                <a:latin typeface="HG丸ｺﾞｼｯｸM-PRO" panose="020F0600000000000000" pitchFamily="50" charset="-128"/>
                <a:ea typeface="HG丸ｺﾞｼｯｸM-PRO" panose="020F0600000000000000" pitchFamily="50" charset="-128"/>
              </a:rPr>
              <a:t>令和６年２月</a:t>
            </a:r>
            <a:endParaRPr kumimoji="1" lang="en-US" altLang="ja-JP" sz="2000" dirty="0">
              <a:solidFill>
                <a:srgbClr val="002060"/>
              </a:solidFill>
              <a:highlight>
                <a:srgbClr val="FFFF99"/>
              </a:highlight>
              <a:latin typeface="HG丸ｺﾞｼｯｸM-PRO" panose="020F0600000000000000" pitchFamily="50" charset="-128"/>
              <a:ea typeface="HG丸ｺﾞｼｯｸM-PRO" panose="020F0600000000000000" pitchFamily="50" charset="-128"/>
            </a:endParaRPr>
          </a:p>
          <a:p>
            <a:pPr algn="ctr"/>
            <a:r>
              <a:rPr kumimoji="1" lang="ja-JP" altLang="en-US" sz="2000" dirty="0">
                <a:solidFill>
                  <a:srgbClr val="002060"/>
                </a:solidFill>
                <a:highlight>
                  <a:srgbClr val="FFFF99"/>
                </a:highlight>
                <a:latin typeface="HG丸ｺﾞｼｯｸM-PRO" panose="020F0600000000000000" pitchFamily="50" charset="-128"/>
                <a:ea typeface="HG丸ｺﾞｼｯｸM-PRO" panose="020F0600000000000000" pitchFamily="50" charset="-128"/>
              </a:rPr>
              <a:t>「区を超えた交流」実行委員会</a:t>
            </a:r>
          </a:p>
        </p:txBody>
      </p:sp>
      <p:pic>
        <p:nvPicPr>
          <p:cNvPr id="12" name="図 11">
            <a:extLst>
              <a:ext uri="{FF2B5EF4-FFF2-40B4-BE49-F238E27FC236}">
                <a16:creationId xmlns:a16="http://schemas.microsoft.com/office/drawing/2014/main" id="{25AB904C-0404-881A-203E-E6A0D257BBD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580691" y="6165764"/>
            <a:ext cx="721079" cy="692236"/>
          </a:xfrm>
          <a:prstGeom prst="rect">
            <a:avLst/>
          </a:prstGeom>
        </p:spPr>
      </p:pic>
      <p:pic>
        <p:nvPicPr>
          <p:cNvPr id="14" name="図 13">
            <a:extLst>
              <a:ext uri="{FF2B5EF4-FFF2-40B4-BE49-F238E27FC236}">
                <a16:creationId xmlns:a16="http://schemas.microsoft.com/office/drawing/2014/main" id="{F259DD62-CAD8-6DC2-9201-0733DD1BFCFC}"/>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02769" y="5919126"/>
            <a:ext cx="721079" cy="692236"/>
          </a:xfrm>
          <a:prstGeom prst="rect">
            <a:avLst/>
          </a:prstGeom>
        </p:spPr>
      </p:pic>
      <p:pic>
        <p:nvPicPr>
          <p:cNvPr id="18" name="図 17">
            <a:extLst>
              <a:ext uri="{FF2B5EF4-FFF2-40B4-BE49-F238E27FC236}">
                <a16:creationId xmlns:a16="http://schemas.microsoft.com/office/drawing/2014/main" id="{68156C44-1B1C-91A7-0DD9-1808BE979A03}"/>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713245" y="4560958"/>
            <a:ext cx="721079" cy="692236"/>
          </a:xfrm>
          <a:prstGeom prst="rect">
            <a:avLst/>
          </a:prstGeom>
        </p:spPr>
      </p:pic>
      <p:pic>
        <p:nvPicPr>
          <p:cNvPr id="20" name="図 19">
            <a:extLst>
              <a:ext uri="{FF2B5EF4-FFF2-40B4-BE49-F238E27FC236}">
                <a16:creationId xmlns:a16="http://schemas.microsoft.com/office/drawing/2014/main" id="{9C8883A2-10CF-D9F0-26EA-2EDE849A9115}"/>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360540" y="4214840"/>
            <a:ext cx="721079" cy="692236"/>
          </a:xfrm>
          <a:prstGeom prst="rect">
            <a:avLst/>
          </a:prstGeom>
        </p:spPr>
      </p:pic>
      <p:pic>
        <p:nvPicPr>
          <p:cNvPr id="22" name="図 21">
            <a:extLst>
              <a:ext uri="{FF2B5EF4-FFF2-40B4-BE49-F238E27FC236}">
                <a16:creationId xmlns:a16="http://schemas.microsoft.com/office/drawing/2014/main" id="{704018B0-DAE9-A4C6-39C3-25D6D50937BC}"/>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7481481" y="330444"/>
            <a:ext cx="721079" cy="692236"/>
          </a:xfrm>
          <a:prstGeom prst="rect">
            <a:avLst/>
          </a:prstGeom>
        </p:spPr>
      </p:pic>
      <p:pic>
        <p:nvPicPr>
          <p:cNvPr id="23" name="図 22">
            <a:extLst>
              <a:ext uri="{FF2B5EF4-FFF2-40B4-BE49-F238E27FC236}">
                <a16:creationId xmlns:a16="http://schemas.microsoft.com/office/drawing/2014/main" id="{BA3BA9DE-C0C7-EC38-844F-7E5C142D07B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220151" y="1394323"/>
            <a:ext cx="721079" cy="692236"/>
          </a:xfrm>
          <a:prstGeom prst="rect">
            <a:avLst/>
          </a:prstGeom>
        </p:spPr>
      </p:pic>
      <p:sp>
        <p:nvSpPr>
          <p:cNvPr id="16" name="テキスト ボックス 15">
            <a:extLst>
              <a:ext uri="{FF2B5EF4-FFF2-40B4-BE49-F238E27FC236}">
                <a16:creationId xmlns:a16="http://schemas.microsoft.com/office/drawing/2014/main" id="{A7F4D873-0253-94E0-360A-70967051626D}"/>
              </a:ext>
            </a:extLst>
          </p:cNvPr>
          <p:cNvSpPr txBox="1"/>
          <p:nvPr/>
        </p:nvSpPr>
        <p:spPr>
          <a:xfrm>
            <a:off x="-577416" y="1740441"/>
            <a:ext cx="10298828" cy="1384995"/>
          </a:xfrm>
          <a:custGeom>
            <a:avLst/>
            <a:gdLst>
              <a:gd name="connsiteX0" fmla="*/ 0 w 10298828"/>
              <a:gd name="connsiteY0" fmla="*/ 0 h 1384995"/>
              <a:gd name="connsiteX1" fmla="*/ 10298828 w 10298828"/>
              <a:gd name="connsiteY1" fmla="*/ 0 h 1384995"/>
              <a:gd name="connsiteX2" fmla="*/ 10298828 w 10298828"/>
              <a:gd name="connsiteY2" fmla="*/ 1384995 h 1384995"/>
              <a:gd name="connsiteX3" fmla="*/ 0 w 10298828"/>
              <a:gd name="connsiteY3" fmla="*/ 1384995 h 1384995"/>
              <a:gd name="connsiteX4" fmla="*/ 0 w 10298828"/>
              <a:gd name="connsiteY4" fmla="*/ 0 h 13849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298828" h="1384995" fill="none" extrusionOk="0">
                <a:moveTo>
                  <a:pt x="0" y="0"/>
                </a:moveTo>
                <a:cubicBezTo>
                  <a:pt x="2387671" y="-49533"/>
                  <a:pt x="8005145" y="-14809"/>
                  <a:pt x="10298828" y="0"/>
                </a:cubicBezTo>
                <a:cubicBezTo>
                  <a:pt x="10213580" y="472885"/>
                  <a:pt x="10296535" y="779472"/>
                  <a:pt x="10298828" y="1384995"/>
                </a:cubicBezTo>
                <a:cubicBezTo>
                  <a:pt x="9131530" y="1336764"/>
                  <a:pt x="3003308" y="1469450"/>
                  <a:pt x="0" y="1384995"/>
                </a:cubicBezTo>
                <a:cubicBezTo>
                  <a:pt x="-86426" y="1170797"/>
                  <a:pt x="-14350" y="315674"/>
                  <a:pt x="0" y="0"/>
                </a:cubicBezTo>
                <a:close/>
              </a:path>
              <a:path w="10298828" h="1384995" stroke="0" extrusionOk="0">
                <a:moveTo>
                  <a:pt x="0" y="0"/>
                </a:moveTo>
                <a:cubicBezTo>
                  <a:pt x="4009136" y="118645"/>
                  <a:pt x="9226073" y="116012"/>
                  <a:pt x="10298828" y="0"/>
                </a:cubicBezTo>
                <a:cubicBezTo>
                  <a:pt x="10400673" y="614820"/>
                  <a:pt x="10188738" y="1103818"/>
                  <a:pt x="10298828" y="1384995"/>
                </a:cubicBezTo>
                <a:cubicBezTo>
                  <a:pt x="5956215" y="1519595"/>
                  <a:pt x="4683526" y="1227799"/>
                  <a:pt x="0" y="1384995"/>
                </a:cubicBezTo>
                <a:cubicBezTo>
                  <a:pt x="94601" y="974904"/>
                  <a:pt x="123757" y="443246"/>
                  <a:pt x="0" y="0"/>
                </a:cubicBezTo>
                <a:close/>
              </a:path>
            </a:pathLst>
          </a:custGeom>
          <a:solidFill>
            <a:schemeClr val="accent4">
              <a:lumMod val="40000"/>
              <a:lumOff val="60000"/>
              <a:alpha val="90000"/>
            </a:schemeClr>
          </a:solidFill>
          <a:ln w="101600" cmpd="dbl">
            <a:solidFill>
              <a:schemeClr val="accent2">
                <a:lumMod val="60000"/>
                <a:lumOff val="40000"/>
              </a:schemeClr>
            </a:solidFill>
            <a:prstDash val="solid"/>
            <a:extLst>
              <a:ext uri="{C807C97D-BFC1-408E-A445-0C87EB9F89A2}">
                <ask:lineSketchStyleProps xmlns:ask="http://schemas.microsoft.com/office/drawing/2018/sketchyshapes" sd="1219033472">
                  <a:prstGeom prst="rect">
                    <a:avLst/>
                  </a:prstGeom>
                  <ask:type>
                    <ask:lineSketchCurved/>
                  </ask:type>
                </ask:lineSketchStyleProps>
              </a:ext>
            </a:extLst>
          </a:ln>
        </p:spPr>
        <p:txBody>
          <a:bodyPr wrap="square" rtlCol="0">
            <a:spAutoFit/>
          </a:bodyPr>
          <a:lstStyle/>
          <a:p>
            <a:pPr algn="ctr"/>
            <a:r>
              <a:rPr kumimoji="1" lang="ja-JP" altLang="en-US" sz="3600" b="1" dirty="0">
                <a:solidFill>
                  <a:srgbClr val="002060"/>
                </a:solidFill>
                <a:latin typeface="HG丸ｺﾞｼｯｸM-PRO" panose="020F0600000000000000" pitchFamily="50" charset="-128"/>
                <a:ea typeface="HG丸ｺﾞｼｯｸM-PRO" panose="020F0600000000000000" pitchFamily="50" charset="-128"/>
              </a:rPr>
              <a:t>令和５年度</a:t>
            </a:r>
            <a:endParaRPr kumimoji="1" lang="en-US" altLang="ja-JP" sz="3600" b="1" dirty="0">
              <a:solidFill>
                <a:srgbClr val="002060"/>
              </a:solidFill>
              <a:latin typeface="HG丸ｺﾞｼｯｸM-PRO" panose="020F0600000000000000" pitchFamily="50" charset="-128"/>
              <a:ea typeface="HG丸ｺﾞｼｯｸM-PRO" panose="020F0600000000000000" pitchFamily="50" charset="-128"/>
            </a:endParaRPr>
          </a:p>
          <a:p>
            <a:pPr algn="ctr"/>
            <a:r>
              <a:rPr lang="ja-JP" altLang="en-US" sz="4800" b="1" dirty="0">
                <a:solidFill>
                  <a:srgbClr val="002060"/>
                </a:solidFill>
                <a:latin typeface="HG丸ｺﾞｼｯｸM-PRO" panose="020F0600000000000000" pitchFamily="50" charset="-128"/>
                <a:ea typeface="HG丸ｺﾞｼｯｸM-PRO" panose="020F0600000000000000" pitchFamily="50" charset="-128"/>
              </a:rPr>
              <a:t>「区を超えた交流」事例集</a:t>
            </a:r>
            <a:endParaRPr kumimoji="1" lang="ja-JP" altLang="en-US" sz="4800" b="1" dirty="0">
              <a:solidFill>
                <a:srgbClr val="002060"/>
              </a:solidFill>
              <a:latin typeface="HG丸ｺﾞｼｯｸM-PRO" panose="020F0600000000000000" pitchFamily="50" charset="-128"/>
              <a:ea typeface="HG丸ｺﾞｼｯｸM-PRO" panose="020F0600000000000000" pitchFamily="50" charset="-128"/>
            </a:endParaRPr>
          </a:p>
        </p:txBody>
      </p:sp>
      <p:pic>
        <p:nvPicPr>
          <p:cNvPr id="24" name="図 23">
            <a:extLst>
              <a:ext uri="{FF2B5EF4-FFF2-40B4-BE49-F238E27FC236}">
                <a16:creationId xmlns:a16="http://schemas.microsoft.com/office/drawing/2014/main" id="{941B3E47-9595-5E4C-1FC8-172DDDD5B709}"/>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796746" y="-194808"/>
            <a:ext cx="721079" cy="692236"/>
          </a:xfrm>
          <a:prstGeom prst="rect">
            <a:avLst/>
          </a:prstGeom>
        </p:spPr>
      </p:pic>
      <p:pic>
        <p:nvPicPr>
          <p:cNvPr id="25" name="図 24">
            <a:extLst>
              <a:ext uri="{FF2B5EF4-FFF2-40B4-BE49-F238E27FC236}">
                <a16:creationId xmlns:a16="http://schemas.microsoft.com/office/drawing/2014/main" id="{CB25A64A-0AF5-51FB-958C-115D0F9ED03F}"/>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02768" y="676562"/>
            <a:ext cx="721079" cy="692236"/>
          </a:xfrm>
          <a:prstGeom prst="rect">
            <a:avLst/>
          </a:prstGeom>
        </p:spPr>
      </p:pic>
      <p:pic>
        <p:nvPicPr>
          <p:cNvPr id="26" name="図 25">
            <a:extLst>
              <a:ext uri="{FF2B5EF4-FFF2-40B4-BE49-F238E27FC236}">
                <a16:creationId xmlns:a16="http://schemas.microsoft.com/office/drawing/2014/main" id="{59D79C49-C689-3F93-7DD9-A89A1A90DA36}"/>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796746" y="6381652"/>
            <a:ext cx="721079" cy="692236"/>
          </a:xfrm>
          <a:prstGeom prst="rect">
            <a:avLst/>
          </a:prstGeom>
        </p:spPr>
      </p:pic>
      <p:pic>
        <p:nvPicPr>
          <p:cNvPr id="27" name="図 26">
            <a:extLst>
              <a:ext uri="{FF2B5EF4-FFF2-40B4-BE49-F238E27FC236}">
                <a16:creationId xmlns:a16="http://schemas.microsoft.com/office/drawing/2014/main" id="{6868E6A3-3EA0-CB1B-9BEE-0744A311B16C}"/>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026298" y="4724551"/>
            <a:ext cx="721079" cy="692236"/>
          </a:xfrm>
          <a:prstGeom prst="rect">
            <a:avLst/>
          </a:prstGeom>
        </p:spPr>
      </p:pic>
    </p:spTree>
    <p:extLst>
      <p:ext uri="{BB962C8B-B14F-4D97-AF65-F5344CB8AC3E}">
        <p14:creationId xmlns:p14="http://schemas.microsoft.com/office/powerpoint/2010/main" val="11640955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08C5C62-2766-94E9-31EA-7302C831F373}"/>
              </a:ext>
            </a:extLst>
          </p:cNvPr>
          <p:cNvSpPr>
            <a:spLocks noGrp="1"/>
          </p:cNvSpPr>
          <p:nvPr>
            <p:ph type="title"/>
          </p:nvPr>
        </p:nvSpPr>
        <p:spPr>
          <a:xfrm>
            <a:off x="0" y="-13264"/>
            <a:ext cx="8147488" cy="583789"/>
          </a:xfrm>
        </p:spPr>
        <p:txBody>
          <a:bodyPr>
            <a:normAutofit/>
          </a:bodyPr>
          <a:lstStyle/>
          <a:p>
            <a:r>
              <a:rPr kumimoji="1" lang="en-US" altLang="ja-JP" sz="2400" dirty="0">
                <a:latin typeface="Meiryo UI" panose="020B0604030504040204" pitchFamily="50" charset="-128"/>
                <a:ea typeface="Meiryo UI" panose="020B0604030504040204" pitchFamily="50" charset="-128"/>
              </a:rPr>
              <a:t>【</a:t>
            </a:r>
            <a:r>
              <a:rPr lang="ja-JP" altLang="en-US" sz="2400" dirty="0">
                <a:latin typeface="Meiryo UI" panose="020B0604030504040204" pitchFamily="50" charset="-128"/>
                <a:ea typeface="Meiryo UI" panose="020B0604030504040204" pitchFamily="50" charset="-128"/>
              </a:rPr>
              <a:t>担い手確保の</a:t>
            </a:r>
            <a:r>
              <a:rPr kumimoji="1" lang="ja-JP" altLang="en-US" sz="2400" dirty="0">
                <a:latin typeface="Meiryo UI" panose="020B0604030504040204" pitchFamily="50" charset="-128"/>
                <a:ea typeface="Meiryo UI" panose="020B0604030504040204" pitchFamily="50" charset="-128"/>
              </a:rPr>
              <a:t>事例</a:t>
            </a:r>
            <a:r>
              <a:rPr kumimoji="1" lang="en-US" altLang="ja-JP" sz="2400" dirty="0">
                <a:latin typeface="Meiryo UI" panose="020B0604030504040204" pitchFamily="50" charset="-128"/>
                <a:ea typeface="Meiryo UI" panose="020B0604030504040204" pitchFamily="50" charset="-128"/>
              </a:rPr>
              <a:t>】</a:t>
            </a:r>
            <a:r>
              <a:rPr kumimoji="1" lang="ja-JP" altLang="en-US" sz="2400" dirty="0">
                <a:latin typeface="Meiryo UI" panose="020B0604030504040204" pitchFamily="50" charset="-128"/>
                <a:ea typeface="Meiryo UI" panose="020B0604030504040204" pitchFamily="50" charset="-128"/>
              </a:rPr>
              <a:t>　</a:t>
            </a:r>
            <a:r>
              <a:rPr lang="ja-JP" altLang="en-US" sz="2400" dirty="0">
                <a:latin typeface="Meiryo UI" panose="020B0604030504040204" pitchFamily="50" charset="-128"/>
                <a:ea typeface="Meiryo UI" panose="020B0604030504040204" pitchFamily="50" charset="-128"/>
              </a:rPr>
              <a:t>地域住民の参画意識の向上</a:t>
            </a:r>
            <a:endParaRPr kumimoji="1" lang="ja-JP" altLang="en-US" sz="2400" dirty="0">
              <a:latin typeface="Meiryo UI" panose="020B0604030504040204" pitchFamily="50" charset="-128"/>
              <a:ea typeface="Meiryo UI" panose="020B0604030504040204" pitchFamily="50" charset="-128"/>
            </a:endParaRPr>
          </a:p>
        </p:txBody>
      </p:sp>
      <p:sp>
        <p:nvSpPr>
          <p:cNvPr id="4" name="AutoShape 2">
            <a:extLst>
              <a:ext uri="{FF2B5EF4-FFF2-40B4-BE49-F238E27FC236}">
                <a16:creationId xmlns:a16="http://schemas.microsoft.com/office/drawing/2014/main" id="{60803ECB-3F6B-5E96-15AA-80010B046736}"/>
              </a:ext>
            </a:extLst>
          </p:cNvPr>
          <p:cNvSpPr>
            <a:spLocks noChangeArrowheads="1"/>
          </p:cNvSpPr>
          <p:nvPr/>
        </p:nvSpPr>
        <p:spPr bwMode="auto">
          <a:xfrm>
            <a:off x="92976" y="531700"/>
            <a:ext cx="3803984" cy="1880343"/>
          </a:xfrm>
          <a:prstGeom prst="foldedCorner">
            <a:avLst>
              <a:gd name="adj" fmla="val 12500"/>
            </a:avLst>
          </a:prstGeom>
          <a:solidFill>
            <a:srgbClr val="92D050"/>
          </a:solidFill>
          <a:ln w="9525">
            <a:solidFill>
              <a:schemeClr val="tx1"/>
            </a:solidFill>
            <a:round/>
            <a:headEnd/>
            <a:tailEnd/>
          </a:ln>
        </p:spPr>
        <p:txBody>
          <a:bodyPr wrap="none" anchor="ctr"/>
          <a:lstStyle>
            <a:lvl1pPr>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15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14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14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14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14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14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1400">
                <a:solidFill>
                  <a:schemeClr val="tx1"/>
                </a:solidFill>
                <a:latin typeface="Arial" panose="020B0604020202020204" pitchFamily="34" charset="0"/>
                <a:ea typeface="ＭＳ Ｐゴシック" panose="020B0600070205080204" pitchFamily="50" charset="-128"/>
              </a:defRPr>
            </a:lvl9pPr>
          </a:lstStyle>
          <a:p>
            <a:pPr algn="ctr" fontAlgn="base">
              <a:spcBef>
                <a:spcPct val="0"/>
              </a:spcBef>
              <a:spcAft>
                <a:spcPct val="0"/>
              </a:spcAft>
              <a:buNone/>
              <a:defRPr/>
            </a:pPr>
            <a:endParaRPr lang="en-US" altLang="ja-JP" sz="3692" dirty="0">
              <a:solidFill>
                <a:srgbClr val="000000"/>
              </a:solidFill>
            </a:endParaRPr>
          </a:p>
        </p:txBody>
      </p:sp>
      <p:sp>
        <p:nvSpPr>
          <p:cNvPr id="5" name="AutoShape 3">
            <a:extLst>
              <a:ext uri="{FF2B5EF4-FFF2-40B4-BE49-F238E27FC236}">
                <a16:creationId xmlns:a16="http://schemas.microsoft.com/office/drawing/2014/main" id="{72F9C4F9-AEB3-E72C-DFA2-719D242D15E8}"/>
              </a:ext>
            </a:extLst>
          </p:cNvPr>
          <p:cNvSpPr>
            <a:spLocks noChangeArrowheads="1"/>
          </p:cNvSpPr>
          <p:nvPr/>
        </p:nvSpPr>
        <p:spPr bwMode="auto">
          <a:xfrm>
            <a:off x="108065" y="2505075"/>
            <a:ext cx="3788894" cy="1920179"/>
          </a:xfrm>
          <a:prstGeom prst="foldedCorner">
            <a:avLst>
              <a:gd name="adj" fmla="val 12500"/>
            </a:avLst>
          </a:prstGeom>
          <a:solidFill>
            <a:srgbClr val="FF99FF"/>
          </a:solidFill>
          <a:ln w="9525">
            <a:solidFill>
              <a:schemeClr val="tx1"/>
            </a:solidFill>
            <a:round/>
            <a:headEnd/>
            <a:tailEnd/>
          </a:ln>
        </p:spPr>
        <p:txBody>
          <a:bodyPr wrap="none" anchor="ctr"/>
          <a:lstStyle>
            <a:lvl1pPr>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15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14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14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14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14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14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1400">
                <a:solidFill>
                  <a:schemeClr val="tx1"/>
                </a:solidFill>
                <a:latin typeface="Arial" panose="020B0604020202020204" pitchFamily="34" charset="0"/>
                <a:ea typeface="ＭＳ Ｐゴシック" panose="020B0600070205080204" pitchFamily="50" charset="-128"/>
              </a:defRPr>
            </a:lvl9pPr>
          </a:lstStyle>
          <a:p>
            <a:pPr algn="ctr" fontAlgn="base">
              <a:spcBef>
                <a:spcPct val="0"/>
              </a:spcBef>
              <a:spcAft>
                <a:spcPct val="0"/>
              </a:spcAft>
              <a:buNone/>
              <a:defRPr/>
            </a:pPr>
            <a:endParaRPr lang="ja-JP" altLang="en-US" sz="3692" dirty="0">
              <a:solidFill>
                <a:srgbClr val="000000"/>
              </a:solidFill>
            </a:endParaRPr>
          </a:p>
        </p:txBody>
      </p:sp>
      <p:sp>
        <p:nvSpPr>
          <p:cNvPr id="6" name="テキスト ボックス 5">
            <a:extLst>
              <a:ext uri="{FF2B5EF4-FFF2-40B4-BE49-F238E27FC236}">
                <a16:creationId xmlns:a16="http://schemas.microsoft.com/office/drawing/2014/main" id="{A1F1B1ED-7CF5-9BE8-AF94-EB9980EF028C}"/>
              </a:ext>
            </a:extLst>
          </p:cNvPr>
          <p:cNvSpPr txBox="1"/>
          <p:nvPr/>
        </p:nvSpPr>
        <p:spPr>
          <a:xfrm>
            <a:off x="166115" y="587808"/>
            <a:ext cx="3294537" cy="923330"/>
          </a:xfrm>
          <a:prstGeom prst="rect">
            <a:avLst/>
          </a:prstGeom>
          <a:noFill/>
          <a:ln>
            <a:solidFill>
              <a:schemeClr val="tx1"/>
            </a:solidFill>
            <a:prstDash val="dash"/>
          </a:ln>
        </p:spPr>
        <p:txBody>
          <a:bodyPr wrap="square" rtlCol="0">
            <a:spAutoFit/>
          </a:bodyPr>
          <a:lstStyle/>
          <a:p>
            <a:r>
              <a:rPr lang="en-US" altLang="ja-JP" b="1" dirty="0">
                <a:latin typeface="UD デジタル 教科書体 NP-B" panose="02020700000000000000" pitchFamily="18" charset="-128"/>
                <a:ea typeface="UD デジタル 教科書体 NP-B" panose="02020700000000000000" pitchFamily="18" charset="-128"/>
              </a:rPr>
              <a:t>【</a:t>
            </a:r>
            <a:r>
              <a:rPr lang="ja-JP" altLang="en-US" b="1" dirty="0">
                <a:latin typeface="UD デジタル 教科書体 NP-B" panose="02020700000000000000" pitchFamily="18" charset="-128"/>
                <a:ea typeface="UD デジタル 教科書体 NP-B" panose="02020700000000000000" pitchFamily="18" charset="-128"/>
              </a:rPr>
              <a:t>理想</a:t>
            </a:r>
            <a:r>
              <a:rPr lang="en-US" altLang="ja-JP" b="1" dirty="0">
                <a:latin typeface="UD デジタル 教科書体 NP-B" panose="02020700000000000000" pitchFamily="18" charset="-128"/>
                <a:ea typeface="UD デジタル 教科書体 NP-B" panose="02020700000000000000" pitchFamily="18" charset="-128"/>
              </a:rPr>
              <a:t>】</a:t>
            </a:r>
          </a:p>
          <a:p>
            <a:r>
              <a:rPr lang="ja-JP" altLang="en-US" b="1" dirty="0">
                <a:latin typeface="UD デジタル 教科書体 NP-B" panose="02020700000000000000" pitchFamily="18" charset="-128"/>
                <a:ea typeface="UD デジタル 教科書体 NP-B" panose="02020700000000000000" pitchFamily="18" charset="-128"/>
              </a:rPr>
              <a:t>地域づくりに地域住民全体が参画している</a:t>
            </a:r>
            <a:endParaRPr lang="en-US" altLang="ja-JP" b="1" dirty="0">
              <a:latin typeface="UD デジタル 教科書体 NP-B" panose="02020700000000000000" pitchFamily="18" charset="-128"/>
              <a:ea typeface="UD デジタル 教科書体 NP-B" panose="02020700000000000000" pitchFamily="18" charset="-128"/>
            </a:endParaRPr>
          </a:p>
        </p:txBody>
      </p:sp>
      <p:sp>
        <p:nvSpPr>
          <p:cNvPr id="3" name="AutoShape 2">
            <a:extLst>
              <a:ext uri="{FF2B5EF4-FFF2-40B4-BE49-F238E27FC236}">
                <a16:creationId xmlns:a16="http://schemas.microsoft.com/office/drawing/2014/main" id="{AC390FF7-E1D6-E0CD-58D2-F7A3F9DB0DB9}"/>
              </a:ext>
            </a:extLst>
          </p:cNvPr>
          <p:cNvSpPr>
            <a:spLocks noChangeArrowheads="1"/>
          </p:cNvSpPr>
          <p:nvPr/>
        </p:nvSpPr>
        <p:spPr bwMode="auto">
          <a:xfrm>
            <a:off x="4332020" y="489496"/>
            <a:ext cx="4736855" cy="3974413"/>
          </a:xfrm>
          <a:prstGeom prst="foldedCorner">
            <a:avLst>
              <a:gd name="adj" fmla="val 12500"/>
            </a:avLst>
          </a:prstGeom>
          <a:solidFill>
            <a:srgbClr val="FFFF99"/>
          </a:solidFill>
          <a:ln w="9525">
            <a:solidFill>
              <a:schemeClr val="tx1"/>
            </a:solidFill>
            <a:round/>
            <a:headEnd/>
            <a:tailEnd/>
          </a:ln>
        </p:spPr>
        <p:txBody>
          <a:bodyPr wrap="none" anchor="ctr"/>
          <a:lstStyle>
            <a:lvl1pPr>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15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14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14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14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14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14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1400">
                <a:solidFill>
                  <a:schemeClr val="tx1"/>
                </a:solidFill>
                <a:latin typeface="Arial" panose="020B0604020202020204" pitchFamily="34" charset="0"/>
                <a:ea typeface="ＭＳ Ｐゴシック" panose="020B0600070205080204" pitchFamily="50" charset="-128"/>
              </a:defRPr>
            </a:lvl9pPr>
          </a:lstStyle>
          <a:p>
            <a:pPr algn="ctr" fontAlgn="base">
              <a:spcBef>
                <a:spcPct val="0"/>
              </a:spcBef>
              <a:spcAft>
                <a:spcPct val="0"/>
              </a:spcAft>
              <a:buNone/>
              <a:defRPr/>
            </a:pPr>
            <a:endParaRPr lang="en-US" altLang="ja-JP" sz="3692" dirty="0">
              <a:solidFill>
                <a:srgbClr val="000000"/>
              </a:solidFill>
            </a:endParaRPr>
          </a:p>
        </p:txBody>
      </p:sp>
      <p:sp>
        <p:nvSpPr>
          <p:cNvPr id="9" name="AutoShape 2">
            <a:extLst>
              <a:ext uri="{FF2B5EF4-FFF2-40B4-BE49-F238E27FC236}">
                <a16:creationId xmlns:a16="http://schemas.microsoft.com/office/drawing/2014/main" id="{1AE7008D-22BA-FB99-A582-F0C7E235EDE1}"/>
              </a:ext>
            </a:extLst>
          </p:cNvPr>
          <p:cNvSpPr>
            <a:spLocks noChangeArrowheads="1"/>
          </p:cNvSpPr>
          <p:nvPr/>
        </p:nvSpPr>
        <p:spPr bwMode="auto">
          <a:xfrm>
            <a:off x="108065" y="4582613"/>
            <a:ext cx="8939876" cy="1747816"/>
          </a:xfrm>
          <a:prstGeom prst="foldedCorner">
            <a:avLst>
              <a:gd name="adj" fmla="val 12500"/>
            </a:avLst>
          </a:prstGeom>
          <a:solidFill>
            <a:schemeClr val="accent1">
              <a:lumMod val="40000"/>
              <a:lumOff val="60000"/>
            </a:schemeClr>
          </a:solidFill>
          <a:ln w="9525">
            <a:solidFill>
              <a:schemeClr val="tx1"/>
            </a:solidFill>
            <a:round/>
            <a:headEnd/>
            <a:tailEnd/>
          </a:ln>
        </p:spPr>
        <p:txBody>
          <a:bodyPr wrap="none" anchor="ctr"/>
          <a:lstStyle>
            <a:lvl1pPr>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15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14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14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14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14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14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1400">
                <a:solidFill>
                  <a:schemeClr val="tx1"/>
                </a:solidFill>
                <a:latin typeface="Arial" panose="020B0604020202020204" pitchFamily="34" charset="0"/>
                <a:ea typeface="ＭＳ Ｐゴシック" panose="020B0600070205080204" pitchFamily="50" charset="-128"/>
              </a:defRPr>
            </a:lvl9pPr>
          </a:lstStyle>
          <a:p>
            <a:pPr algn="ctr" fontAlgn="base">
              <a:spcBef>
                <a:spcPct val="0"/>
              </a:spcBef>
              <a:spcAft>
                <a:spcPct val="0"/>
              </a:spcAft>
              <a:buNone/>
              <a:defRPr/>
            </a:pPr>
            <a:endParaRPr lang="en-US" altLang="ja-JP" sz="3692" dirty="0">
              <a:solidFill>
                <a:srgbClr val="000000"/>
              </a:solidFill>
            </a:endParaRPr>
          </a:p>
        </p:txBody>
      </p:sp>
      <p:sp>
        <p:nvSpPr>
          <p:cNvPr id="12" name="テキスト ボックス 11">
            <a:extLst>
              <a:ext uri="{FF2B5EF4-FFF2-40B4-BE49-F238E27FC236}">
                <a16:creationId xmlns:a16="http://schemas.microsoft.com/office/drawing/2014/main" id="{2B3A2687-C318-23A0-E003-1313FEED7F17}"/>
              </a:ext>
            </a:extLst>
          </p:cNvPr>
          <p:cNvSpPr txBox="1"/>
          <p:nvPr/>
        </p:nvSpPr>
        <p:spPr>
          <a:xfrm>
            <a:off x="195615" y="2548459"/>
            <a:ext cx="3265037" cy="646331"/>
          </a:xfrm>
          <a:prstGeom prst="rect">
            <a:avLst/>
          </a:prstGeom>
          <a:noFill/>
          <a:ln>
            <a:solidFill>
              <a:schemeClr val="tx1"/>
            </a:solidFill>
            <a:prstDash val="dash"/>
          </a:ln>
        </p:spPr>
        <p:txBody>
          <a:bodyPr wrap="square" rtlCol="0">
            <a:spAutoFit/>
          </a:bodyPr>
          <a:lstStyle/>
          <a:p>
            <a:r>
              <a:rPr lang="en-US" altLang="ja-JP" b="1" dirty="0">
                <a:latin typeface="UD デジタル 教科書体 NP-B" panose="02020700000000000000" pitchFamily="18" charset="-128"/>
                <a:ea typeface="UD デジタル 教科書体 NP-B" panose="02020700000000000000" pitchFamily="18" charset="-128"/>
              </a:rPr>
              <a:t>【</a:t>
            </a:r>
            <a:r>
              <a:rPr lang="ja-JP" altLang="en-US" b="1" dirty="0">
                <a:latin typeface="UD デジタル 教科書体 NP-B" panose="02020700000000000000" pitchFamily="18" charset="-128"/>
                <a:ea typeface="UD デジタル 教科書体 NP-B" panose="02020700000000000000" pitchFamily="18" charset="-128"/>
              </a:rPr>
              <a:t>課題</a:t>
            </a:r>
            <a:r>
              <a:rPr lang="en-US" altLang="ja-JP" b="1" dirty="0">
                <a:latin typeface="UD デジタル 教科書体 NP-B" panose="02020700000000000000" pitchFamily="18" charset="-128"/>
                <a:ea typeface="UD デジタル 教科書体 NP-B" panose="02020700000000000000" pitchFamily="18" charset="-128"/>
              </a:rPr>
              <a:t>】</a:t>
            </a:r>
          </a:p>
          <a:p>
            <a:r>
              <a:rPr lang="ja-JP" altLang="en-US" b="1" dirty="0">
                <a:latin typeface="UD デジタル 教科書体 NP-B" panose="02020700000000000000" pitchFamily="18" charset="-128"/>
                <a:ea typeface="UD デジタル 教科書体 NP-B" panose="02020700000000000000" pitchFamily="18" charset="-128"/>
              </a:rPr>
              <a:t>一人一人の参画意識が薄い</a:t>
            </a:r>
            <a:endParaRPr lang="en-US" altLang="ja-JP" b="1" dirty="0">
              <a:latin typeface="UD デジタル 教科書体 NP-B" panose="02020700000000000000" pitchFamily="18" charset="-128"/>
              <a:ea typeface="UD デジタル 教科書体 NP-B" panose="02020700000000000000" pitchFamily="18" charset="-128"/>
            </a:endParaRPr>
          </a:p>
        </p:txBody>
      </p:sp>
      <p:sp>
        <p:nvSpPr>
          <p:cNvPr id="13" name="テキスト ボックス 12">
            <a:extLst>
              <a:ext uri="{FF2B5EF4-FFF2-40B4-BE49-F238E27FC236}">
                <a16:creationId xmlns:a16="http://schemas.microsoft.com/office/drawing/2014/main" id="{54B38089-F566-4C49-BBD2-B8F4D87CA7BB}"/>
              </a:ext>
            </a:extLst>
          </p:cNvPr>
          <p:cNvSpPr txBox="1"/>
          <p:nvPr/>
        </p:nvSpPr>
        <p:spPr>
          <a:xfrm>
            <a:off x="4429645" y="540833"/>
            <a:ext cx="4194996" cy="923330"/>
          </a:xfrm>
          <a:prstGeom prst="rect">
            <a:avLst/>
          </a:prstGeom>
          <a:noFill/>
          <a:ln>
            <a:solidFill>
              <a:schemeClr val="tx1"/>
            </a:solidFill>
            <a:prstDash val="dash"/>
          </a:ln>
        </p:spPr>
        <p:txBody>
          <a:bodyPr wrap="square" rtlCol="0">
            <a:spAutoFit/>
          </a:bodyPr>
          <a:lstStyle/>
          <a:p>
            <a:r>
              <a:rPr lang="en-US" altLang="ja-JP" b="1" dirty="0">
                <a:latin typeface="UD デジタル 教科書体 NP-B" panose="02020700000000000000" pitchFamily="18" charset="-128"/>
                <a:ea typeface="UD デジタル 教科書体 NP-B" panose="02020700000000000000" pitchFamily="18" charset="-128"/>
              </a:rPr>
              <a:t>【</a:t>
            </a:r>
            <a:r>
              <a:rPr lang="ja-JP" altLang="en-US" b="1" dirty="0">
                <a:latin typeface="UD デジタル 教科書体 NP-B" panose="02020700000000000000" pitchFamily="18" charset="-128"/>
                <a:ea typeface="UD デジタル 教科書体 NP-B" panose="02020700000000000000" pitchFamily="18" charset="-128"/>
              </a:rPr>
              <a:t>事例</a:t>
            </a:r>
            <a:r>
              <a:rPr lang="en-US" altLang="ja-JP" b="1" dirty="0">
                <a:latin typeface="UD デジタル 教科書体 NP-B" panose="02020700000000000000" pitchFamily="18" charset="-128"/>
                <a:ea typeface="UD デジタル 教科書体 NP-B" panose="02020700000000000000" pitchFamily="18" charset="-128"/>
              </a:rPr>
              <a:t>】</a:t>
            </a:r>
          </a:p>
          <a:p>
            <a:r>
              <a:rPr lang="ja-JP" altLang="en-US" b="1" dirty="0">
                <a:latin typeface="UD デジタル 教科書体 NP-B" panose="02020700000000000000" pitchFamily="18" charset="-128"/>
                <a:ea typeface="UD デジタル 教科書体 NP-B" panose="02020700000000000000" pitchFamily="18" charset="-128"/>
              </a:rPr>
              <a:t>「ながら見守り活動」を地域住民と</a:t>
            </a:r>
            <a:endParaRPr lang="en-US" altLang="ja-JP" b="1" dirty="0">
              <a:latin typeface="UD デジタル 教科書体 NP-B" panose="02020700000000000000" pitchFamily="18" charset="-128"/>
              <a:ea typeface="UD デジタル 教科書体 NP-B" panose="02020700000000000000" pitchFamily="18" charset="-128"/>
            </a:endParaRPr>
          </a:p>
          <a:p>
            <a:r>
              <a:rPr lang="ja-JP" altLang="en-US" b="1" dirty="0">
                <a:latin typeface="UD デジタル 教科書体 NP-B" panose="02020700000000000000" pitchFamily="18" charset="-128"/>
                <a:ea typeface="UD デジタル 教科書体 NP-B" panose="02020700000000000000" pitchFamily="18" charset="-128"/>
              </a:rPr>
              <a:t>保護者で行うよう学校と連携した！</a:t>
            </a:r>
            <a:endParaRPr lang="en-US" altLang="ja-JP" b="1" dirty="0">
              <a:latin typeface="UD デジタル 教科書体 NP-B" panose="02020700000000000000" pitchFamily="18" charset="-128"/>
              <a:ea typeface="UD デジタル 教科書体 NP-B" panose="02020700000000000000" pitchFamily="18" charset="-128"/>
            </a:endParaRPr>
          </a:p>
        </p:txBody>
      </p:sp>
      <p:sp>
        <p:nvSpPr>
          <p:cNvPr id="14" name="テキスト ボックス 13">
            <a:extLst>
              <a:ext uri="{FF2B5EF4-FFF2-40B4-BE49-F238E27FC236}">
                <a16:creationId xmlns:a16="http://schemas.microsoft.com/office/drawing/2014/main" id="{7CE8FA4E-E0E9-6E8E-6BC6-824416685FB6}"/>
              </a:ext>
            </a:extLst>
          </p:cNvPr>
          <p:cNvSpPr txBox="1"/>
          <p:nvPr/>
        </p:nvSpPr>
        <p:spPr>
          <a:xfrm>
            <a:off x="144113" y="4652276"/>
            <a:ext cx="8869820" cy="1200329"/>
          </a:xfrm>
          <a:prstGeom prst="rect">
            <a:avLst/>
          </a:prstGeom>
          <a:noFill/>
          <a:ln>
            <a:solidFill>
              <a:schemeClr val="tx1"/>
            </a:solidFill>
            <a:prstDash val="dash"/>
          </a:ln>
        </p:spPr>
        <p:txBody>
          <a:bodyPr wrap="square" rtlCol="0">
            <a:spAutoFit/>
          </a:bodyPr>
          <a:lstStyle/>
          <a:p>
            <a:r>
              <a:rPr lang="ja-JP" altLang="en-US" sz="2400" b="1" dirty="0">
                <a:latin typeface="UD デジタル 教科書体 NP-B" panose="02020700000000000000" pitchFamily="18" charset="-128"/>
                <a:ea typeface="UD デジタル 教科書体 NP-B" panose="02020700000000000000" pitchFamily="18" charset="-128"/>
              </a:rPr>
              <a:t>★最初の一歩★</a:t>
            </a:r>
            <a:endParaRPr lang="en-US" altLang="ja-JP" sz="2400" b="1" dirty="0">
              <a:latin typeface="UD デジタル 教科書体 NP-B" panose="02020700000000000000" pitchFamily="18" charset="-128"/>
              <a:ea typeface="UD デジタル 教科書体 NP-B" panose="02020700000000000000" pitchFamily="18" charset="-128"/>
            </a:endParaRPr>
          </a:p>
          <a:p>
            <a:r>
              <a:rPr lang="ja-JP" altLang="en-US" sz="2400" b="1" dirty="0">
                <a:latin typeface="UD デジタル 教科書体 NP-B" panose="02020700000000000000" pitchFamily="18" charset="-128"/>
                <a:ea typeface="UD デジタル 教科書体 NP-B" panose="02020700000000000000" pitchFamily="18" charset="-128"/>
              </a:rPr>
              <a:t>参加しやすい活動で、多くの地域住民に配布できるグッズを</a:t>
            </a:r>
            <a:endParaRPr lang="en-US" altLang="ja-JP" sz="2400" b="1" dirty="0">
              <a:latin typeface="UD デジタル 教科書体 NP-B" panose="02020700000000000000" pitchFamily="18" charset="-128"/>
              <a:ea typeface="UD デジタル 教科書体 NP-B" panose="02020700000000000000" pitchFamily="18" charset="-128"/>
            </a:endParaRPr>
          </a:p>
          <a:p>
            <a:r>
              <a:rPr lang="ja-JP" altLang="en-US" sz="2400" b="1" dirty="0">
                <a:latin typeface="UD デジタル 教科書体 NP-B" panose="02020700000000000000" pitchFamily="18" charset="-128"/>
                <a:ea typeface="UD デジタル 教科書体 NP-B" panose="02020700000000000000" pitchFamily="18" charset="-128"/>
              </a:rPr>
              <a:t>作成する</a:t>
            </a:r>
            <a:endParaRPr lang="en-US" altLang="ja-JP" sz="2400" b="1" dirty="0">
              <a:latin typeface="UD デジタル 教科書体 NP-B" panose="02020700000000000000" pitchFamily="18" charset="-128"/>
              <a:ea typeface="UD デジタル 教科書体 NP-B" panose="02020700000000000000" pitchFamily="18" charset="-128"/>
            </a:endParaRPr>
          </a:p>
        </p:txBody>
      </p:sp>
      <p:sp>
        <p:nvSpPr>
          <p:cNvPr id="15" name="タイトル 1">
            <a:extLst>
              <a:ext uri="{FF2B5EF4-FFF2-40B4-BE49-F238E27FC236}">
                <a16:creationId xmlns:a16="http://schemas.microsoft.com/office/drawing/2014/main" id="{51E83AE2-6CAE-2BEE-0E5D-31FBCB55E561}"/>
              </a:ext>
            </a:extLst>
          </p:cNvPr>
          <p:cNvSpPr txBox="1">
            <a:spLocks/>
          </p:cNvSpPr>
          <p:nvPr/>
        </p:nvSpPr>
        <p:spPr>
          <a:xfrm>
            <a:off x="75125" y="1532654"/>
            <a:ext cx="4138540" cy="747508"/>
          </a:xfrm>
          <a:prstGeom prst="rect">
            <a:avLst/>
          </a:prstGeom>
          <a:ln>
            <a:noFill/>
            <a:prstDash val="dash"/>
          </a:ln>
        </p:spPr>
        <p:txBody>
          <a:bodyPr vert="horz" lIns="91440" tIns="45720" rIns="91440" bIns="45720" rtlCol="0" anchor="ctr">
            <a:normAutofit/>
          </a:bodyPr>
          <a:lst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a:lstStyle>
          <a:p>
            <a:r>
              <a:rPr lang="ja-JP" altLang="en-US" sz="1400" dirty="0">
                <a:latin typeface="HG丸ｺﾞｼｯｸM-PRO" panose="020F0600000000000000" pitchFamily="50" charset="-128"/>
                <a:ea typeface="HG丸ｺﾞｼｯｸM-PRO" panose="020F0600000000000000" pitchFamily="50" charset="-128"/>
              </a:rPr>
              <a:t>全ての地域住民が地域づくりに参画し、</a:t>
            </a:r>
            <a:endParaRPr lang="en-US" altLang="ja-JP" sz="1400" dirty="0">
              <a:latin typeface="HG丸ｺﾞｼｯｸM-PRO" panose="020F0600000000000000" pitchFamily="50" charset="-128"/>
              <a:ea typeface="HG丸ｺﾞｼｯｸM-PRO" panose="020F0600000000000000" pitchFamily="50" charset="-128"/>
            </a:endParaRPr>
          </a:p>
          <a:p>
            <a:r>
              <a:rPr lang="ja-JP" altLang="en-US" sz="1400" dirty="0">
                <a:latin typeface="HG丸ｺﾞｼｯｸM-PRO" panose="020F0600000000000000" pitchFamily="50" charset="-128"/>
                <a:ea typeface="HG丸ｺﾞｼｯｸM-PRO" panose="020F0600000000000000" pitchFamily="50" charset="-128"/>
              </a:rPr>
              <a:t>地域力が高まっている</a:t>
            </a:r>
            <a:endParaRPr lang="en-US" altLang="ja-JP" sz="1400" dirty="0">
              <a:latin typeface="HG丸ｺﾞｼｯｸM-PRO" panose="020F0600000000000000" pitchFamily="50" charset="-128"/>
              <a:ea typeface="HG丸ｺﾞｼｯｸM-PRO" panose="020F0600000000000000" pitchFamily="50" charset="-128"/>
            </a:endParaRPr>
          </a:p>
        </p:txBody>
      </p:sp>
      <p:sp>
        <p:nvSpPr>
          <p:cNvPr id="16" name="タイトル 1">
            <a:extLst>
              <a:ext uri="{FF2B5EF4-FFF2-40B4-BE49-F238E27FC236}">
                <a16:creationId xmlns:a16="http://schemas.microsoft.com/office/drawing/2014/main" id="{5A1B43EE-61CD-D34B-0CCB-152397A88F81}"/>
              </a:ext>
            </a:extLst>
          </p:cNvPr>
          <p:cNvSpPr txBox="1">
            <a:spLocks/>
          </p:cNvSpPr>
          <p:nvPr/>
        </p:nvSpPr>
        <p:spPr>
          <a:xfrm>
            <a:off x="116711" y="3344585"/>
            <a:ext cx="3797282" cy="708535"/>
          </a:xfrm>
          <a:prstGeom prst="rect">
            <a:avLst/>
          </a:prstGeom>
          <a:ln>
            <a:noFill/>
            <a:prstDash val="dash"/>
          </a:ln>
        </p:spPr>
        <p:txBody>
          <a:bodyPr vert="horz" lIns="91440" tIns="45720" rIns="91440" bIns="45720" rtlCol="0" anchor="ctr">
            <a:normAutofit/>
          </a:bodyPr>
          <a:lst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a:lstStyle>
          <a:p>
            <a:r>
              <a:rPr lang="ja-JP" altLang="en-US" sz="1400" dirty="0">
                <a:latin typeface="HG丸ｺﾞｼｯｸM-PRO" panose="020F0600000000000000" pitchFamily="50" charset="-128"/>
                <a:ea typeface="HG丸ｺﾞｼｯｸM-PRO" panose="020F0600000000000000" pitchFamily="50" charset="-128"/>
              </a:rPr>
              <a:t>地域には住んでいるけど、</a:t>
            </a:r>
            <a:endParaRPr lang="en-US" altLang="ja-JP" sz="1400" dirty="0">
              <a:latin typeface="HG丸ｺﾞｼｯｸM-PRO" panose="020F0600000000000000" pitchFamily="50" charset="-128"/>
              <a:ea typeface="HG丸ｺﾞｼｯｸM-PRO" panose="020F0600000000000000" pitchFamily="50" charset="-128"/>
            </a:endParaRPr>
          </a:p>
          <a:p>
            <a:r>
              <a:rPr lang="ja-JP" altLang="en-US" sz="1400" dirty="0">
                <a:latin typeface="HG丸ｺﾞｼｯｸM-PRO" panose="020F0600000000000000" pitchFamily="50" charset="-128"/>
                <a:ea typeface="HG丸ｺﾞｼｯｸM-PRO" panose="020F0600000000000000" pitchFamily="50" charset="-128"/>
              </a:rPr>
              <a:t>地域づくりの当事者意識がない･･･</a:t>
            </a:r>
            <a:endParaRPr lang="en-US" altLang="ja-JP" sz="1400" dirty="0">
              <a:latin typeface="HG丸ｺﾞｼｯｸM-PRO" panose="020F0600000000000000" pitchFamily="50" charset="-128"/>
              <a:ea typeface="HG丸ｺﾞｼｯｸM-PRO" panose="020F0600000000000000" pitchFamily="50" charset="-128"/>
            </a:endParaRPr>
          </a:p>
        </p:txBody>
      </p:sp>
      <p:sp>
        <p:nvSpPr>
          <p:cNvPr id="17" name="タイトル 1">
            <a:extLst>
              <a:ext uri="{FF2B5EF4-FFF2-40B4-BE49-F238E27FC236}">
                <a16:creationId xmlns:a16="http://schemas.microsoft.com/office/drawing/2014/main" id="{9F8DF206-774C-32D1-39F7-FADCC3163D3C}"/>
              </a:ext>
            </a:extLst>
          </p:cNvPr>
          <p:cNvSpPr txBox="1">
            <a:spLocks/>
          </p:cNvSpPr>
          <p:nvPr/>
        </p:nvSpPr>
        <p:spPr>
          <a:xfrm>
            <a:off x="4500836" y="1381504"/>
            <a:ext cx="4575481" cy="2723285"/>
          </a:xfrm>
          <a:prstGeom prst="rect">
            <a:avLst/>
          </a:prstGeom>
          <a:ln>
            <a:noFill/>
            <a:prstDash val="dash"/>
          </a:ln>
        </p:spPr>
        <p:txBody>
          <a:bodyPr vert="horz" lIns="91440" tIns="45720" rIns="91440" bIns="45720" rtlCol="0" anchor="ctr">
            <a:normAutofit/>
          </a:bodyPr>
          <a:lst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a:lstStyle>
          <a:p>
            <a:r>
              <a:rPr lang="ja-JP" altLang="en-US" sz="1400" dirty="0">
                <a:latin typeface="HG丸ｺﾞｼｯｸM-PRO" panose="020F0600000000000000" pitchFamily="50" charset="-128"/>
                <a:ea typeface="HG丸ｺﾞｼｯｸM-PRO" panose="020F0600000000000000" pitchFamily="50" charset="-128"/>
              </a:rPr>
              <a:t>淀川区のある地域では、通勤や買い物、散歩など</a:t>
            </a:r>
            <a:endParaRPr lang="en-US" altLang="ja-JP" sz="1400" dirty="0">
              <a:latin typeface="HG丸ｺﾞｼｯｸM-PRO" panose="020F0600000000000000" pitchFamily="50" charset="-128"/>
              <a:ea typeface="HG丸ｺﾞｼｯｸM-PRO" panose="020F0600000000000000" pitchFamily="50" charset="-128"/>
            </a:endParaRPr>
          </a:p>
          <a:p>
            <a:r>
              <a:rPr lang="ja-JP" altLang="en-US" sz="1400" dirty="0">
                <a:latin typeface="HG丸ｺﾞｼｯｸM-PRO" panose="020F0600000000000000" pitchFamily="50" charset="-128"/>
                <a:ea typeface="HG丸ｺﾞｼｯｸM-PRO" panose="020F0600000000000000" pitchFamily="50" charset="-128"/>
              </a:rPr>
              <a:t>それぞれの日常生活のなかで子どもの安全見守り活動を行う「ながら見守り活動」を実施し、</a:t>
            </a:r>
            <a:br>
              <a:rPr lang="en-US" altLang="ja-JP" sz="1400" dirty="0">
                <a:latin typeface="HG丸ｺﾞｼｯｸM-PRO" panose="020F0600000000000000" pitchFamily="50" charset="-128"/>
                <a:ea typeface="HG丸ｺﾞｼｯｸM-PRO" panose="020F0600000000000000" pitchFamily="50" charset="-128"/>
              </a:rPr>
            </a:br>
            <a:r>
              <a:rPr lang="ja-JP" altLang="en-US" sz="1400" dirty="0">
                <a:latin typeface="HG丸ｺﾞｼｯｸM-PRO" panose="020F0600000000000000" pitchFamily="50" charset="-128"/>
                <a:ea typeface="HG丸ｺﾞｼｯｸM-PRO" panose="020F0600000000000000" pitchFamily="50" charset="-128"/>
              </a:rPr>
              <a:t>通常の見守り活動の担い手の負担軽減を図っています。</a:t>
            </a:r>
            <a:br>
              <a:rPr lang="en-US" altLang="ja-JP" sz="1400" dirty="0">
                <a:latin typeface="HG丸ｺﾞｼｯｸM-PRO" panose="020F0600000000000000" pitchFamily="50" charset="-128"/>
                <a:ea typeface="HG丸ｺﾞｼｯｸM-PRO" panose="020F0600000000000000" pitchFamily="50" charset="-128"/>
              </a:rPr>
            </a:br>
            <a:r>
              <a:rPr lang="ja-JP" altLang="en-US" sz="1400" dirty="0">
                <a:latin typeface="HG丸ｺﾞｼｯｸM-PRO" panose="020F0600000000000000" pitchFamily="50" charset="-128"/>
                <a:ea typeface="HG丸ｺﾞｼｯｸM-PRO" panose="020F0600000000000000" pitchFamily="50" charset="-128"/>
              </a:rPr>
              <a:t>地活協で、ながら見守りスタッフとわかる</a:t>
            </a:r>
            <a:br>
              <a:rPr lang="en-US" altLang="ja-JP" sz="1400" dirty="0">
                <a:latin typeface="HG丸ｺﾞｼｯｸM-PRO" panose="020F0600000000000000" pitchFamily="50" charset="-128"/>
                <a:ea typeface="HG丸ｺﾞｼｯｸM-PRO" panose="020F0600000000000000" pitchFamily="50" charset="-128"/>
              </a:rPr>
            </a:br>
            <a:r>
              <a:rPr lang="ja-JP" altLang="en-US" sz="1400" dirty="0">
                <a:latin typeface="HG丸ｺﾞｼｯｸM-PRO" panose="020F0600000000000000" pitchFamily="50" charset="-128"/>
                <a:ea typeface="HG丸ｺﾞｼｯｸM-PRO" panose="020F0600000000000000" pitchFamily="50" charset="-128"/>
              </a:rPr>
              <a:t>ストラップを作成し、</a:t>
            </a:r>
            <a:br>
              <a:rPr lang="en-US" altLang="ja-JP" sz="1400" dirty="0">
                <a:latin typeface="HG丸ｺﾞｼｯｸM-PRO" panose="020F0600000000000000" pitchFamily="50" charset="-128"/>
                <a:ea typeface="HG丸ｺﾞｼｯｸM-PRO" panose="020F0600000000000000" pitchFamily="50" charset="-128"/>
              </a:rPr>
            </a:br>
            <a:r>
              <a:rPr lang="ja-JP" altLang="en-US" sz="1400" dirty="0">
                <a:latin typeface="HG丸ｺﾞｼｯｸM-PRO" panose="020F0600000000000000" pitchFamily="50" charset="-128"/>
                <a:ea typeface="HG丸ｺﾞｼｯｸM-PRO" panose="020F0600000000000000" pitchFamily="50" charset="-128"/>
              </a:rPr>
              <a:t>登下校の送り迎えや日常生活の際に</a:t>
            </a:r>
            <a:br>
              <a:rPr lang="en-US" altLang="ja-JP" sz="1400" dirty="0">
                <a:latin typeface="HG丸ｺﾞｼｯｸM-PRO" panose="020F0600000000000000" pitchFamily="50" charset="-128"/>
                <a:ea typeface="HG丸ｺﾞｼｯｸM-PRO" panose="020F0600000000000000" pitchFamily="50" charset="-128"/>
              </a:rPr>
            </a:br>
            <a:r>
              <a:rPr lang="ja-JP" altLang="en-US" sz="1400" dirty="0">
                <a:latin typeface="HG丸ｺﾞｼｯｸM-PRO" panose="020F0600000000000000" pitchFamily="50" charset="-128"/>
                <a:ea typeface="HG丸ｺﾞｼｯｸM-PRO" panose="020F0600000000000000" pitchFamily="50" charset="-128"/>
              </a:rPr>
              <a:t>着用してもらうよう学校・ＰＴＡと連携しました。</a:t>
            </a:r>
            <a:endParaRPr lang="en-US" altLang="ja-JP" sz="1400" dirty="0">
              <a:latin typeface="HG丸ｺﾞｼｯｸM-PRO" panose="020F0600000000000000" pitchFamily="50" charset="-128"/>
              <a:ea typeface="HG丸ｺﾞｼｯｸM-PRO" panose="020F0600000000000000" pitchFamily="50" charset="-128"/>
            </a:endParaRPr>
          </a:p>
          <a:p>
            <a:r>
              <a:rPr lang="ja-JP" altLang="en-US" sz="1400" dirty="0">
                <a:latin typeface="HG丸ｺﾞｼｯｸM-PRO" panose="020F0600000000000000" pitchFamily="50" charset="-128"/>
                <a:ea typeface="HG丸ｺﾞｼｯｸM-PRO" panose="020F0600000000000000" pitchFamily="50" charset="-128"/>
              </a:rPr>
              <a:t>ながら見守りを行う人数を増やすことで、</a:t>
            </a:r>
            <a:endParaRPr lang="en-US" altLang="ja-JP" sz="1400" dirty="0">
              <a:latin typeface="HG丸ｺﾞｼｯｸM-PRO" panose="020F0600000000000000" pitchFamily="50" charset="-128"/>
              <a:ea typeface="HG丸ｺﾞｼｯｸM-PRO" panose="020F0600000000000000" pitchFamily="50" charset="-128"/>
            </a:endParaRPr>
          </a:p>
          <a:p>
            <a:r>
              <a:rPr lang="ja-JP" altLang="en-US" sz="1400" dirty="0">
                <a:latin typeface="HG丸ｺﾞｼｯｸM-PRO" panose="020F0600000000000000" pitchFamily="50" charset="-128"/>
                <a:ea typeface="HG丸ｺﾞｼｯｸM-PRO" panose="020F0600000000000000" pitchFamily="50" charset="-128"/>
              </a:rPr>
              <a:t>地域づくりへ参画している意識が醸成されることを</a:t>
            </a:r>
            <a:endParaRPr lang="en-US" altLang="ja-JP" sz="1400" dirty="0">
              <a:latin typeface="HG丸ｺﾞｼｯｸM-PRO" panose="020F0600000000000000" pitchFamily="50" charset="-128"/>
              <a:ea typeface="HG丸ｺﾞｼｯｸM-PRO" panose="020F0600000000000000" pitchFamily="50" charset="-128"/>
            </a:endParaRPr>
          </a:p>
          <a:p>
            <a:r>
              <a:rPr lang="ja-JP" altLang="en-US" sz="1400">
                <a:latin typeface="HG丸ｺﾞｼｯｸM-PRO" panose="020F0600000000000000" pitchFamily="50" charset="-128"/>
                <a:ea typeface="HG丸ｺﾞｼｯｸM-PRO" panose="020F0600000000000000" pitchFamily="50" charset="-128"/>
              </a:rPr>
              <a:t>期待しています。</a:t>
            </a:r>
            <a:endParaRPr lang="en-US" altLang="ja-JP" sz="1400" dirty="0">
              <a:latin typeface="HG丸ｺﾞｼｯｸM-PRO" panose="020F0600000000000000" pitchFamily="50" charset="-128"/>
              <a:ea typeface="HG丸ｺﾞｼｯｸM-PRO" panose="020F0600000000000000" pitchFamily="50" charset="-128"/>
            </a:endParaRPr>
          </a:p>
        </p:txBody>
      </p:sp>
      <p:sp>
        <p:nvSpPr>
          <p:cNvPr id="7" name="タイトル 1">
            <a:extLst>
              <a:ext uri="{FF2B5EF4-FFF2-40B4-BE49-F238E27FC236}">
                <a16:creationId xmlns:a16="http://schemas.microsoft.com/office/drawing/2014/main" id="{EC738B63-65F9-EA2C-E329-E5EA901E80E0}"/>
              </a:ext>
            </a:extLst>
          </p:cNvPr>
          <p:cNvSpPr txBox="1">
            <a:spLocks/>
          </p:cNvSpPr>
          <p:nvPr/>
        </p:nvSpPr>
        <p:spPr>
          <a:xfrm>
            <a:off x="232689" y="5806150"/>
            <a:ext cx="8502819" cy="538100"/>
          </a:xfrm>
          <a:prstGeom prst="rect">
            <a:avLst/>
          </a:prstGeom>
          <a:ln>
            <a:noFill/>
            <a:prstDash val="dash"/>
          </a:ln>
        </p:spPr>
        <p:txBody>
          <a:bodyPr vert="horz" lIns="91440" tIns="45720" rIns="91440" bIns="45720" rtlCol="0" anchor="ctr">
            <a:normAutofit/>
          </a:bodyPr>
          <a:lst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a:lstStyle>
          <a:p>
            <a:pPr>
              <a:lnSpc>
                <a:spcPct val="110000"/>
              </a:lnSpc>
            </a:pPr>
            <a:r>
              <a:rPr lang="ja-JP" altLang="en-US" sz="1200" dirty="0">
                <a:latin typeface="HG丸ｺﾞｼｯｸM-PRO" panose="020F0600000000000000" pitchFamily="50" charset="-128"/>
                <a:ea typeface="HG丸ｺﾞｼｯｸM-PRO" panose="020F0600000000000000" pitchFamily="50" charset="-128"/>
              </a:rPr>
              <a:t>今回の事例では、参画のハードルを下げ、多くの地域住民が地域づくりに参画しているという意識が</a:t>
            </a:r>
            <a:endParaRPr lang="en-US" altLang="ja-JP" sz="1200" dirty="0">
              <a:latin typeface="HG丸ｺﾞｼｯｸM-PRO" panose="020F0600000000000000" pitchFamily="50" charset="-128"/>
              <a:ea typeface="HG丸ｺﾞｼｯｸM-PRO" panose="020F0600000000000000" pitchFamily="50" charset="-128"/>
            </a:endParaRPr>
          </a:p>
          <a:p>
            <a:pPr>
              <a:lnSpc>
                <a:spcPct val="110000"/>
              </a:lnSpc>
            </a:pPr>
            <a:r>
              <a:rPr lang="ja-JP" altLang="en-US" sz="1200" dirty="0">
                <a:latin typeface="HG丸ｺﾞｼｯｸM-PRO" panose="020F0600000000000000" pitchFamily="50" charset="-128"/>
                <a:ea typeface="HG丸ｺﾞｼｯｸM-PRO" panose="020F0600000000000000" pitchFamily="50" charset="-128"/>
              </a:rPr>
              <a:t>醸成されることを期待しています。</a:t>
            </a:r>
            <a:endParaRPr lang="en-US" altLang="ja-JP" sz="1200" dirty="0">
              <a:latin typeface="HG丸ｺﾞｼｯｸM-PRO" panose="020F0600000000000000" pitchFamily="50" charset="-128"/>
              <a:ea typeface="HG丸ｺﾞｼｯｸM-PRO" panose="020F0600000000000000" pitchFamily="50" charset="-128"/>
            </a:endParaRPr>
          </a:p>
        </p:txBody>
      </p:sp>
      <p:sp>
        <p:nvSpPr>
          <p:cNvPr id="8" name="タイトル 1">
            <a:extLst>
              <a:ext uri="{FF2B5EF4-FFF2-40B4-BE49-F238E27FC236}">
                <a16:creationId xmlns:a16="http://schemas.microsoft.com/office/drawing/2014/main" id="{FAFEBDF7-154A-BBD9-3739-00BD875CBF6A}"/>
              </a:ext>
            </a:extLst>
          </p:cNvPr>
          <p:cNvSpPr txBox="1">
            <a:spLocks/>
          </p:cNvSpPr>
          <p:nvPr/>
        </p:nvSpPr>
        <p:spPr>
          <a:xfrm>
            <a:off x="0" y="6393463"/>
            <a:ext cx="9144000" cy="426843"/>
          </a:xfrm>
          <a:prstGeom prst="rect">
            <a:avLst/>
          </a:prstGeom>
          <a:solidFill>
            <a:srgbClr val="0070C0"/>
          </a:solidFill>
          <a:ln>
            <a:noFill/>
            <a:prstDash val="dash"/>
          </a:ln>
        </p:spPr>
        <p:txBody>
          <a:bodyPr vert="horz" lIns="91440" tIns="45720" rIns="91440" bIns="45720" rtlCol="0" anchor="ctr">
            <a:normAutofit/>
          </a:bodyPr>
          <a:lst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a:lstStyle>
          <a:p>
            <a:pPr algn="ctr"/>
            <a:r>
              <a:rPr lang="ja-JP" altLang="en-US" sz="1400" dirty="0">
                <a:solidFill>
                  <a:schemeClr val="bg1"/>
                </a:solidFill>
                <a:latin typeface="HG丸ｺﾞｼｯｸM-PRO" panose="020F0600000000000000" pitchFamily="50" charset="-128"/>
                <a:ea typeface="HG丸ｺﾞｼｯｸM-PRO" panose="020F0600000000000000" pitchFamily="50" charset="-128"/>
              </a:rPr>
              <a:t>☆この事例について詳しく知りたい場合は、淀川区役所市民協働課</a:t>
            </a:r>
            <a:r>
              <a:rPr lang="en-US" altLang="ja-JP" sz="1400" dirty="0">
                <a:solidFill>
                  <a:schemeClr val="bg1"/>
                </a:solidFill>
                <a:latin typeface="HG丸ｺﾞｼｯｸM-PRO" panose="020F0600000000000000" pitchFamily="50" charset="-128"/>
                <a:ea typeface="HG丸ｺﾞｼｯｸM-PRO" panose="020F0600000000000000" pitchFamily="50" charset="-128"/>
              </a:rPr>
              <a:t>(6308-9734)</a:t>
            </a:r>
            <a:r>
              <a:rPr lang="ja-JP" altLang="en-US" sz="1400" dirty="0">
                <a:solidFill>
                  <a:schemeClr val="bg1"/>
                </a:solidFill>
                <a:latin typeface="HG丸ｺﾞｼｯｸM-PRO" panose="020F0600000000000000" pitchFamily="50" charset="-128"/>
                <a:ea typeface="HG丸ｺﾞｼｯｸM-PRO" panose="020F0600000000000000" pitchFamily="50" charset="-128"/>
              </a:rPr>
              <a:t>までお問い合わせください☆</a:t>
            </a:r>
            <a:endParaRPr lang="en-US" altLang="ja-JP" sz="1400" dirty="0">
              <a:solidFill>
                <a:schemeClr val="bg1"/>
              </a:solidFill>
              <a:latin typeface="HG丸ｺﾞｼｯｸM-PRO" panose="020F0600000000000000" pitchFamily="50" charset="-128"/>
              <a:ea typeface="HG丸ｺﾞｼｯｸM-PRO" panose="020F0600000000000000" pitchFamily="50" charset="-128"/>
            </a:endParaRPr>
          </a:p>
        </p:txBody>
      </p:sp>
      <p:sp>
        <p:nvSpPr>
          <p:cNvPr id="10" name="矢印: 右 9">
            <a:extLst>
              <a:ext uri="{FF2B5EF4-FFF2-40B4-BE49-F238E27FC236}">
                <a16:creationId xmlns:a16="http://schemas.microsoft.com/office/drawing/2014/main" id="{ED5C383E-6277-CBF2-4BCD-EB90DA284444}"/>
              </a:ext>
            </a:extLst>
          </p:cNvPr>
          <p:cNvSpPr/>
          <p:nvPr/>
        </p:nvSpPr>
        <p:spPr>
          <a:xfrm>
            <a:off x="3747823" y="1715145"/>
            <a:ext cx="736276" cy="1318846"/>
          </a:xfrm>
          <a:prstGeom prst="rightArrow">
            <a:avLst/>
          </a:prstGeom>
          <a:solidFill>
            <a:srgbClr val="FFC0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b="1">
              <a:ln w="22225">
                <a:solidFill>
                  <a:schemeClr val="accent2"/>
                </a:solidFill>
                <a:prstDash val="solid"/>
              </a:ln>
              <a:solidFill>
                <a:schemeClr val="accent2">
                  <a:lumMod val="40000"/>
                  <a:lumOff val="60000"/>
                </a:schemeClr>
              </a:solidFill>
            </a:endParaRPr>
          </a:p>
        </p:txBody>
      </p:sp>
      <p:sp>
        <p:nvSpPr>
          <p:cNvPr id="11" name="テキスト ボックス 10">
            <a:extLst>
              <a:ext uri="{FF2B5EF4-FFF2-40B4-BE49-F238E27FC236}">
                <a16:creationId xmlns:a16="http://schemas.microsoft.com/office/drawing/2014/main" id="{B1003F62-638F-FB3E-6E53-7A533A00A4E5}"/>
              </a:ext>
            </a:extLst>
          </p:cNvPr>
          <p:cNvSpPr txBox="1"/>
          <p:nvPr/>
        </p:nvSpPr>
        <p:spPr>
          <a:xfrm>
            <a:off x="3923289" y="1211469"/>
            <a:ext cx="369332" cy="2294713"/>
          </a:xfrm>
          <a:prstGeom prst="rect">
            <a:avLst/>
          </a:prstGeom>
          <a:noFill/>
        </p:spPr>
        <p:txBody>
          <a:bodyPr vert="eaVert" wrap="square" rtlCol="0">
            <a:spAutoFit/>
          </a:bodyPr>
          <a:lstStyle/>
          <a:p>
            <a:pPr algn="ctr"/>
            <a:r>
              <a:rPr kumimoji="1" lang="ja-JP" altLang="en-US" sz="1200" dirty="0">
                <a:solidFill>
                  <a:schemeClr val="tx2">
                    <a:lumMod val="50000"/>
                  </a:schemeClr>
                </a:solidFill>
                <a:latin typeface="HG丸ｺﾞｼｯｸM-PRO" panose="020F0600000000000000" pitchFamily="50" charset="-128"/>
                <a:ea typeface="HG丸ｺﾞｼｯｸM-PRO" panose="020F0600000000000000" pitchFamily="50" charset="-128"/>
              </a:rPr>
              <a:t>こんな事例がありました</a:t>
            </a:r>
          </a:p>
        </p:txBody>
      </p:sp>
    </p:spTree>
    <p:extLst>
      <p:ext uri="{BB962C8B-B14F-4D97-AF65-F5344CB8AC3E}">
        <p14:creationId xmlns:p14="http://schemas.microsoft.com/office/powerpoint/2010/main" val="26558638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08C5C62-2766-94E9-31EA-7302C831F373}"/>
              </a:ext>
            </a:extLst>
          </p:cNvPr>
          <p:cNvSpPr>
            <a:spLocks noGrp="1"/>
          </p:cNvSpPr>
          <p:nvPr>
            <p:ph type="title"/>
          </p:nvPr>
        </p:nvSpPr>
        <p:spPr>
          <a:xfrm>
            <a:off x="0" y="-13264"/>
            <a:ext cx="8147488" cy="583789"/>
          </a:xfrm>
        </p:spPr>
        <p:txBody>
          <a:bodyPr>
            <a:normAutofit/>
          </a:bodyPr>
          <a:lstStyle/>
          <a:p>
            <a:r>
              <a:rPr kumimoji="1" lang="en-US" altLang="ja-JP" sz="2400" dirty="0">
                <a:latin typeface="Meiryo UI" panose="020B0604030504040204" pitchFamily="50" charset="-128"/>
                <a:ea typeface="Meiryo UI" panose="020B0604030504040204" pitchFamily="50" charset="-128"/>
              </a:rPr>
              <a:t>【</a:t>
            </a:r>
            <a:r>
              <a:rPr lang="en-US" altLang="ja-JP" sz="2400" dirty="0">
                <a:latin typeface="Meiryo UI" panose="020B0604030504040204" pitchFamily="50" charset="-128"/>
                <a:ea typeface="Meiryo UI" panose="020B0604030504040204" pitchFamily="50" charset="-128"/>
              </a:rPr>
              <a:t> ICT</a:t>
            </a:r>
            <a:r>
              <a:rPr lang="ja-JP" altLang="en-US" sz="2400" dirty="0">
                <a:latin typeface="Meiryo UI" panose="020B0604030504040204" pitchFamily="50" charset="-128"/>
                <a:ea typeface="Meiryo UI" panose="020B0604030504040204" pitchFamily="50" charset="-128"/>
              </a:rPr>
              <a:t>化の事例・解決案</a:t>
            </a:r>
            <a:r>
              <a:rPr kumimoji="1" lang="en-US" altLang="ja-JP" sz="2400" dirty="0">
                <a:latin typeface="Meiryo UI" panose="020B0604030504040204" pitchFamily="50" charset="-128"/>
                <a:ea typeface="Meiryo UI" panose="020B0604030504040204" pitchFamily="50" charset="-128"/>
              </a:rPr>
              <a:t>】</a:t>
            </a:r>
            <a:r>
              <a:rPr kumimoji="1" lang="ja-JP" altLang="en-US" sz="2400" dirty="0">
                <a:latin typeface="Meiryo UI" panose="020B0604030504040204" pitchFamily="50" charset="-128"/>
                <a:ea typeface="Meiryo UI" panose="020B0604030504040204" pitchFamily="50" charset="-128"/>
              </a:rPr>
              <a:t>　</a:t>
            </a:r>
            <a:r>
              <a:rPr kumimoji="1" lang="en-US" altLang="ja-JP" sz="2400" dirty="0">
                <a:latin typeface="Meiryo UI" panose="020B0604030504040204" pitchFamily="50" charset="-128"/>
                <a:ea typeface="Meiryo UI" panose="020B0604030504040204" pitchFamily="50" charset="-128"/>
              </a:rPr>
              <a:t>ICT</a:t>
            </a:r>
            <a:r>
              <a:rPr kumimoji="1" lang="ja-JP" altLang="en-US" sz="2400" dirty="0">
                <a:latin typeface="Meiryo UI" panose="020B0604030504040204" pitchFamily="50" charset="-128"/>
                <a:ea typeface="Meiryo UI" panose="020B0604030504040204" pitchFamily="50" charset="-128"/>
              </a:rPr>
              <a:t>を活用した情報発信・負担軽減</a:t>
            </a:r>
          </a:p>
        </p:txBody>
      </p:sp>
      <p:sp>
        <p:nvSpPr>
          <p:cNvPr id="4" name="AutoShape 2">
            <a:extLst>
              <a:ext uri="{FF2B5EF4-FFF2-40B4-BE49-F238E27FC236}">
                <a16:creationId xmlns:a16="http://schemas.microsoft.com/office/drawing/2014/main" id="{60803ECB-3F6B-5E96-15AA-80010B046736}"/>
              </a:ext>
            </a:extLst>
          </p:cNvPr>
          <p:cNvSpPr>
            <a:spLocks noChangeArrowheads="1"/>
          </p:cNvSpPr>
          <p:nvPr/>
        </p:nvSpPr>
        <p:spPr bwMode="auto">
          <a:xfrm>
            <a:off x="92976" y="531700"/>
            <a:ext cx="3803984" cy="1880343"/>
          </a:xfrm>
          <a:prstGeom prst="foldedCorner">
            <a:avLst>
              <a:gd name="adj" fmla="val 12500"/>
            </a:avLst>
          </a:prstGeom>
          <a:solidFill>
            <a:srgbClr val="92D050"/>
          </a:solidFill>
          <a:ln w="9525">
            <a:solidFill>
              <a:schemeClr val="tx1"/>
            </a:solidFill>
            <a:round/>
            <a:headEnd/>
            <a:tailEnd/>
          </a:ln>
        </p:spPr>
        <p:txBody>
          <a:bodyPr wrap="none" anchor="ctr"/>
          <a:lstStyle>
            <a:lvl1pPr>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15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14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14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14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14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14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1400">
                <a:solidFill>
                  <a:schemeClr val="tx1"/>
                </a:solidFill>
                <a:latin typeface="Arial" panose="020B0604020202020204" pitchFamily="34" charset="0"/>
                <a:ea typeface="ＭＳ Ｐゴシック" panose="020B0600070205080204" pitchFamily="50" charset="-128"/>
              </a:defRPr>
            </a:lvl9pPr>
          </a:lstStyle>
          <a:p>
            <a:pPr algn="ctr" fontAlgn="base">
              <a:spcBef>
                <a:spcPct val="0"/>
              </a:spcBef>
              <a:spcAft>
                <a:spcPct val="0"/>
              </a:spcAft>
              <a:buNone/>
              <a:defRPr/>
            </a:pPr>
            <a:endParaRPr lang="en-US" altLang="ja-JP" sz="3692" dirty="0">
              <a:solidFill>
                <a:srgbClr val="000000"/>
              </a:solidFill>
            </a:endParaRPr>
          </a:p>
        </p:txBody>
      </p:sp>
      <p:sp>
        <p:nvSpPr>
          <p:cNvPr id="5" name="AutoShape 3">
            <a:extLst>
              <a:ext uri="{FF2B5EF4-FFF2-40B4-BE49-F238E27FC236}">
                <a16:creationId xmlns:a16="http://schemas.microsoft.com/office/drawing/2014/main" id="{72F9C4F9-AEB3-E72C-DFA2-719D242D15E8}"/>
              </a:ext>
            </a:extLst>
          </p:cNvPr>
          <p:cNvSpPr>
            <a:spLocks noChangeArrowheads="1"/>
          </p:cNvSpPr>
          <p:nvPr/>
        </p:nvSpPr>
        <p:spPr bwMode="auto">
          <a:xfrm>
            <a:off x="99677" y="2451099"/>
            <a:ext cx="3788894" cy="2258182"/>
          </a:xfrm>
          <a:prstGeom prst="foldedCorner">
            <a:avLst>
              <a:gd name="adj" fmla="val 12500"/>
            </a:avLst>
          </a:prstGeom>
          <a:solidFill>
            <a:srgbClr val="FF99FF"/>
          </a:solidFill>
          <a:ln w="9525">
            <a:solidFill>
              <a:schemeClr val="tx1"/>
            </a:solidFill>
            <a:round/>
            <a:headEnd/>
            <a:tailEnd/>
          </a:ln>
        </p:spPr>
        <p:txBody>
          <a:bodyPr wrap="none" anchor="ctr"/>
          <a:lstStyle>
            <a:lvl1pPr>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15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14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14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14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14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14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1400">
                <a:solidFill>
                  <a:schemeClr val="tx1"/>
                </a:solidFill>
                <a:latin typeface="Arial" panose="020B0604020202020204" pitchFamily="34" charset="0"/>
                <a:ea typeface="ＭＳ Ｐゴシック" panose="020B0600070205080204" pitchFamily="50" charset="-128"/>
              </a:defRPr>
            </a:lvl9pPr>
          </a:lstStyle>
          <a:p>
            <a:pPr algn="ctr" fontAlgn="base">
              <a:spcBef>
                <a:spcPct val="0"/>
              </a:spcBef>
              <a:spcAft>
                <a:spcPct val="0"/>
              </a:spcAft>
              <a:buNone/>
              <a:defRPr/>
            </a:pPr>
            <a:endParaRPr lang="ja-JP" altLang="en-US" sz="3692" dirty="0">
              <a:solidFill>
                <a:srgbClr val="000000"/>
              </a:solidFill>
            </a:endParaRPr>
          </a:p>
        </p:txBody>
      </p:sp>
      <p:sp>
        <p:nvSpPr>
          <p:cNvPr id="6" name="テキスト ボックス 5">
            <a:extLst>
              <a:ext uri="{FF2B5EF4-FFF2-40B4-BE49-F238E27FC236}">
                <a16:creationId xmlns:a16="http://schemas.microsoft.com/office/drawing/2014/main" id="{A1F1B1ED-7CF5-9BE8-AF94-EB9980EF028C}"/>
              </a:ext>
            </a:extLst>
          </p:cNvPr>
          <p:cNvSpPr txBox="1"/>
          <p:nvPr/>
        </p:nvSpPr>
        <p:spPr>
          <a:xfrm>
            <a:off x="152047" y="564158"/>
            <a:ext cx="3595776" cy="923330"/>
          </a:xfrm>
          <a:prstGeom prst="rect">
            <a:avLst/>
          </a:prstGeom>
          <a:noFill/>
          <a:ln>
            <a:solidFill>
              <a:schemeClr val="tx1"/>
            </a:solidFill>
            <a:prstDash val="dash"/>
          </a:ln>
        </p:spPr>
        <p:txBody>
          <a:bodyPr wrap="square" rtlCol="0">
            <a:spAutoFit/>
          </a:bodyPr>
          <a:lstStyle/>
          <a:p>
            <a:r>
              <a:rPr lang="en-US" altLang="ja-JP" b="1" dirty="0">
                <a:latin typeface="UD デジタル 教科書体 NP-B" panose="02020700000000000000" pitchFamily="18" charset="-128"/>
                <a:ea typeface="UD デジタル 教科書体 NP-B" panose="02020700000000000000" pitchFamily="18" charset="-128"/>
              </a:rPr>
              <a:t>【</a:t>
            </a:r>
            <a:r>
              <a:rPr lang="ja-JP" altLang="en-US" b="1" dirty="0">
                <a:latin typeface="UD デジタル 教科書体 NP-B" panose="02020700000000000000" pitchFamily="18" charset="-128"/>
                <a:ea typeface="UD デジタル 教科書体 NP-B" panose="02020700000000000000" pitchFamily="18" charset="-128"/>
              </a:rPr>
              <a:t>理想</a:t>
            </a:r>
            <a:r>
              <a:rPr lang="en-US" altLang="ja-JP" b="1" dirty="0">
                <a:latin typeface="UD デジタル 教科書体 NP-B" panose="02020700000000000000" pitchFamily="18" charset="-128"/>
                <a:ea typeface="UD デジタル 教科書体 NP-B" panose="02020700000000000000" pitchFamily="18" charset="-128"/>
              </a:rPr>
              <a:t>】</a:t>
            </a:r>
          </a:p>
          <a:p>
            <a:r>
              <a:rPr lang="ja-JP" altLang="en-US" b="1" dirty="0">
                <a:latin typeface="UD デジタル 教科書体 NP-B" panose="02020700000000000000" pitchFamily="18" charset="-128"/>
                <a:ea typeface="UD デジタル 教科書体 NP-B" panose="02020700000000000000" pitchFamily="18" charset="-128"/>
              </a:rPr>
              <a:t>広く情報発信を行い、</a:t>
            </a:r>
            <a:r>
              <a:rPr lang="en-US" altLang="ja-JP" b="1" dirty="0">
                <a:latin typeface="UD デジタル 教科書体 NP-B" panose="02020700000000000000" pitchFamily="18" charset="-128"/>
                <a:ea typeface="UD デジタル 教科書体 NP-B" panose="02020700000000000000" pitchFamily="18" charset="-128"/>
              </a:rPr>
              <a:t>ICT</a:t>
            </a:r>
            <a:r>
              <a:rPr lang="ja-JP" altLang="en-US" b="1" dirty="0">
                <a:latin typeface="UD デジタル 教科書体 NP-B" panose="02020700000000000000" pitchFamily="18" charset="-128"/>
                <a:ea typeface="UD デジタル 教科書体 NP-B" panose="02020700000000000000" pitchFamily="18" charset="-128"/>
              </a:rPr>
              <a:t>を</a:t>
            </a:r>
            <a:endParaRPr lang="en-US" altLang="ja-JP" b="1" dirty="0">
              <a:latin typeface="UD デジタル 教科書体 NP-B" panose="02020700000000000000" pitchFamily="18" charset="-128"/>
              <a:ea typeface="UD デジタル 教科書体 NP-B" panose="02020700000000000000" pitchFamily="18" charset="-128"/>
            </a:endParaRPr>
          </a:p>
          <a:p>
            <a:r>
              <a:rPr lang="ja-JP" altLang="en-US" b="1" dirty="0">
                <a:latin typeface="UD デジタル 教科書体 NP-B" panose="02020700000000000000" pitchFamily="18" charset="-128"/>
                <a:ea typeface="UD デジタル 教科書体 NP-B" panose="02020700000000000000" pitchFamily="18" charset="-128"/>
              </a:rPr>
              <a:t>活用して負担軽減ができている</a:t>
            </a:r>
            <a:endParaRPr lang="en-US" altLang="ja-JP" b="1" dirty="0">
              <a:latin typeface="UD デジタル 教科書体 NP-B" panose="02020700000000000000" pitchFamily="18" charset="-128"/>
              <a:ea typeface="UD デジタル 教科書体 NP-B" panose="02020700000000000000" pitchFamily="18" charset="-128"/>
            </a:endParaRPr>
          </a:p>
        </p:txBody>
      </p:sp>
      <p:sp>
        <p:nvSpPr>
          <p:cNvPr id="3" name="AutoShape 2">
            <a:extLst>
              <a:ext uri="{FF2B5EF4-FFF2-40B4-BE49-F238E27FC236}">
                <a16:creationId xmlns:a16="http://schemas.microsoft.com/office/drawing/2014/main" id="{AC390FF7-E1D6-E0CD-58D2-F7A3F9DB0DB9}"/>
              </a:ext>
            </a:extLst>
          </p:cNvPr>
          <p:cNvSpPr>
            <a:spLocks noChangeArrowheads="1"/>
          </p:cNvSpPr>
          <p:nvPr/>
        </p:nvSpPr>
        <p:spPr bwMode="auto">
          <a:xfrm>
            <a:off x="4332020" y="489496"/>
            <a:ext cx="4736855" cy="4219785"/>
          </a:xfrm>
          <a:prstGeom prst="foldedCorner">
            <a:avLst>
              <a:gd name="adj" fmla="val 12500"/>
            </a:avLst>
          </a:prstGeom>
          <a:solidFill>
            <a:srgbClr val="FFFF99"/>
          </a:solidFill>
          <a:ln w="9525">
            <a:solidFill>
              <a:schemeClr val="tx1"/>
            </a:solidFill>
            <a:round/>
            <a:headEnd/>
            <a:tailEnd/>
          </a:ln>
        </p:spPr>
        <p:txBody>
          <a:bodyPr wrap="none" anchor="ctr"/>
          <a:lstStyle>
            <a:lvl1pPr>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15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14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14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14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14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14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1400">
                <a:solidFill>
                  <a:schemeClr val="tx1"/>
                </a:solidFill>
                <a:latin typeface="Arial" panose="020B0604020202020204" pitchFamily="34" charset="0"/>
                <a:ea typeface="ＭＳ Ｐゴシック" panose="020B0600070205080204" pitchFamily="50" charset="-128"/>
              </a:defRPr>
            </a:lvl9pPr>
          </a:lstStyle>
          <a:p>
            <a:pPr algn="ctr" fontAlgn="base">
              <a:spcBef>
                <a:spcPct val="0"/>
              </a:spcBef>
              <a:spcAft>
                <a:spcPct val="0"/>
              </a:spcAft>
              <a:buNone/>
              <a:defRPr/>
            </a:pPr>
            <a:endParaRPr lang="en-US" altLang="ja-JP" sz="3692" dirty="0">
              <a:solidFill>
                <a:srgbClr val="000000"/>
              </a:solidFill>
            </a:endParaRPr>
          </a:p>
        </p:txBody>
      </p:sp>
      <p:sp>
        <p:nvSpPr>
          <p:cNvPr id="9" name="AutoShape 2">
            <a:extLst>
              <a:ext uri="{FF2B5EF4-FFF2-40B4-BE49-F238E27FC236}">
                <a16:creationId xmlns:a16="http://schemas.microsoft.com/office/drawing/2014/main" id="{1AE7008D-22BA-FB99-A582-F0C7E235EDE1}"/>
              </a:ext>
            </a:extLst>
          </p:cNvPr>
          <p:cNvSpPr>
            <a:spLocks noChangeArrowheads="1"/>
          </p:cNvSpPr>
          <p:nvPr/>
        </p:nvSpPr>
        <p:spPr bwMode="auto">
          <a:xfrm>
            <a:off x="108065" y="4762615"/>
            <a:ext cx="8939876" cy="1392036"/>
          </a:xfrm>
          <a:prstGeom prst="foldedCorner">
            <a:avLst>
              <a:gd name="adj" fmla="val 12500"/>
            </a:avLst>
          </a:prstGeom>
          <a:solidFill>
            <a:schemeClr val="accent1">
              <a:lumMod val="40000"/>
              <a:lumOff val="60000"/>
            </a:schemeClr>
          </a:solidFill>
          <a:ln w="9525">
            <a:solidFill>
              <a:schemeClr val="tx1"/>
            </a:solidFill>
            <a:round/>
            <a:headEnd/>
            <a:tailEnd/>
          </a:ln>
        </p:spPr>
        <p:txBody>
          <a:bodyPr wrap="none" anchor="ctr"/>
          <a:lstStyle>
            <a:lvl1pPr>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15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14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14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14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14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14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1400">
                <a:solidFill>
                  <a:schemeClr val="tx1"/>
                </a:solidFill>
                <a:latin typeface="Arial" panose="020B0604020202020204" pitchFamily="34" charset="0"/>
                <a:ea typeface="ＭＳ Ｐゴシック" panose="020B0600070205080204" pitchFamily="50" charset="-128"/>
              </a:defRPr>
            </a:lvl9pPr>
          </a:lstStyle>
          <a:p>
            <a:pPr algn="ctr" fontAlgn="base">
              <a:spcBef>
                <a:spcPct val="0"/>
              </a:spcBef>
              <a:spcAft>
                <a:spcPct val="0"/>
              </a:spcAft>
              <a:buNone/>
              <a:defRPr/>
            </a:pPr>
            <a:endParaRPr lang="en-US" altLang="ja-JP" sz="3692" dirty="0">
              <a:solidFill>
                <a:srgbClr val="000000"/>
              </a:solidFill>
            </a:endParaRPr>
          </a:p>
        </p:txBody>
      </p:sp>
      <p:sp>
        <p:nvSpPr>
          <p:cNvPr id="12" name="テキスト ボックス 11">
            <a:extLst>
              <a:ext uri="{FF2B5EF4-FFF2-40B4-BE49-F238E27FC236}">
                <a16:creationId xmlns:a16="http://schemas.microsoft.com/office/drawing/2014/main" id="{2B3A2687-C318-23A0-E003-1313FEED7F17}"/>
              </a:ext>
            </a:extLst>
          </p:cNvPr>
          <p:cNvSpPr txBox="1"/>
          <p:nvPr/>
        </p:nvSpPr>
        <p:spPr>
          <a:xfrm>
            <a:off x="136005" y="2484959"/>
            <a:ext cx="3697088" cy="923330"/>
          </a:xfrm>
          <a:prstGeom prst="rect">
            <a:avLst/>
          </a:prstGeom>
          <a:noFill/>
          <a:ln>
            <a:solidFill>
              <a:schemeClr val="tx1"/>
            </a:solidFill>
            <a:prstDash val="dash"/>
          </a:ln>
        </p:spPr>
        <p:txBody>
          <a:bodyPr wrap="square" rtlCol="0">
            <a:spAutoFit/>
          </a:bodyPr>
          <a:lstStyle/>
          <a:p>
            <a:r>
              <a:rPr lang="en-US" altLang="ja-JP" b="1" dirty="0">
                <a:latin typeface="UD デジタル 教科書体 NP-B" panose="02020700000000000000" pitchFamily="18" charset="-128"/>
                <a:ea typeface="UD デジタル 教科書体 NP-B" panose="02020700000000000000" pitchFamily="18" charset="-128"/>
              </a:rPr>
              <a:t>【</a:t>
            </a:r>
            <a:r>
              <a:rPr lang="ja-JP" altLang="en-US" b="1" dirty="0">
                <a:latin typeface="UD デジタル 教科書体 NP-B" panose="02020700000000000000" pitchFamily="18" charset="-128"/>
                <a:ea typeface="UD デジタル 教科書体 NP-B" panose="02020700000000000000" pitchFamily="18" charset="-128"/>
              </a:rPr>
              <a:t>課題</a:t>
            </a:r>
            <a:r>
              <a:rPr lang="en-US" altLang="ja-JP" b="1" dirty="0">
                <a:latin typeface="UD デジタル 教科書体 NP-B" panose="02020700000000000000" pitchFamily="18" charset="-128"/>
                <a:ea typeface="UD デジタル 教科書体 NP-B" panose="02020700000000000000" pitchFamily="18" charset="-128"/>
              </a:rPr>
              <a:t>】</a:t>
            </a:r>
          </a:p>
          <a:p>
            <a:r>
              <a:rPr lang="ja-JP" altLang="en-US" b="1" dirty="0">
                <a:latin typeface="UD デジタル 教科書体 NP-B" panose="02020700000000000000" pitchFamily="18" charset="-128"/>
                <a:ea typeface="UD デジタル 教科書体 NP-B" panose="02020700000000000000" pitchFamily="18" charset="-128"/>
              </a:rPr>
              <a:t>情報が届いていない人がおり、</a:t>
            </a:r>
            <a:endParaRPr lang="en-US" altLang="ja-JP" b="1" dirty="0">
              <a:latin typeface="UD デジタル 教科書体 NP-B" panose="02020700000000000000" pitchFamily="18" charset="-128"/>
              <a:ea typeface="UD デジタル 教科書体 NP-B" panose="02020700000000000000" pitchFamily="18" charset="-128"/>
            </a:endParaRPr>
          </a:p>
          <a:p>
            <a:r>
              <a:rPr lang="ja-JP" altLang="en-US" b="1" dirty="0">
                <a:latin typeface="UD デジタル 教科書体 NP-B" panose="02020700000000000000" pitchFamily="18" charset="-128"/>
                <a:ea typeface="UD デジタル 教科書体 NP-B" panose="02020700000000000000" pitchFamily="18" charset="-128"/>
              </a:rPr>
              <a:t>会議や事務にかかる負担が大きい</a:t>
            </a:r>
            <a:endParaRPr lang="en-US" altLang="ja-JP" b="1" dirty="0">
              <a:latin typeface="UD デジタル 教科書体 NP-B" panose="02020700000000000000" pitchFamily="18" charset="-128"/>
              <a:ea typeface="UD デジタル 教科書体 NP-B" panose="02020700000000000000" pitchFamily="18" charset="-128"/>
            </a:endParaRPr>
          </a:p>
        </p:txBody>
      </p:sp>
      <p:sp>
        <p:nvSpPr>
          <p:cNvPr id="13" name="テキスト ボックス 12">
            <a:extLst>
              <a:ext uri="{FF2B5EF4-FFF2-40B4-BE49-F238E27FC236}">
                <a16:creationId xmlns:a16="http://schemas.microsoft.com/office/drawing/2014/main" id="{54B38089-F566-4C49-BBD2-B8F4D87CA7BB}"/>
              </a:ext>
            </a:extLst>
          </p:cNvPr>
          <p:cNvSpPr txBox="1"/>
          <p:nvPr/>
        </p:nvSpPr>
        <p:spPr>
          <a:xfrm>
            <a:off x="4373786" y="516971"/>
            <a:ext cx="3706057" cy="646331"/>
          </a:xfrm>
          <a:prstGeom prst="rect">
            <a:avLst/>
          </a:prstGeom>
          <a:noFill/>
          <a:ln>
            <a:solidFill>
              <a:schemeClr val="tx1"/>
            </a:solidFill>
            <a:prstDash val="dash"/>
          </a:ln>
        </p:spPr>
        <p:txBody>
          <a:bodyPr wrap="square" rtlCol="0">
            <a:spAutoFit/>
          </a:bodyPr>
          <a:lstStyle/>
          <a:p>
            <a:r>
              <a:rPr lang="en-US" altLang="ja-JP" b="1" dirty="0">
                <a:latin typeface="UD デジタル 教科書体 NP-B" panose="02020700000000000000" pitchFamily="18" charset="-128"/>
                <a:ea typeface="UD デジタル 教科書体 NP-B" panose="02020700000000000000" pitchFamily="18" charset="-128"/>
              </a:rPr>
              <a:t>【</a:t>
            </a:r>
            <a:r>
              <a:rPr lang="ja-JP" altLang="en-US" b="1" dirty="0">
                <a:latin typeface="UD デジタル 教科書体 NP-B" panose="02020700000000000000" pitchFamily="18" charset="-128"/>
                <a:ea typeface="UD デジタル 教科書体 NP-B" panose="02020700000000000000" pitchFamily="18" charset="-128"/>
              </a:rPr>
              <a:t>事例・解決案</a:t>
            </a:r>
            <a:r>
              <a:rPr lang="en-US" altLang="ja-JP" b="1" dirty="0">
                <a:latin typeface="UD デジタル 教科書体 NP-B" panose="02020700000000000000" pitchFamily="18" charset="-128"/>
                <a:ea typeface="UD デジタル 教科書体 NP-B" panose="02020700000000000000" pitchFamily="18" charset="-128"/>
              </a:rPr>
              <a:t>】</a:t>
            </a:r>
          </a:p>
          <a:p>
            <a:r>
              <a:rPr lang="ja-JP" altLang="en-US" b="1" dirty="0">
                <a:latin typeface="UD デジタル 教科書体 NP-B" panose="02020700000000000000" pitchFamily="18" charset="-128"/>
                <a:ea typeface="UD デジタル 教科書体 NP-B" panose="02020700000000000000" pitchFamily="18" charset="-128"/>
              </a:rPr>
              <a:t>さまざまな</a:t>
            </a:r>
            <a:r>
              <a:rPr lang="en-US" altLang="ja-JP" b="1" dirty="0">
                <a:latin typeface="UD デジタル 教科書体 NP-B" panose="02020700000000000000" pitchFamily="18" charset="-128"/>
                <a:ea typeface="UD デジタル 教科書体 NP-B" panose="02020700000000000000" pitchFamily="18" charset="-128"/>
              </a:rPr>
              <a:t>ICT</a:t>
            </a:r>
            <a:r>
              <a:rPr lang="ja-JP" altLang="en-US" b="1" dirty="0">
                <a:latin typeface="UD デジタル 教科書体 NP-B" panose="02020700000000000000" pitchFamily="18" charset="-128"/>
                <a:ea typeface="UD デジタル 教科書体 NP-B" panose="02020700000000000000" pitchFamily="18" charset="-128"/>
              </a:rPr>
              <a:t>ツールを活用！</a:t>
            </a:r>
            <a:endParaRPr lang="en-US" altLang="ja-JP" b="1" dirty="0">
              <a:latin typeface="UD デジタル 教科書体 NP-B" panose="02020700000000000000" pitchFamily="18" charset="-128"/>
              <a:ea typeface="UD デジタル 教科書体 NP-B" panose="02020700000000000000" pitchFamily="18" charset="-128"/>
            </a:endParaRPr>
          </a:p>
        </p:txBody>
      </p:sp>
      <p:sp>
        <p:nvSpPr>
          <p:cNvPr id="14" name="テキスト ボックス 13">
            <a:extLst>
              <a:ext uri="{FF2B5EF4-FFF2-40B4-BE49-F238E27FC236}">
                <a16:creationId xmlns:a16="http://schemas.microsoft.com/office/drawing/2014/main" id="{7CE8FA4E-E0E9-6E8E-6BC6-824416685FB6}"/>
              </a:ext>
            </a:extLst>
          </p:cNvPr>
          <p:cNvSpPr txBox="1"/>
          <p:nvPr/>
        </p:nvSpPr>
        <p:spPr>
          <a:xfrm>
            <a:off x="152047" y="4802866"/>
            <a:ext cx="8869820" cy="830997"/>
          </a:xfrm>
          <a:prstGeom prst="rect">
            <a:avLst/>
          </a:prstGeom>
          <a:noFill/>
          <a:ln>
            <a:solidFill>
              <a:schemeClr val="tx1"/>
            </a:solidFill>
            <a:prstDash val="dash"/>
          </a:ln>
        </p:spPr>
        <p:txBody>
          <a:bodyPr wrap="square" rtlCol="0">
            <a:spAutoFit/>
          </a:bodyPr>
          <a:lstStyle/>
          <a:p>
            <a:r>
              <a:rPr lang="ja-JP" altLang="en-US" sz="2400" b="1" dirty="0">
                <a:latin typeface="UD デジタル 教科書体 NP-B" panose="02020700000000000000" pitchFamily="18" charset="-128"/>
                <a:ea typeface="UD デジタル 教科書体 NP-B" panose="02020700000000000000" pitchFamily="18" charset="-128"/>
              </a:rPr>
              <a:t>★最初の一歩★</a:t>
            </a:r>
            <a:endParaRPr lang="en-US" altLang="ja-JP" sz="2400" b="1" dirty="0">
              <a:latin typeface="UD デジタル 教科書体 NP-B" panose="02020700000000000000" pitchFamily="18" charset="-128"/>
              <a:ea typeface="UD デジタル 教科書体 NP-B" panose="02020700000000000000" pitchFamily="18" charset="-128"/>
            </a:endParaRPr>
          </a:p>
          <a:p>
            <a:r>
              <a:rPr lang="en-US" altLang="ja-JP" sz="2400" b="1" dirty="0">
                <a:latin typeface="UD デジタル 教科書体 NP-B" panose="02020700000000000000" pitchFamily="18" charset="-128"/>
                <a:ea typeface="UD デジタル 教科書体 NP-B" panose="02020700000000000000" pitchFamily="18" charset="-128"/>
              </a:rPr>
              <a:t>ICT</a:t>
            </a:r>
            <a:r>
              <a:rPr lang="ja-JP" altLang="en-US" sz="2400" b="1" dirty="0">
                <a:latin typeface="UD デジタル 教科書体 NP-B" panose="02020700000000000000" pitchFamily="18" charset="-128"/>
                <a:ea typeface="UD デジタル 教科書体 NP-B" panose="02020700000000000000" pitchFamily="18" charset="-128"/>
              </a:rPr>
              <a:t>の利便性などを実感できる機会を作る</a:t>
            </a:r>
            <a:endParaRPr lang="en-US" altLang="ja-JP" sz="2400" b="1" dirty="0">
              <a:latin typeface="UD デジタル 教科書体 NP-B" panose="02020700000000000000" pitchFamily="18" charset="-128"/>
              <a:ea typeface="UD デジタル 教科書体 NP-B" panose="02020700000000000000" pitchFamily="18" charset="-128"/>
            </a:endParaRPr>
          </a:p>
        </p:txBody>
      </p:sp>
      <p:sp>
        <p:nvSpPr>
          <p:cNvPr id="15" name="タイトル 1">
            <a:extLst>
              <a:ext uri="{FF2B5EF4-FFF2-40B4-BE49-F238E27FC236}">
                <a16:creationId xmlns:a16="http://schemas.microsoft.com/office/drawing/2014/main" id="{51E83AE2-6CAE-2BEE-0E5D-31FBCB55E561}"/>
              </a:ext>
            </a:extLst>
          </p:cNvPr>
          <p:cNvSpPr txBox="1">
            <a:spLocks/>
          </p:cNvSpPr>
          <p:nvPr/>
        </p:nvSpPr>
        <p:spPr>
          <a:xfrm>
            <a:off x="75125" y="1532654"/>
            <a:ext cx="4138540" cy="747508"/>
          </a:xfrm>
          <a:prstGeom prst="rect">
            <a:avLst/>
          </a:prstGeom>
          <a:ln>
            <a:noFill/>
            <a:prstDash val="dash"/>
          </a:ln>
        </p:spPr>
        <p:txBody>
          <a:bodyPr vert="horz" lIns="91440" tIns="45720" rIns="91440" bIns="45720" rtlCol="0" anchor="ctr">
            <a:normAutofit/>
          </a:bodyPr>
          <a:lst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a:lstStyle>
          <a:p>
            <a:endParaRPr lang="en-US" altLang="ja-JP" sz="1400" dirty="0">
              <a:latin typeface="HG丸ｺﾞｼｯｸM-PRO" panose="020F0600000000000000" pitchFamily="50" charset="-128"/>
              <a:ea typeface="HG丸ｺﾞｼｯｸM-PRO" panose="020F0600000000000000" pitchFamily="50" charset="-128"/>
            </a:endParaRPr>
          </a:p>
        </p:txBody>
      </p:sp>
      <p:sp>
        <p:nvSpPr>
          <p:cNvPr id="16" name="タイトル 1">
            <a:extLst>
              <a:ext uri="{FF2B5EF4-FFF2-40B4-BE49-F238E27FC236}">
                <a16:creationId xmlns:a16="http://schemas.microsoft.com/office/drawing/2014/main" id="{5A1B43EE-61CD-D34B-0CCB-152397A88F81}"/>
              </a:ext>
            </a:extLst>
          </p:cNvPr>
          <p:cNvSpPr txBox="1">
            <a:spLocks/>
          </p:cNvSpPr>
          <p:nvPr/>
        </p:nvSpPr>
        <p:spPr>
          <a:xfrm>
            <a:off x="99677" y="3396254"/>
            <a:ext cx="3797282" cy="939558"/>
          </a:xfrm>
          <a:prstGeom prst="rect">
            <a:avLst/>
          </a:prstGeom>
          <a:ln>
            <a:noFill/>
            <a:prstDash val="dash"/>
          </a:ln>
        </p:spPr>
        <p:txBody>
          <a:bodyPr vert="horz" lIns="91440" tIns="45720" rIns="91440" bIns="45720" rtlCol="0" anchor="ctr">
            <a:normAutofit/>
          </a:bodyPr>
          <a:lst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a:lstStyle>
          <a:p>
            <a:endParaRPr lang="en-US" altLang="ja-JP" sz="1400" dirty="0">
              <a:latin typeface="HG丸ｺﾞｼｯｸM-PRO" panose="020F0600000000000000" pitchFamily="50" charset="-128"/>
              <a:ea typeface="HG丸ｺﾞｼｯｸM-PRO" panose="020F0600000000000000" pitchFamily="50" charset="-128"/>
            </a:endParaRPr>
          </a:p>
        </p:txBody>
      </p:sp>
      <p:sp>
        <p:nvSpPr>
          <p:cNvPr id="17" name="タイトル 1">
            <a:extLst>
              <a:ext uri="{FF2B5EF4-FFF2-40B4-BE49-F238E27FC236}">
                <a16:creationId xmlns:a16="http://schemas.microsoft.com/office/drawing/2014/main" id="{9F8DF206-774C-32D1-39F7-FADCC3163D3C}"/>
              </a:ext>
            </a:extLst>
          </p:cNvPr>
          <p:cNvSpPr txBox="1">
            <a:spLocks/>
          </p:cNvSpPr>
          <p:nvPr/>
        </p:nvSpPr>
        <p:spPr>
          <a:xfrm>
            <a:off x="4438452" y="1518912"/>
            <a:ext cx="4575481" cy="2805240"/>
          </a:xfrm>
          <a:prstGeom prst="rect">
            <a:avLst/>
          </a:prstGeom>
          <a:ln>
            <a:noFill/>
            <a:prstDash val="dash"/>
          </a:ln>
        </p:spPr>
        <p:txBody>
          <a:bodyPr vert="horz" lIns="91440" tIns="45720" rIns="91440" bIns="45720" rtlCol="0" anchor="ctr">
            <a:normAutofit/>
          </a:bodyPr>
          <a:lst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a:lstStyle>
          <a:p>
            <a:endParaRPr lang="en-US" altLang="ja-JP" sz="1400" dirty="0">
              <a:latin typeface="HG丸ｺﾞｼｯｸM-PRO" panose="020F0600000000000000" pitchFamily="50" charset="-128"/>
              <a:ea typeface="HG丸ｺﾞｼｯｸM-PRO" panose="020F0600000000000000" pitchFamily="50" charset="-128"/>
            </a:endParaRPr>
          </a:p>
        </p:txBody>
      </p:sp>
      <p:sp>
        <p:nvSpPr>
          <p:cNvPr id="7" name="タイトル 1">
            <a:extLst>
              <a:ext uri="{FF2B5EF4-FFF2-40B4-BE49-F238E27FC236}">
                <a16:creationId xmlns:a16="http://schemas.microsoft.com/office/drawing/2014/main" id="{EC738B63-65F9-EA2C-E329-E5EA901E80E0}"/>
              </a:ext>
            </a:extLst>
          </p:cNvPr>
          <p:cNvSpPr txBox="1">
            <a:spLocks/>
          </p:cNvSpPr>
          <p:nvPr/>
        </p:nvSpPr>
        <p:spPr>
          <a:xfrm>
            <a:off x="233312" y="5637772"/>
            <a:ext cx="8502819" cy="584775"/>
          </a:xfrm>
          <a:prstGeom prst="rect">
            <a:avLst/>
          </a:prstGeom>
          <a:ln>
            <a:noFill/>
            <a:prstDash val="dash"/>
          </a:ln>
        </p:spPr>
        <p:txBody>
          <a:bodyPr vert="horz" lIns="91440" tIns="45720" rIns="91440" bIns="45720" rtlCol="0" anchor="ctr">
            <a:normAutofit/>
          </a:bodyPr>
          <a:lst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a:lstStyle>
          <a:p>
            <a:endParaRPr lang="en-US" altLang="ja-JP" sz="1200" dirty="0">
              <a:latin typeface="HG丸ｺﾞｼｯｸM-PRO" panose="020F0600000000000000" pitchFamily="50" charset="-128"/>
              <a:ea typeface="HG丸ｺﾞｼｯｸM-PRO" panose="020F0600000000000000" pitchFamily="50" charset="-128"/>
            </a:endParaRPr>
          </a:p>
        </p:txBody>
      </p:sp>
      <p:sp>
        <p:nvSpPr>
          <p:cNvPr id="8" name="タイトル 1">
            <a:extLst>
              <a:ext uri="{FF2B5EF4-FFF2-40B4-BE49-F238E27FC236}">
                <a16:creationId xmlns:a16="http://schemas.microsoft.com/office/drawing/2014/main" id="{FAFEBDF7-154A-BBD9-3739-00BD875CBF6A}"/>
              </a:ext>
            </a:extLst>
          </p:cNvPr>
          <p:cNvSpPr txBox="1">
            <a:spLocks/>
          </p:cNvSpPr>
          <p:nvPr/>
        </p:nvSpPr>
        <p:spPr>
          <a:xfrm>
            <a:off x="0" y="6207985"/>
            <a:ext cx="9144000" cy="612321"/>
          </a:xfrm>
          <a:prstGeom prst="rect">
            <a:avLst/>
          </a:prstGeom>
          <a:solidFill>
            <a:srgbClr val="0070C0"/>
          </a:solidFill>
          <a:ln>
            <a:noFill/>
            <a:prstDash val="dash"/>
          </a:ln>
        </p:spPr>
        <p:txBody>
          <a:bodyPr vert="horz" lIns="91440" tIns="45720" rIns="91440" bIns="45720" rtlCol="0" anchor="ctr">
            <a:normAutofit/>
          </a:bodyPr>
          <a:lst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a:lstStyle>
          <a:p>
            <a:r>
              <a:rPr lang="ja-JP" altLang="en-US" sz="1400" dirty="0">
                <a:solidFill>
                  <a:schemeClr val="bg1"/>
                </a:solidFill>
                <a:latin typeface="HG丸ｺﾞｼｯｸM-PRO" panose="020F0600000000000000" pitchFamily="50" charset="-128"/>
                <a:ea typeface="HG丸ｺﾞｼｯｸM-PRO" panose="020F0600000000000000" pitchFamily="50" charset="-128"/>
              </a:rPr>
              <a:t>☆この事例について詳しく知りたい場合は、港区役所協働まちづくり推進課</a:t>
            </a:r>
            <a:r>
              <a:rPr lang="en-US" altLang="ja-JP" sz="1400" dirty="0">
                <a:solidFill>
                  <a:schemeClr val="bg1"/>
                </a:solidFill>
                <a:latin typeface="HG丸ｺﾞｼｯｸM-PRO" panose="020F0600000000000000" pitchFamily="50" charset="-128"/>
                <a:ea typeface="HG丸ｺﾞｼｯｸM-PRO" panose="020F0600000000000000" pitchFamily="50" charset="-128"/>
              </a:rPr>
              <a:t>(6576-9884)</a:t>
            </a:r>
          </a:p>
          <a:p>
            <a:pPr algn="ctr"/>
            <a:r>
              <a:rPr lang="ja-JP" altLang="en-US" sz="1400" dirty="0">
                <a:solidFill>
                  <a:schemeClr val="bg1"/>
                </a:solidFill>
                <a:latin typeface="HG丸ｺﾞｼｯｸM-PRO" panose="020F0600000000000000" pitchFamily="50" charset="-128"/>
                <a:ea typeface="HG丸ｺﾞｼｯｸM-PRO" panose="020F0600000000000000" pitchFamily="50" charset="-128"/>
              </a:rPr>
              <a:t>　　　　　　　　　　　　　　　　　　      </a:t>
            </a:r>
            <a:r>
              <a:rPr lang="zh-TW" altLang="en-US" sz="1400" dirty="0">
                <a:solidFill>
                  <a:schemeClr val="bg1"/>
                </a:solidFill>
                <a:latin typeface="HG丸ｺﾞｼｯｸM-PRO" panose="020F0600000000000000" pitchFamily="50" charset="-128"/>
                <a:ea typeface="HG丸ｺﾞｼｯｸM-PRO" panose="020F0600000000000000" pitchFamily="50" charset="-128"/>
              </a:rPr>
              <a:t>鶴見区役所市民協働課</a:t>
            </a:r>
            <a:r>
              <a:rPr lang="en-US" altLang="ja-JP" sz="1400" dirty="0">
                <a:solidFill>
                  <a:schemeClr val="bg1"/>
                </a:solidFill>
                <a:latin typeface="HG丸ｺﾞｼｯｸM-PRO" panose="020F0600000000000000" pitchFamily="50" charset="-128"/>
                <a:ea typeface="HG丸ｺﾞｼｯｸM-PRO" panose="020F0600000000000000" pitchFamily="50" charset="-128"/>
              </a:rPr>
              <a:t>(6915-9166)</a:t>
            </a:r>
            <a:r>
              <a:rPr lang="ja-JP" altLang="en-US" sz="1400" dirty="0">
                <a:solidFill>
                  <a:schemeClr val="bg1"/>
                </a:solidFill>
                <a:latin typeface="HG丸ｺﾞｼｯｸM-PRO" panose="020F0600000000000000" pitchFamily="50" charset="-128"/>
                <a:ea typeface="HG丸ｺﾞｼｯｸM-PRO" panose="020F0600000000000000" pitchFamily="50" charset="-128"/>
              </a:rPr>
              <a:t>までお問い合わせください☆</a:t>
            </a:r>
            <a:endParaRPr lang="en-US" altLang="ja-JP" sz="1400" dirty="0">
              <a:solidFill>
                <a:schemeClr val="bg1"/>
              </a:solidFill>
              <a:latin typeface="HG丸ｺﾞｼｯｸM-PRO" panose="020F0600000000000000" pitchFamily="50" charset="-128"/>
              <a:ea typeface="HG丸ｺﾞｼｯｸM-PRO" panose="020F0600000000000000" pitchFamily="50" charset="-128"/>
            </a:endParaRPr>
          </a:p>
        </p:txBody>
      </p:sp>
      <p:sp>
        <p:nvSpPr>
          <p:cNvPr id="10" name="矢印: 右 9">
            <a:extLst>
              <a:ext uri="{FF2B5EF4-FFF2-40B4-BE49-F238E27FC236}">
                <a16:creationId xmlns:a16="http://schemas.microsoft.com/office/drawing/2014/main" id="{ED5C383E-6277-CBF2-4BCD-EB90DA284444}"/>
              </a:ext>
            </a:extLst>
          </p:cNvPr>
          <p:cNvSpPr/>
          <p:nvPr/>
        </p:nvSpPr>
        <p:spPr>
          <a:xfrm>
            <a:off x="3747823" y="1715145"/>
            <a:ext cx="736276" cy="1318846"/>
          </a:xfrm>
          <a:prstGeom prst="rightArrow">
            <a:avLst/>
          </a:prstGeom>
          <a:solidFill>
            <a:srgbClr val="FFC0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b="1">
              <a:ln w="22225">
                <a:solidFill>
                  <a:schemeClr val="accent2"/>
                </a:solidFill>
                <a:prstDash val="solid"/>
              </a:ln>
              <a:solidFill>
                <a:schemeClr val="accent2">
                  <a:lumMod val="40000"/>
                  <a:lumOff val="60000"/>
                </a:schemeClr>
              </a:solidFill>
            </a:endParaRPr>
          </a:p>
        </p:txBody>
      </p:sp>
      <p:sp>
        <p:nvSpPr>
          <p:cNvPr id="11" name="テキスト ボックス 10">
            <a:extLst>
              <a:ext uri="{FF2B5EF4-FFF2-40B4-BE49-F238E27FC236}">
                <a16:creationId xmlns:a16="http://schemas.microsoft.com/office/drawing/2014/main" id="{B1003F62-638F-FB3E-6E53-7A533A00A4E5}"/>
              </a:ext>
            </a:extLst>
          </p:cNvPr>
          <p:cNvSpPr txBox="1"/>
          <p:nvPr/>
        </p:nvSpPr>
        <p:spPr>
          <a:xfrm>
            <a:off x="3929823" y="1259616"/>
            <a:ext cx="369332" cy="2294713"/>
          </a:xfrm>
          <a:prstGeom prst="rect">
            <a:avLst/>
          </a:prstGeom>
          <a:noFill/>
        </p:spPr>
        <p:txBody>
          <a:bodyPr vert="eaVert" wrap="square" rtlCol="0">
            <a:spAutoFit/>
          </a:bodyPr>
          <a:lstStyle/>
          <a:p>
            <a:pPr algn="ctr"/>
            <a:r>
              <a:rPr lang="ja-JP" altLang="en-US" sz="1200" dirty="0">
                <a:solidFill>
                  <a:schemeClr val="tx2">
                    <a:lumMod val="50000"/>
                  </a:schemeClr>
                </a:solidFill>
                <a:latin typeface="HG丸ｺﾞｼｯｸM-PRO" panose="020F0600000000000000" pitchFamily="50" charset="-128"/>
                <a:ea typeface="HG丸ｺﾞｼｯｸM-PRO" panose="020F0600000000000000" pitchFamily="50" charset="-128"/>
              </a:rPr>
              <a:t>こんな事例や解決案が出ました</a:t>
            </a:r>
          </a:p>
        </p:txBody>
      </p:sp>
      <p:sp>
        <p:nvSpPr>
          <p:cNvPr id="18" name="タイトル 1">
            <a:extLst>
              <a:ext uri="{FF2B5EF4-FFF2-40B4-BE49-F238E27FC236}">
                <a16:creationId xmlns:a16="http://schemas.microsoft.com/office/drawing/2014/main" id="{42B7E8A9-D07B-59B5-4561-9B32FCF06015}"/>
              </a:ext>
            </a:extLst>
          </p:cNvPr>
          <p:cNvSpPr txBox="1">
            <a:spLocks/>
          </p:cNvSpPr>
          <p:nvPr/>
        </p:nvSpPr>
        <p:spPr>
          <a:xfrm>
            <a:off x="4346901" y="1098684"/>
            <a:ext cx="4689034" cy="3700273"/>
          </a:xfrm>
          <a:prstGeom prst="rect">
            <a:avLst/>
          </a:prstGeom>
          <a:ln>
            <a:noFill/>
            <a:prstDash val="dash"/>
          </a:ln>
        </p:spPr>
        <p:txBody>
          <a:bodyPr vert="horz" lIns="91440" tIns="45720" rIns="91440" bIns="45720" rtlCol="0" anchor="ctr">
            <a:normAutofit/>
          </a:bodyPr>
          <a:lst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a:lstStyle>
          <a:p>
            <a:pPr marL="342900" indent="-342900">
              <a:buFont typeface="+mj-ea"/>
              <a:buAutoNum type="circleNumDbPlain"/>
            </a:pPr>
            <a:r>
              <a:rPr lang="ja-JP" altLang="en-US" sz="1400" dirty="0">
                <a:latin typeface="HG丸ｺﾞｼｯｸM-PRO" panose="020F0600000000000000" pitchFamily="50" charset="-128"/>
                <a:ea typeface="HG丸ｺﾞｼｯｸM-PRO" panose="020F0600000000000000" pitchFamily="50" charset="-128"/>
              </a:rPr>
              <a:t>現在では様々な地域で</a:t>
            </a:r>
            <a:r>
              <a:rPr lang="en-US" altLang="ja-JP" sz="1400" dirty="0">
                <a:latin typeface="HG丸ｺﾞｼｯｸM-PRO" panose="020F0600000000000000" pitchFamily="50" charset="-128"/>
                <a:ea typeface="HG丸ｺﾞｼｯｸM-PRO" panose="020F0600000000000000" pitchFamily="50" charset="-128"/>
              </a:rPr>
              <a:t>LINE</a:t>
            </a:r>
            <a:r>
              <a:rPr lang="ja-JP" altLang="en-US" sz="1400" dirty="0">
                <a:latin typeface="HG丸ｺﾞｼｯｸM-PRO" panose="020F0600000000000000" pitchFamily="50" charset="-128"/>
                <a:ea typeface="HG丸ｺﾞｼｯｸM-PRO" panose="020F0600000000000000" pitchFamily="50" charset="-128"/>
              </a:rPr>
              <a:t>（公式アカウント等）の機能を活用するなどの広報活動が行われています。</a:t>
            </a:r>
            <a:br>
              <a:rPr lang="en-US" altLang="ja-JP" sz="1400" dirty="0">
                <a:latin typeface="HG丸ｺﾞｼｯｸM-PRO" panose="020F0600000000000000" pitchFamily="50" charset="-128"/>
                <a:ea typeface="HG丸ｺﾞｼｯｸM-PRO" panose="020F0600000000000000" pitchFamily="50" charset="-128"/>
              </a:rPr>
            </a:br>
            <a:r>
              <a:rPr lang="ja-JP" altLang="en-US" sz="1400" dirty="0">
                <a:latin typeface="HG丸ｺﾞｼｯｸM-PRO" panose="020F0600000000000000" pitchFamily="50" charset="-128"/>
                <a:ea typeface="HG丸ｺﾞｼｯｸM-PRO" panose="020F0600000000000000" pitchFamily="50" charset="-128"/>
              </a:rPr>
              <a:t>地域内に</a:t>
            </a:r>
            <a:r>
              <a:rPr lang="en-US" altLang="ja-JP" sz="1400" dirty="0">
                <a:latin typeface="HG丸ｺﾞｼｯｸM-PRO" panose="020F0600000000000000" pitchFamily="50" charset="-128"/>
                <a:ea typeface="HG丸ｺﾞｼｯｸM-PRO" panose="020F0600000000000000" pitchFamily="50" charset="-128"/>
              </a:rPr>
              <a:t>ICT</a:t>
            </a:r>
            <a:r>
              <a:rPr lang="ja-JP" altLang="en-US" sz="1400" dirty="0">
                <a:latin typeface="HG丸ｺﾞｼｯｸM-PRO" panose="020F0600000000000000" pitchFamily="50" charset="-128"/>
                <a:ea typeface="HG丸ｺﾞｼｯｸM-PRO" panose="020F0600000000000000" pitchFamily="50" charset="-128"/>
              </a:rPr>
              <a:t>に精通したサポーターのような存在がいれば、</a:t>
            </a:r>
            <a:r>
              <a:rPr lang="en-US" altLang="ja-JP" sz="1400" dirty="0">
                <a:latin typeface="HG丸ｺﾞｼｯｸM-PRO" panose="020F0600000000000000" pitchFamily="50" charset="-128"/>
                <a:ea typeface="HG丸ｺﾞｼｯｸM-PRO" panose="020F0600000000000000" pitchFamily="50" charset="-128"/>
              </a:rPr>
              <a:t>SNS</a:t>
            </a:r>
            <a:r>
              <a:rPr lang="ja-JP" altLang="en-US" sz="1400" dirty="0">
                <a:latin typeface="HG丸ｺﾞｼｯｸM-PRO" panose="020F0600000000000000" pitchFamily="50" charset="-128"/>
                <a:ea typeface="HG丸ｺﾞｼｯｸM-PRO" panose="020F0600000000000000" pitchFamily="50" charset="-128"/>
              </a:rPr>
              <a:t>の運用開始や活用の</a:t>
            </a:r>
            <a:br>
              <a:rPr lang="en-US" altLang="ja-JP" sz="1400" dirty="0">
                <a:latin typeface="HG丸ｺﾞｼｯｸM-PRO" panose="020F0600000000000000" pitchFamily="50" charset="-128"/>
                <a:ea typeface="HG丸ｺﾞｼｯｸM-PRO" panose="020F0600000000000000" pitchFamily="50" charset="-128"/>
              </a:rPr>
            </a:br>
            <a:r>
              <a:rPr lang="ja-JP" altLang="en-US" sz="1400" dirty="0">
                <a:latin typeface="HG丸ｺﾞｼｯｸM-PRO" panose="020F0600000000000000" pitchFamily="50" charset="-128"/>
                <a:ea typeface="HG丸ｺﾞｼｯｸM-PRO" panose="020F0600000000000000" pitchFamily="50" charset="-128"/>
              </a:rPr>
              <a:t>ハードルが下がるかも？</a:t>
            </a:r>
            <a:endParaRPr lang="en-US" altLang="ja-JP" sz="1400" dirty="0">
              <a:latin typeface="HG丸ｺﾞｼｯｸM-PRO" panose="020F0600000000000000" pitchFamily="50" charset="-128"/>
              <a:ea typeface="HG丸ｺﾞｼｯｸM-PRO" panose="020F0600000000000000" pitchFamily="50" charset="-128"/>
            </a:endParaRPr>
          </a:p>
          <a:p>
            <a:pPr marL="342900" indent="-342900">
              <a:buFont typeface="+mj-ea"/>
              <a:buAutoNum type="circleNumDbPlain"/>
            </a:pPr>
            <a:r>
              <a:rPr lang="ja-JP" altLang="en-US" sz="1400" dirty="0">
                <a:latin typeface="HG丸ｺﾞｼｯｸM-PRO" panose="020F0600000000000000" pitchFamily="50" charset="-128"/>
                <a:ea typeface="HG丸ｺﾞｼｯｸM-PRO" panose="020F0600000000000000" pitchFamily="50" charset="-128"/>
              </a:rPr>
              <a:t>港区では地域の会館のオンライン環境が</a:t>
            </a:r>
            <a:br>
              <a:rPr lang="en-US" altLang="ja-JP" sz="1400" dirty="0">
                <a:latin typeface="HG丸ｺﾞｼｯｸM-PRO" panose="020F0600000000000000" pitchFamily="50" charset="-128"/>
                <a:ea typeface="HG丸ｺﾞｼｯｸM-PRO" panose="020F0600000000000000" pitchFamily="50" charset="-128"/>
              </a:rPr>
            </a:br>
            <a:r>
              <a:rPr lang="ja-JP" altLang="en-US" sz="1400" dirty="0">
                <a:latin typeface="HG丸ｺﾞｼｯｸM-PRO" panose="020F0600000000000000" pitchFamily="50" charset="-128"/>
                <a:ea typeface="HG丸ｺﾞｼｯｸM-PRO" panose="020F0600000000000000" pitchFamily="50" charset="-128"/>
              </a:rPr>
              <a:t>整備されており、会議への</a:t>
            </a:r>
            <a:r>
              <a:rPr lang="en-US" altLang="ja-JP" sz="1400" dirty="0">
                <a:latin typeface="HG丸ｺﾞｼｯｸM-PRO" panose="020F0600000000000000" pitchFamily="50" charset="-128"/>
                <a:ea typeface="HG丸ｺﾞｼｯｸM-PRO" panose="020F0600000000000000" pitchFamily="50" charset="-128"/>
              </a:rPr>
              <a:t>web</a:t>
            </a:r>
            <a:r>
              <a:rPr lang="ja-JP" altLang="en-US" sz="1400" dirty="0">
                <a:latin typeface="HG丸ｺﾞｼｯｸM-PRO" panose="020F0600000000000000" pitchFamily="50" charset="-128"/>
                <a:ea typeface="HG丸ｺﾞｼｯｸM-PRO" panose="020F0600000000000000" pitchFamily="50" charset="-128"/>
              </a:rPr>
              <a:t>参加も多くあります。時間や場所の制約がなくなり、スマートな会議を</a:t>
            </a:r>
            <a:br>
              <a:rPr lang="en-US" altLang="ja-JP" sz="1400" dirty="0">
                <a:latin typeface="HG丸ｺﾞｼｯｸM-PRO" panose="020F0600000000000000" pitchFamily="50" charset="-128"/>
                <a:ea typeface="HG丸ｺﾞｼｯｸM-PRO" panose="020F0600000000000000" pitchFamily="50" charset="-128"/>
              </a:rPr>
            </a:br>
            <a:r>
              <a:rPr lang="ja-JP" altLang="en-US" sz="1400" dirty="0">
                <a:latin typeface="HG丸ｺﾞｼｯｸM-PRO" panose="020F0600000000000000" pitchFamily="50" charset="-128"/>
                <a:ea typeface="HG丸ｺﾞｼｯｸM-PRO" panose="020F0600000000000000" pitchFamily="50" charset="-128"/>
              </a:rPr>
              <a:t>意識すれば、多くの人に参加してもらえるかも？</a:t>
            </a:r>
            <a:endParaRPr lang="en-US" altLang="ja-JP" sz="1400" dirty="0">
              <a:latin typeface="HG丸ｺﾞｼｯｸM-PRO" panose="020F0600000000000000" pitchFamily="50" charset="-128"/>
              <a:ea typeface="HG丸ｺﾞｼｯｸM-PRO" panose="020F0600000000000000" pitchFamily="50" charset="-128"/>
            </a:endParaRPr>
          </a:p>
          <a:p>
            <a:pPr marL="342900" indent="-342900">
              <a:buFont typeface="+mj-ea"/>
              <a:buAutoNum type="circleNumDbPlain"/>
            </a:pPr>
            <a:r>
              <a:rPr lang="ja-JP" altLang="en-US" sz="1400" dirty="0">
                <a:latin typeface="HG丸ｺﾞｼｯｸM-PRO" panose="020F0600000000000000" pitchFamily="50" charset="-128"/>
                <a:ea typeface="HG丸ｺﾞｼｯｸM-PRO" panose="020F0600000000000000" pitchFamily="50" charset="-128"/>
              </a:rPr>
              <a:t>港区では、子育てサロン等のチラシに</a:t>
            </a:r>
            <a:br>
              <a:rPr lang="en-US" altLang="ja-JP" sz="1400" dirty="0">
                <a:latin typeface="HG丸ｺﾞｼｯｸM-PRO" panose="020F0600000000000000" pitchFamily="50" charset="-128"/>
                <a:ea typeface="HG丸ｺﾞｼｯｸM-PRO" panose="020F0600000000000000" pitchFamily="50" charset="-128"/>
              </a:rPr>
            </a:br>
            <a:r>
              <a:rPr lang="ja-JP" altLang="en-US" sz="1400" dirty="0">
                <a:latin typeface="HG丸ｺﾞｼｯｸM-PRO" panose="020F0600000000000000" pitchFamily="50" charset="-128"/>
                <a:ea typeface="HG丸ｺﾞｼｯｸM-PRO" panose="020F0600000000000000" pitchFamily="50" charset="-128"/>
              </a:rPr>
              <a:t>二次元コードを掲載して直接申し込みが</a:t>
            </a:r>
            <a:br>
              <a:rPr lang="en-US" altLang="ja-JP" sz="1400" dirty="0">
                <a:latin typeface="HG丸ｺﾞｼｯｸM-PRO" panose="020F0600000000000000" pitchFamily="50" charset="-128"/>
                <a:ea typeface="HG丸ｺﾞｼｯｸM-PRO" panose="020F0600000000000000" pitchFamily="50" charset="-128"/>
              </a:rPr>
            </a:br>
            <a:r>
              <a:rPr lang="ja-JP" altLang="en-US" sz="1400" dirty="0">
                <a:latin typeface="HG丸ｺﾞｼｯｸM-PRO" panose="020F0600000000000000" pitchFamily="50" charset="-128"/>
                <a:ea typeface="HG丸ｺﾞｼｯｸM-PRO" panose="020F0600000000000000" pitchFamily="50" charset="-128"/>
              </a:rPr>
              <a:t>できるようにすることで、取りまとめの負担を</a:t>
            </a:r>
            <a:br>
              <a:rPr lang="en-US" altLang="ja-JP" sz="1400" dirty="0">
                <a:latin typeface="HG丸ｺﾞｼｯｸM-PRO" panose="020F0600000000000000" pitchFamily="50" charset="-128"/>
                <a:ea typeface="HG丸ｺﾞｼｯｸM-PRO" panose="020F0600000000000000" pitchFamily="50" charset="-128"/>
              </a:rPr>
            </a:br>
            <a:r>
              <a:rPr lang="ja-JP" altLang="en-US" sz="1400" dirty="0">
                <a:latin typeface="HG丸ｺﾞｼｯｸM-PRO" panose="020F0600000000000000" pitchFamily="50" charset="-128"/>
                <a:ea typeface="HG丸ｺﾞｼｯｸM-PRO" panose="020F0600000000000000" pitchFamily="50" charset="-128"/>
              </a:rPr>
              <a:t>軽減しています。</a:t>
            </a:r>
            <a:br>
              <a:rPr lang="en-US" altLang="ja-JP" sz="1400" dirty="0">
                <a:latin typeface="HG丸ｺﾞｼｯｸM-PRO" panose="020F0600000000000000" pitchFamily="50" charset="-128"/>
                <a:ea typeface="HG丸ｺﾞｼｯｸM-PRO" panose="020F0600000000000000" pitchFamily="50" charset="-128"/>
              </a:rPr>
            </a:br>
            <a:r>
              <a:rPr lang="ja-JP" altLang="en-US" sz="1400" dirty="0">
                <a:latin typeface="HG丸ｺﾞｼｯｸM-PRO" panose="020F0600000000000000" pitchFamily="50" charset="-128"/>
                <a:ea typeface="HG丸ｺﾞｼｯｸM-PRO" panose="020F0600000000000000" pitchFamily="50" charset="-128"/>
              </a:rPr>
              <a:t>また、鶴見区では</a:t>
            </a:r>
            <a:r>
              <a:rPr lang="en-US" altLang="ja-JP" sz="1400" dirty="0">
                <a:latin typeface="HG丸ｺﾞｼｯｸM-PRO" panose="020F0600000000000000" pitchFamily="50" charset="-128"/>
                <a:ea typeface="HG丸ｺﾞｼｯｸM-PRO" panose="020F0600000000000000" pitchFamily="50" charset="-128"/>
              </a:rPr>
              <a:t>Google</a:t>
            </a:r>
            <a:r>
              <a:rPr lang="ja-JP" altLang="en-US" sz="1400" dirty="0">
                <a:latin typeface="HG丸ｺﾞｼｯｸM-PRO" panose="020F0600000000000000" pitchFamily="50" charset="-128"/>
                <a:ea typeface="HG丸ｺﾞｼｯｸM-PRO" panose="020F0600000000000000" pitchFamily="50" charset="-128"/>
              </a:rPr>
              <a:t>ドライブに会議資料を</a:t>
            </a:r>
            <a:br>
              <a:rPr lang="en-US" altLang="ja-JP" sz="1400" dirty="0">
                <a:latin typeface="HG丸ｺﾞｼｯｸM-PRO" panose="020F0600000000000000" pitchFamily="50" charset="-128"/>
                <a:ea typeface="HG丸ｺﾞｼｯｸM-PRO" panose="020F0600000000000000" pitchFamily="50" charset="-128"/>
              </a:rPr>
            </a:br>
            <a:r>
              <a:rPr lang="ja-JP" altLang="en-US" sz="1400" dirty="0">
                <a:latin typeface="HG丸ｺﾞｼｯｸM-PRO" panose="020F0600000000000000" pitchFamily="50" charset="-128"/>
                <a:ea typeface="HG丸ｺﾞｼｯｸM-PRO" panose="020F0600000000000000" pitchFamily="50" charset="-128"/>
              </a:rPr>
              <a:t>保存して見られるようにするなど、</a:t>
            </a:r>
            <a:br>
              <a:rPr lang="en-US" altLang="ja-JP" sz="1400" dirty="0">
                <a:latin typeface="HG丸ｺﾞｼｯｸM-PRO" panose="020F0600000000000000" pitchFamily="50" charset="-128"/>
                <a:ea typeface="HG丸ｺﾞｼｯｸM-PRO" panose="020F0600000000000000" pitchFamily="50" charset="-128"/>
              </a:rPr>
            </a:br>
            <a:r>
              <a:rPr lang="ja-JP" altLang="en-US" sz="1400" dirty="0">
                <a:latin typeface="HG丸ｺﾞｼｯｸM-PRO" panose="020F0600000000000000" pitchFamily="50" charset="-128"/>
                <a:ea typeface="HG丸ｺﾞｼｯｸM-PRO" panose="020F0600000000000000" pitchFamily="50" charset="-128"/>
              </a:rPr>
              <a:t>オンラインストレージサービスの活用も</a:t>
            </a:r>
            <a:br>
              <a:rPr lang="en-US" altLang="ja-JP" sz="1400" dirty="0">
                <a:latin typeface="HG丸ｺﾞｼｯｸM-PRO" panose="020F0600000000000000" pitchFamily="50" charset="-128"/>
                <a:ea typeface="HG丸ｺﾞｼｯｸM-PRO" panose="020F0600000000000000" pitchFamily="50" charset="-128"/>
              </a:rPr>
            </a:br>
            <a:r>
              <a:rPr lang="ja-JP" altLang="en-US" sz="1400" dirty="0">
                <a:latin typeface="HG丸ｺﾞｼｯｸM-PRO" panose="020F0600000000000000" pitchFamily="50" charset="-128"/>
                <a:ea typeface="HG丸ｺﾞｼｯｸM-PRO" panose="020F0600000000000000" pitchFamily="50" charset="-128"/>
              </a:rPr>
              <a:t>行われています。このような</a:t>
            </a:r>
            <a:r>
              <a:rPr lang="en-US" altLang="ja-JP" sz="1400" dirty="0">
                <a:latin typeface="HG丸ｺﾞｼｯｸM-PRO" panose="020F0600000000000000" pitchFamily="50" charset="-128"/>
                <a:ea typeface="HG丸ｺﾞｼｯｸM-PRO" panose="020F0600000000000000" pitchFamily="50" charset="-128"/>
              </a:rPr>
              <a:t>ICT</a:t>
            </a:r>
            <a:r>
              <a:rPr lang="ja-JP" altLang="en-US" sz="1400" dirty="0">
                <a:latin typeface="HG丸ｺﾞｼｯｸM-PRO" panose="020F0600000000000000" pitchFamily="50" charset="-128"/>
                <a:ea typeface="HG丸ｺﾞｼｯｸM-PRO" panose="020F0600000000000000" pitchFamily="50" charset="-128"/>
              </a:rPr>
              <a:t>ツールの活用は</a:t>
            </a:r>
            <a:br>
              <a:rPr lang="en-US" altLang="ja-JP" sz="1400" dirty="0">
                <a:latin typeface="HG丸ｺﾞｼｯｸM-PRO" panose="020F0600000000000000" pitchFamily="50" charset="-128"/>
                <a:ea typeface="HG丸ｺﾞｼｯｸM-PRO" panose="020F0600000000000000" pitchFamily="50" charset="-128"/>
              </a:rPr>
            </a:br>
            <a:r>
              <a:rPr lang="ja-JP" altLang="en-US" sz="1400" dirty="0">
                <a:latin typeface="HG丸ｺﾞｼｯｸM-PRO" panose="020F0600000000000000" pitchFamily="50" charset="-128"/>
                <a:ea typeface="HG丸ｺﾞｼｯｸM-PRO" panose="020F0600000000000000" pitchFamily="50" charset="-128"/>
              </a:rPr>
              <a:t>事務負担軽減に有効です。</a:t>
            </a:r>
            <a:endParaRPr lang="en-US" altLang="ja-JP" sz="1400" dirty="0">
              <a:latin typeface="HG丸ｺﾞｼｯｸM-PRO" panose="020F0600000000000000" pitchFamily="50" charset="-128"/>
              <a:ea typeface="HG丸ｺﾞｼｯｸM-PRO" panose="020F0600000000000000" pitchFamily="50" charset="-128"/>
            </a:endParaRPr>
          </a:p>
        </p:txBody>
      </p:sp>
      <p:sp>
        <p:nvSpPr>
          <p:cNvPr id="19" name="タイトル 1">
            <a:extLst>
              <a:ext uri="{FF2B5EF4-FFF2-40B4-BE49-F238E27FC236}">
                <a16:creationId xmlns:a16="http://schemas.microsoft.com/office/drawing/2014/main" id="{88C29191-592E-AEDD-49FF-2CD1FB4A2799}"/>
              </a:ext>
            </a:extLst>
          </p:cNvPr>
          <p:cNvSpPr txBox="1">
            <a:spLocks/>
          </p:cNvSpPr>
          <p:nvPr/>
        </p:nvSpPr>
        <p:spPr>
          <a:xfrm>
            <a:off x="233312" y="5619243"/>
            <a:ext cx="8758641" cy="584775"/>
          </a:xfrm>
          <a:prstGeom prst="rect">
            <a:avLst/>
          </a:prstGeom>
          <a:ln>
            <a:noFill/>
            <a:prstDash val="dash"/>
          </a:ln>
        </p:spPr>
        <p:txBody>
          <a:bodyPr vert="horz" lIns="91440" tIns="45720" rIns="91440" bIns="45720" rtlCol="0" anchor="ctr">
            <a:normAutofit/>
          </a:bodyPr>
          <a:lst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a:lstStyle>
          <a:p>
            <a:pPr>
              <a:lnSpc>
                <a:spcPct val="110000"/>
              </a:lnSpc>
            </a:pPr>
            <a:r>
              <a:rPr lang="en-US" altLang="ja-JP" sz="1200" dirty="0">
                <a:latin typeface="HG丸ｺﾞｼｯｸM-PRO" panose="020F0600000000000000" pitchFamily="50" charset="-128"/>
                <a:ea typeface="HG丸ｺﾞｼｯｸM-PRO" panose="020F0600000000000000" pitchFamily="50" charset="-128"/>
              </a:rPr>
              <a:t>ICT</a:t>
            </a:r>
            <a:r>
              <a:rPr lang="ja-JP" altLang="en-US" sz="1200" dirty="0">
                <a:latin typeface="HG丸ｺﾞｼｯｸM-PRO" panose="020F0600000000000000" pitchFamily="50" charset="-128"/>
                <a:ea typeface="HG丸ｺﾞｼｯｸM-PRO" panose="020F0600000000000000" pitchFamily="50" charset="-128"/>
              </a:rPr>
              <a:t>に関する連続講座を開催し、たくさん参加していただいた参加者の方に地域のサポーターになってもらったり、</a:t>
            </a:r>
            <a:endParaRPr lang="en-US" altLang="ja-JP" sz="1200" dirty="0">
              <a:latin typeface="HG丸ｺﾞｼｯｸM-PRO" panose="020F0600000000000000" pitchFamily="50" charset="-128"/>
              <a:ea typeface="HG丸ｺﾞｼｯｸM-PRO" panose="020F0600000000000000" pitchFamily="50" charset="-128"/>
            </a:endParaRPr>
          </a:p>
          <a:p>
            <a:pPr>
              <a:lnSpc>
                <a:spcPct val="110000"/>
              </a:lnSpc>
            </a:pPr>
            <a:r>
              <a:rPr lang="ja-JP" altLang="en-US" sz="1200" dirty="0">
                <a:latin typeface="HG丸ｺﾞｼｯｸM-PRO" panose="020F0600000000000000" pitchFamily="50" charset="-128"/>
                <a:ea typeface="HG丸ｺﾞｼｯｸM-PRO" panose="020F0600000000000000" pitchFamily="50" charset="-128"/>
              </a:rPr>
              <a:t>活用事例を集める、手順をマニュアル化するなどの工夫が大切です。区・まちセンの支援を受けるのもひとつの方法です。</a:t>
            </a:r>
            <a:endParaRPr lang="en-US" altLang="ja-JP" sz="1200" dirty="0">
              <a:latin typeface="HG丸ｺﾞｼｯｸM-PRO" panose="020F0600000000000000" pitchFamily="50" charset="-128"/>
              <a:ea typeface="HG丸ｺﾞｼｯｸM-PRO" panose="020F0600000000000000" pitchFamily="50" charset="-128"/>
            </a:endParaRPr>
          </a:p>
        </p:txBody>
      </p:sp>
      <p:sp>
        <p:nvSpPr>
          <p:cNvPr id="20" name="テキスト ボックス 19">
            <a:extLst>
              <a:ext uri="{FF2B5EF4-FFF2-40B4-BE49-F238E27FC236}">
                <a16:creationId xmlns:a16="http://schemas.microsoft.com/office/drawing/2014/main" id="{E3BEEFAB-2FE6-8F32-9A0F-F6E628CEF970}"/>
              </a:ext>
            </a:extLst>
          </p:cNvPr>
          <p:cNvSpPr txBox="1"/>
          <p:nvPr/>
        </p:nvSpPr>
        <p:spPr>
          <a:xfrm>
            <a:off x="128365" y="1456402"/>
            <a:ext cx="3595776" cy="954107"/>
          </a:xfrm>
          <a:prstGeom prst="rect">
            <a:avLst/>
          </a:prstGeom>
          <a:noFill/>
          <a:ln>
            <a:noFill/>
            <a:prstDash val="dash"/>
          </a:ln>
        </p:spPr>
        <p:txBody>
          <a:bodyPr wrap="square" rtlCol="0">
            <a:spAutoFit/>
          </a:bodyPr>
          <a:lstStyle/>
          <a:p>
            <a:r>
              <a:rPr lang="ja-JP" altLang="en-US" sz="1400" dirty="0">
                <a:latin typeface="HG丸ｺﾞｼｯｸM-PRO" panose="020F0600000000000000" pitchFamily="50" charset="-128"/>
                <a:ea typeface="HG丸ｺﾞｼｯｸM-PRO" panose="020F0600000000000000" pitchFamily="50" charset="-128"/>
                <a:cs typeface="Traditional Arabic" panose="020B0604020202020204" pitchFamily="18" charset="-78"/>
              </a:rPr>
              <a:t>①地域の方に広く情報が行き渡っている</a:t>
            </a:r>
            <a:endParaRPr lang="en-US" altLang="ja-JP" sz="1400" dirty="0">
              <a:latin typeface="HG丸ｺﾞｼｯｸM-PRO" panose="020F0600000000000000" pitchFamily="50" charset="-128"/>
              <a:ea typeface="HG丸ｺﾞｼｯｸM-PRO" panose="020F0600000000000000" pitchFamily="50" charset="-128"/>
              <a:cs typeface="Traditional Arabic" panose="020B0604020202020204" pitchFamily="18" charset="-78"/>
            </a:endParaRPr>
          </a:p>
          <a:p>
            <a:r>
              <a:rPr lang="ja-JP" altLang="en-US" sz="1400" dirty="0">
                <a:latin typeface="HG丸ｺﾞｼｯｸM-PRO" panose="020F0600000000000000" pitchFamily="50" charset="-128"/>
                <a:ea typeface="HG丸ｺﾞｼｯｸM-PRO" panose="020F0600000000000000" pitchFamily="50" charset="-128"/>
                <a:cs typeface="Traditional Arabic" panose="020B0604020202020204" pitchFamily="18" charset="-78"/>
              </a:rPr>
              <a:t>②</a:t>
            </a:r>
            <a:r>
              <a:rPr lang="en-US" altLang="ja-JP" sz="1400" dirty="0">
                <a:latin typeface="HG丸ｺﾞｼｯｸM-PRO" panose="020F0600000000000000" pitchFamily="50" charset="-128"/>
                <a:ea typeface="HG丸ｺﾞｼｯｸM-PRO" panose="020F0600000000000000" pitchFamily="50" charset="-128"/>
                <a:cs typeface="Traditional Arabic" panose="020B0604020202020204" pitchFamily="18" charset="-78"/>
              </a:rPr>
              <a:t>WEB</a:t>
            </a:r>
            <a:r>
              <a:rPr lang="ja-JP" altLang="en-US" sz="1400" dirty="0">
                <a:latin typeface="HG丸ｺﾞｼｯｸM-PRO" panose="020F0600000000000000" pitchFamily="50" charset="-128"/>
                <a:ea typeface="HG丸ｺﾞｼｯｸM-PRO" panose="020F0600000000000000" pitchFamily="50" charset="-128"/>
                <a:cs typeface="Traditional Arabic" panose="020B0604020202020204" pitchFamily="18" charset="-78"/>
              </a:rPr>
              <a:t>で会議が行えており、多くの人に</a:t>
            </a:r>
            <a:endParaRPr lang="en-US" altLang="ja-JP" sz="1400" dirty="0">
              <a:latin typeface="HG丸ｺﾞｼｯｸM-PRO" panose="020F0600000000000000" pitchFamily="50" charset="-128"/>
              <a:ea typeface="HG丸ｺﾞｼｯｸM-PRO" panose="020F0600000000000000" pitchFamily="50" charset="-128"/>
              <a:cs typeface="Traditional Arabic" panose="020B0604020202020204" pitchFamily="18" charset="-78"/>
            </a:endParaRPr>
          </a:p>
          <a:p>
            <a:r>
              <a:rPr lang="ja-JP" altLang="en-US" sz="1400" dirty="0">
                <a:latin typeface="HG丸ｺﾞｼｯｸM-PRO" panose="020F0600000000000000" pitchFamily="50" charset="-128"/>
                <a:ea typeface="HG丸ｺﾞｼｯｸM-PRO" panose="020F0600000000000000" pitchFamily="50" charset="-128"/>
                <a:cs typeface="Traditional Arabic" panose="020B0604020202020204" pitchFamily="18" charset="-78"/>
              </a:rPr>
              <a:t>　参加してもらっている</a:t>
            </a:r>
            <a:endParaRPr lang="en-US" altLang="ja-JP" sz="1400" dirty="0">
              <a:latin typeface="HG丸ｺﾞｼｯｸM-PRO" panose="020F0600000000000000" pitchFamily="50" charset="-128"/>
              <a:ea typeface="HG丸ｺﾞｼｯｸM-PRO" panose="020F0600000000000000" pitchFamily="50" charset="-128"/>
              <a:cs typeface="Traditional Arabic" panose="020B0604020202020204" pitchFamily="18" charset="-78"/>
            </a:endParaRPr>
          </a:p>
          <a:p>
            <a:r>
              <a:rPr lang="ja-JP" altLang="en-US" sz="1400" dirty="0">
                <a:latin typeface="HG丸ｺﾞｼｯｸM-PRO" panose="020F0600000000000000" pitchFamily="50" charset="-128"/>
                <a:ea typeface="HG丸ｺﾞｼｯｸM-PRO" panose="020F0600000000000000" pitchFamily="50" charset="-128"/>
                <a:cs typeface="Traditional Arabic" panose="020B0604020202020204" pitchFamily="18" charset="-78"/>
              </a:rPr>
              <a:t>③</a:t>
            </a:r>
            <a:r>
              <a:rPr lang="en-US" altLang="ja-JP" sz="1400" dirty="0">
                <a:latin typeface="HG丸ｺﾞｼｯｸM-PRO" panose="020F0600000000000000" pitchFamily="50" charset="-128"/>
                <a:ea typeface="HG丸ｺﾞｼｯｸM-PRO" panose="020F0600000000000000" pitchFamily="50" charset="-128"/>
                <a:cs typeface="Traditional Arabic" panose="020B0604020202020204" pitchFamily="18" charset="-78"/>
              </a:rPr>
              <a:t>ICT</a:t>
            </a:r>
            <a:r>
              <a:rPr lang="ja-JP" altLang="en-US" sz="1400" dirty="0">
                <a:latin typeface="HG丸ｺﾞｼｯｸM-PRO" panose="020F0600000000000000" pitchFamily="50" charset="-128"/>
                <a:ea typeface="HG丸ｺﾞｼｯｸM-PRO" panose="020F0600000000000000" pitchFamily="50" charset="-128"/>
                <a:cs typeface="Traditional Arabic" panose="020B0604020202020204" pitchFamily="18" charset="-78"/>
              </a:rPr>
              <a:t>化で事務負担軽減が図られている</a:t>
            </a:r>
            <a:endParaRPr lang="en-US" altLang="ja-JP" sz="1400" dirty="0">
              <a:latin typeface="HG丸ｺﾞｼｯｸM-PRO" panose="020F0600000000000000" pitchFamily="50" charset="-128"/>
              <a:ea typeface="HG丸ｺﾞｼｯｸM-PRO" panose="020F0600000000000000" pitchFamily="50" charset="-128"/>
              <a:cs typeface="Traditional Arabic" panose="020B0604020202020204" pitchFamily="18" charset="-78"/>
            </a:endParaRPr>
          </a:p>
        </p:txBody>
      </p:sp>
      <p:sp>
        <p:nvSpPr>
          <p:cNvPr id="21" name="テキスト ボックス 20">
            <a:extLst>
              <a:ext uri="{FF2B5EF4-FFF2-40B4-BE49-F238E27FC236}">
                <a16:creationId xmlns:a16="http://schemas.microsoft.com/office/drawing/2014/main" id="{2C15993A-8B4A-FAB6-FD9F-369D1B01F113}"/>
              </a:ext>
            </a:extLst>
          </p:cNvPr>
          <p:cNvSpPr txBox="1"/>
          <p:nvPr/>
        </p:nvSpPr>
        <p:spPr>
          <a:xfrm>
            <a:off x="80708" y="3412652"/>
            <a:ext cx="4138540" cy="1292662"/>
          </a:xfrm>
          <a:prstGeom prst="rect">
            <a:avLst/>
          </a:prstGeom>
          <a:noFill/>
          <a:ln>
            <a:noFill/>
            <a:prstDash val="dash"/>
          </a:ln>
        </p:spPr>
        <p:txBody>
          <a:bodyPr wrap="square" rtlCol="0">
            <a:spAutoFit/>
          </a:bodyPr>
          <a:lstStyle/>
          <a:p>
            <a:r>
              <a:rPr lang="ja-JP" altLang="en-US" sz="1300" dirty="0">
                <a:latin typeface="HG丸ｺﾞｼｯｸM-PRO" panose="020F0600000000000000" pitchFamily="50" charset="-128"/>
                <a:ea typeface="HG丸ｺﾞｼｯｸM-PRO" panose="020F0600000000000000" pitchFamily="50" charset="-128"/>
              </a:rPr>
              <a:t>①紙の媒体では情報が届かない層がいる･･･</a:t>
            </a:r>
            <a:endParaRPr lang="en-US" altLang="ja-JP" sz="1300" dirty="0">
              <a:latin typeface="HG丸ｺﾞｼｯｸM-PRO" panose="020F0600000000000000" pitchFamily="50" charset="-128"/>
              <a:ea typeface="HG丸ｺﾞｼｯｸM-PRO" panose="020F0600000000000000" pitchFamily="50" charset="-128"/>
            </a:endParaRPr>
          </a:p>
          <a:p>
            <a:r>
              <a:rPr lang="ja-JP" altLang="en-US" sz="1300" dirty="0">
                <a:latin typeface="HG丸ｺﾞｼｯｸM-PRO" panose="020F0600000000000000" pitchFamily="50" charset="-128"/>
                <a:ea typeface="HG丸ｺﾞｼｯｸM-PRO" panose="020F0600000000000000" pitchFamily="50" charset="-128"/>
              </a:rPr>
              <a:t>②対面で会議を実施している地域が多く、</a:t>
            </a:r>
            <a:endParaRPr lang="en-US" altLang="ja-JP" sz="1300" dirty="0">
              <a:latin typeface="HG丸ｺﾞｼｯｸM-PRO" panose="020F0600000000000000" pitchFamily="50" charset="-128"/>
              <a:ea typeface="HG丸ｺﾞｼｯｸM-PRO" panose="020F0600000000000000" pitchFamily="50" charset="-128"/>
            </a:endParaRPr>
          </a:p>
          <a:p>
            <a:r>
              <a:rPr lang="ja-JP" altLang="en-US" sz="1300" dirty="0">
                <a:latin typeface="HG丸ｺﾞｼｯｸM-PRO" panose="020F0600000000000000" pitchFamily="50" charset="-128"/>
                <a:ea typeface="HG丸ｺﾞｼｯｸM-PRO" panose="020F0600000000000000" pitchFamily="50" charset="-128"/>
              </a:rPr>
              <a:t>　手間も時間もかかっている･･･</a:t>
            </a:r>
            <a:endParaRPr lang="en-US" altLang="ja-JP" sz="1300" dirty="0">
              <a:latin typeface="HG丸ｺﾞｼｯｸM-PRO" panose="020F0600000000000000" pitchFamily="50" charset="-128"/>
              <a:ea typeface="HG丸ｺﾞｼｯｸM-PRO" panose="020F0600000000000000" pitchFamily="50" charset="-128"/>
            </a:endParaRPr>
          </a:p>
          <a:p>
            <a:r>
              <a:rPr lang="ja-JP" altLang="en-US" sz="1300" dirty="0">
                <a:latin typeface="HG丸ｺﾞｼｯｸM-PRO" panose="020F0600000000000000" pitchFamily="50" charset="-128"/>
                <a:ea typeface="HG丸ｺﾞｼｯｸM-PRO" panose="020F0600000000000000" pitchFamily="50" charset="-128"/>
              </a:rPr>
              <a:t>③紙ベースのチラシ配付や、</a:t>
            </a:r>
            <a:br>
              <a:rPr lang="en-US" altLang="ja-JP" sz="1300" dirty="0">
                <a:latin typeface="HG丸ｺﾞｼｯｸM-PRO" panose="020F0600000000000000" pitchFamily="50" charset="-128"/>
                <a:ea typeface="HG丸ｺﾞｼｯｸM-PRO" panose="020F0600000000000000" pitchFamily="50" charset="-128"/>
              </a:rPr>
            </a:br>
            <a:r>
              <a:rPr lang="ja-JP" altLang="en-US" sz="1300" dirty="0">
                <a:latin typeface="HG丸ｺﾞｼｯｸM-PRO" panose="020F0600000000000000" pitchFamily="50" charset="-128"/>
                <a:ea typeface="HG丸ｺﾞｼｯｸM-PRO" panose="020F0600000000000000" pitchFamily="50" charset="-128"/>
              </a:rPr>
              <a:t>　参加者集約・アンケート集計などが</a:t>
            </a:r>
            <a:br>
              <a:rPr lang="en-US" altLang="ja-JP" sz="1300" dirty="0">
                <a:latin typeface="HG丸ｺﾞｼｯｸM-PRO" panose="020F0600000000000000" pitchFamily="50" charset="-128"/>
                <a:ea typeface="HG丸ｺﾞｼｯｸM-PRO" panose="020F0600000000000000" pitchFamily="50" charset="-128"/>
              </a:rPr>
            </a:br>
            <a:r>
              <a:rPr lang="ja-JP" altLang="en-US" sz="1300" dirty="0">
                <a:latin typeface="HG丸ｺﾞｼｯｸM-PRO" panose="020F0600000000000000" pitchFamily="50" charset="-128"/>
                <a:ea typeface="HG丸ｺﾞｼｯｸM-PRO" panose="020F0600000000000000" pitchFamily="50" charset="-128"/>
              </a:rPr>
              <a:t>　大きな手間になっている･･･</a:t>
            </a:r>
            <a:endParaRPr lang="en-US" altLang="ja-JP" sz="1300" dirty="0">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11928167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08C5C62-2766-94E9-31EA-7302C831F373}"/>
              </a:ext>
            </a:extLst>
          </p:cNvPr>
          <p:cNvSpPr>
            <a:spLocks noGrp="1"/>
          </p:cNvSpPr>
          <p:nvPr>
            <p:ph type="title"/>
          </p:nvPr>
        </p:nvSpPr>
        <p:spPr>
          <a:xfrm>
            <a:off x="0" y="-13264"/>
            <a:ext cx="8147488" cy="583789"/>
          </a:xfrm>
        </p:spPr>
        <p:txBody>
          <a:bodyPr>
            <a:normAutofit/>
          </a:bodyPr>
          <a:lstStyle/>
          <a:p>
            <a:r>
              <a:rPr lang="en-US" altLang="ja-JP" sz="2400" dirty="0">
                <a:latin typeface="Meiryo UI" panose="020B0604030504040204" pitchFamily="50" charset="-128"/>
                <a:ea typeface="Meiryo UI" panose="020B0604030504040204" pitchFamily="50" charset="-128"/>
              </a:rPr>
              <a:t>【ICT</a:t>
            </a:r>
            <a:r>
              <a:rPr lang="ja-JP" altLang="en-US" sz="2400" dirty="0">
                <a:latin typeface="Meiryo UI" panose="020B0604030504040204" pitchFamily="50" charset="-128"/>
                <a:ea typeface="Meiryo UI" panose="020B0604030504040204" pitchFamily="50" charset="-128"/>
              </a:rPr>
              <a:t>化の解決案</a:t>
            </a:r>
            <a:r>
              <a:rPr lang="en-US" altLang="ja-JP" sz="2400" dirty="0">
                <a:latin typeface="Meiryo UI" panose="020B0604030504040204" pitchFamily="50" charset="-128"/>
                <a:ea typeface="Meiryo UI" panose="020B0604030504040204" pitchFamily="50" charset="-128"/>
              </a:rPr>
              <a:t>】</a:t>
            </a:r>
            <a:r>
              <a:rPr lang="ja-JP" altLang="en-US" sz="2400" dirty="0">
                <a:latin typeface="Meiryo UI" panose="020B0604030504040204" pitchFamily="50" charset="-128"/>
                <a:ea typeface="Meiryo UI" panose="020B0604030504040204" pitchFamily="50" charset="-128"/>
              </a:rPr>
              <a:t>スマートフォンの活用に向けて</a:t>
            </a:r>
            <a:endParaRPr kumimoji="1" lang="ja-JP" altLang="en-US" sz="2400" dirty="0">
              <a:latin typeface="Meiryo UI" panose="020B0604030504040204" pitchFamily="50" charset="-128"/>
              <a:ea typeface="Meiryo UI" panose="020B0604030504040204" pitchFamily="50" charset="-128"/>
            </a:endParaRPr>
          </a:p>
        </p:txBody>
      </p:sp>
      <p:sp>
        <p:nvSpPr>
          <p:cNvPr id="4" name="AutoShape 2">
            <a:extLst>
              <a:ext uri="{FF2B5EF4-FFF2-40B4-BE49-F238E27FC236}">
                <a16:creationId xmlns:a16="http://schemas.microsoft.com/office/drawing/2014/main" id="{60803ECB-3F6B-5E96-15AA-80010B046736}"/>
              </a:ext>
            </a:extLst>
          </p:cNvPr>
          <p:cNvSpPr>
            <a:spLocks noChangeArrowheads="1"/>
          </p:cNvSpPr>
          <p:nvPr/>
        </p:nvSpPr>
        <p:spPr bwMode="auto">
          <a:xfrm>
            <a:off x="92976" y="664700"/>
            <a:ext cx="3803984" cy="1880343"/>
          </a:xfrm>
          <a:prstGeom prst="foldedCorner">
            <a:avLst>
              <a:gd name="adj" fmla="val 12500"/>
            </a:avLst>
          </a:prstGeom>
          <a:solidFill>
            <a:srgbClr val="92D050"/>
          </a:solidFill>
          <a:ln w="9525">
            <a:solidFill>
              <a:schemeClr val="tx1"/>
            </a:solidFill>
            <a:round/>
            <a:headEnd/>
            <a:tailEnd/>
          </a:ln>
        </p:spPr>
        <p:txBody>
          <a:bodyPr wrap="none" anchor="ctr"/>
          <a:lstStyle>
            <a:lvl1pPr>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15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14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14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14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14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14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1400">
                <a:solidFill>
                  <a:schemeClr val="tx1"/>
                </a:solidFill>
                <a:latin typeface="Arial" panose="020B0604020202020204" pitchFamily="34" charset="0"/>
                <a:ea typeface="ＭＳ Ｐゴシック" panose="020B0600070205080204" pitchFamily="50" charset="-128"/>
              </a:defRPr>
            </a:lvl9pPr>
          </a:lstStyle>
          <a:p>
            <a:pPr algn="ctr" fontAlgn="base">
              <a:spcBef>
                <a:spcPct val="0"/>
              </a:spcBef>
              <a:spcAft>
                <a:spcPct val="0"/>
              </a:spcAft>
              <a:buNone/>
              <a:defRPr/>
            </a:pPr>
            <a:endParaRPr lang="en-US" altLang="ja-JP" sz="3692" dirty="0">
              <a:solidFill>
                <a:srgbClr val="000000"/>
              </a:solidFill>
            </a:endParaRPr>
          </a:p>
        </p:txBody>
      </p:sp>
      <p:sp>
        <p:nvSpPr>
          <p:cNvPr id="5" name="AutoShape 3">
            <a:extLst>
              <a:ext uri="{FF2B5EF4-FFF2-40B4-BE49-F238E27FC236}">
                <a16:creationId xmlns:a16="http://schemas.microsoft.com/office/drawing/2014/main" id="{72F9C4F9-AEB3-E72C-DFA2-719D242D15E8}"/>
              </a:ext>
            </a:extLst>
          </p:cNvPr>
          <p:cNvSpPr>
            <a:spLocks noChangeArrowheads="1"/>
          </p:cNvSpPr>
          <p:nvPr/>
        </p:nvSpPr>
        <p:spPr bwMode="auto">
          <a:xfrm>
            <a:off x="108065" y="2638075"/>
            <a:ext cx="3788894" cy="2115785"/>
          </a:xfrm>
          <a:prstGeom prst="foldedCorner">
            <a:avLst>
              <a:gd name="adj" fmla="val 12500"/>
            </a:avLst>
          </a:prstGeom>
          <a:solidFill>
            <a:srgbClr val="FF99FF"/>
          </a:solidFill>
          <a:ln w="9525">
            <a:solidFill>
              <a:schemeClr val="tx1"/>
            </a:solidFill>
            <a:round/>
            <a:headEnd/>
            <a:tailEnd/>
          </a:ln>
        </p:spPr>
        <p:txBody>
          <a:bodyPr wrap="none" anchor="ctr"/>
          <a:lstStyle>
            <a:lvl1pPr>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15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14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14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14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14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14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1400">
                <a:solidFill>
                  <a:schemeClr val="tx1"/>
                </a:solidFill>
                <a:latin typeface="Arial" panose="020B0604020202020204" pitchFamily="34" charset="0"/>
                <a:ea typeface="ＭＳ Ｐゴシック" panose="020B0600070205080204" pitchFamily="50" charset="-128"/>
              </a:defRPr>
            </a:lvl9pPr>
          </a:lstStyle>
          <a:p>
            <a:pPr algn="ctr" fontAlgn="base">
              <a:spcBef>
                <a:spcPct val="0"/>
              </a:spcBef>
              <a:spcAft>
                <a:spcPct val="0"/>
              </a:spcAft>
              <a:buNone/>
              <a:defRPr/>
            </a:pPr>
            <a:endParaRPr lang="ja-JP" altLang="en-US" sz="3692" dirty="0">
              <a:solidFill>
                <a:srgbClr val="000000"/>
              </a:solidFill>
            </a:endParaRPr>
          </a:p>
        </p:txBody>
      </p:sp>
      <p:sp>
        <p:nvSpPr>
          <p:cNvPr id="6" name="テキスト ボックス 5">
            <a:extLst>
              <a:ext uri="{FF2B5EF4-FFF2-40B4-BE49-F238E27FC236}">
                <a16:creationId xmlns:a16="http://schemas.microsoft.com/office/drawing/2014/main" id="{A1F1B1ED-7CF5-9BE8-AF94-EB9980EF028C}"/>
              </a:ext>
            </a:extLst>
          </p:cNvPr>
          <p:cNvSpPr txBox="1"/>
          <p:nvPr/>
        </p:nvSpPr>
        <p:spPr>
          <a:xfrm>
            <a:off x="166115" y="720808"/>
            <a:ext cx="3581708" cy="923330"/>
          </a:xfrm>
          <a:prstGeom prst="rect">
            <a:avLst/>
          </a:prstGeom>
          <a:noFill/>
          <a:ln>
            <a:solidFill>
              <a:schemeClr val="tx1"/>
            </a:solidFill>
            <a:prstDash val="dash"/>
          </a:ln>
        </p:spPr>
        <p:txBody>
          <a:bodyPr wrap="square" rtlCol="0">
            <a:spAutoFit/>
          </a:bodyPr>
          <a:lstStyle/>
          <a:p>
            <a:r>
              <a:rPr lang="en-US" altLang="ja-JP" b="1" dirty="0">
                <a:latin typeface="UD デジタル 教科書体 NP-B" panose="02020700000000000000" pitchFamily="18" charset="-128"/>
                <a:ea typeface="UD デジタル 教科書体 NP-B" panose="02020700000000000000" pitchFamily="18" charset="-128"/>
              </a:rPr>
              <a:t>【</a:t>
            </a:r>
            <a:r>
              <a:rPr lang="ja-JP" altLang="en-US" b="1" dirty="0">
                <a:latin typeface="UD デジタル 教科書体 NP-B" panose="02020700000000000000" pitchFamily="18" charset="-128"/>
                <a:ea typeface="UD デジタル 教科書体 NP-B" panose="02020700000000000000" pitchFamily="18" charset="-128"/>
              </a:rPr>
              <a:t>理想</a:t>
            </a:r>
            <a:r>
              <a:rPr lang="en-US" altLang="ja-JP" b="1" dirty="0">
                <a:latin typeface="UD デジタル 教科書体 NP-B" panose="02020700000000000000" pitchFamily="18" charset="-128"/>
                <a:ea typeface="UD デジタル 教科書体 NP-B" panose="02020700000000000000" pitchFamily="18" charset="-128"/>
              </a:rPr>
              <a:t>】</a:t>
            </a:r>
          </a:p>
          <a:p>
            <a:r>
              <a:rPr lang="ja-JP" altLang="en-US" b="1" dirty="0">
                <a:latin typeface="UD デジタル 教科書体 NP-B" panose="02020700000000000000" pitchFamily="18" charset="-128"/>
                <a:ea typeface="UD デジタル 教科書体 NP-B" panose="02020700000000000000" pitchFamily="18" charset="-128"/>
              </a:rPr>
              <a:t>スマホを活用して、地活協を</a:t>
            </a:r>
            <a:endParaRPr lang="en-US" altLang="ja-JP" b="1" dirty="0">
              <a:latin typeface="UD デジタル 教科書体 NP-B" panose="02020700000000000000" pitchFamily="18" charset="-128"/>
              <a:ea typeface="UD デジタル 教科書体 NP-B" panose="02020700000000000000" pitchFamily="18" charset="-128"/>
            </a:endParaRPr>
          </a:p>
          <a:p>
            <a:r>
              <a:rPr lang="ja-JP" altLang="en-US" b="1" dirty="0">
                <a:latin typeface="UD デジタル 教科書体 NP-B" panose="02020700000000000000" pitchFamily="18" charset="-128"/>
                <a:ea typeface="UD デジタル 教科書体 NP-B" panose="02020700000000000000" pitchFamily="18" charset="-128"/>
              </a:rPr>
              <a:t>知ってもらう</a:t>
            </a:r>
            <a:endParaRPr lang="en-US" altLang="ja-JP" b="1" dirty="0">
              <a:latin typeface="UD デジタル 教科書体 NP-B" panose="02020700000000000000" pitchFamily="18" charset="-128"/>
              <a:ea typeface="UD デジタル 教科書体 NP-B" panose="02020700000000000000" pitchFamily="18" charset="-128"/>
            </a:endParaRPr>
          </a:p>
        </p:txBody>
      </p:sp>
      <p:sp>
        <p:nvSpPr>
          <p:cNvPr id="3" name="AutoShape 2">
            <a:extLst>
              <a:ext uri="{FF2B5EF4-FFF2-40B4-BE49-F238E27FC236}">
                <a16:creationId xmlns:a16="http://schemas.microsoft.com/office/drawing/2014/main" id="{AC390FF7-E1D6-E0CD-58D2-F7A3F9DB0DB9}"/>
              </a:ext>
            </a:extLst>
          </p:cNvPr>
          <p:cNvSpPr>
            <a:spLocks noChangeArrowheads="1"/>
          </p:cNvSpPr>
          <p:nvPr/>
        </p:nvSpPr>
        <p:spPr bwMode="auto">
          <a:xfrm>
            <a:off x="4332020" y="622496"/>
            <a:ext cx="4736855" cy="4131364"/>
          </a:xfrm>
          <a:prstGeom prst="foldedCorner">
            <a:avLst>
              <a:gd name="adj" fmla="val 12500"/>
            </a:avLst>
          </a:prstGeom>
          <a:solidFill>
            <a:srgbClr val="FFFF99"/>
          </a:solidFill>
          <a:ln w="9525">
            <a:solidFill>
              <a:schemeClr val="tx1"/>
            </a:solidFill>
            <a:round/>
            <a:headEnd/>
            <a:tailEnd/>
          </a:ln>
        </p:spPr>
        <p:txBody>
          <a:bodyPr wrap="none" anchor="ctr"/>
          <a:lstStyle>
            <a:lvl1pPr>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15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14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14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14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14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14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1400">
                <a:solidFill>
                  <a:schemeClr val="tx1"/>
                </a:solidFill>
                <a:latin typeface="Arial" panose="020B0604020202020204" pitchFamily="34" charset="0"/>
                <a:ea typeface="ＭＳ Ｐゴシック" panose="020B0600070205080204" pitchFamily="50" charset="-128"/>
              </a:defRPr>
            </a:lvl9pPr>
          </a:lstStyle>
          <a:p>
            <a:pPr algn="ctr" fontAlgn="base">
              <a:spcBef>
                <a:spcPct val="0"/>
              </a:spcBef>
              <a:spcAft>
                <a:spcPct val="0"/>
              </a:spcAft>
              <a:buNone/>
              <a:defRPr/>
            </a:pPr>
            <a:endParaRPr lang="en-US" altLang="ja-JP" sz="3692" dirty="0">
              <a:solidFill>
                <a:srgbClr val="000000"/>
              </a:solidFill>
            </a:endParaRPr>
          </a:p>
        </p:txBody>
      </p:sp>
      <p:sp>
        <p:nvSpPr>
          <p:cNvPr id="9" name="AutoShape 2">
            <a:extLst>
              <a:ext uri="{FF2B5EF4-FFF2-40B4-BE49-F238E27FC236}">
                <a16:creationId xmlns:a16="http://schemas.microsoft.com/office/drawing/2014/main" id="{1AE7008D-22BA-FB99-A582-F0C7E235EDE1}"/>
              </a:ext>
            </a:extLst>
          </p:cNvPr>
          <p:cNvSpPr>
            <a:spLocks noChangeArrowheads="1"/>
          </p:cNvSpPr>
          <p:nvPr/>
        </p:nvSpPr>
        <p:spPr bwMode="auto">
          <a:xfrm>
            <a:off x="108065" y="4901592"/>
            <a:ext cx="8939876" cy="1747816"/>
          </a:xfrm>
          <a:prstGeom prst="foldedCorner">
            <a:avLst>
              <a:gd name="adj" fmla="val 12500"/>
            </a:avLst>
          </a:prstGeom>
          <a:solidFill>
            <a:schemeClr val="accent1">
              <a:lumMod val="40000"/>
              <a:lumOff val="60000"/>
            </a:schemeClr>
          </a:solidFill>
          <a:ln w="9525">
            <a:solidFill>
              <a:schemeClr val="tx1"/>
            </a:solidFill>
            <a:round/>
            <a:headEnd/>
            <a:tailEnd/>
          </a:ln>
        </p:spPr>
        <p:txBody>
          <a:bodyPr wrap="none" anchor="ctr"/>
          <a:lstStyle>
            <a:lvl1pPr>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15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14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14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14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14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14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1400">
                <a:solidFill>
                  <a:schemeClr val="tx1"/>
                </a:solidFill>
                <a:latin typeface="Arial" panose="020B0604020202020204" pitchFamily="34" charset="0"/>
                <a:ea typeface="ＭＳ Ｐゴシック" panose="020B0600070205080204" pitchFamily="50" charset="-128"/>
              </a:defRPr>
            </a:lvl9pPr>
          </a:lstStyle>
          <a:p>
            <a:pPr algn="ctr" fontAlgn="base">
              <a:spcBef>
                <a:spcPct val="0"/>
              </a:spcBef>
              <a:spcAft>
                <a:spcPct val="0"/>
              </a:spcAft>
              <a:buNone/>
              <a:defRPr/>
            </a:pPr>
            <a:endParaRPr lang="en-US" altLang="ja-JP" sz="3692" dirty="0">
              <a:solidFill>
                <a:srgbClr val="000000"/>
              </a:solidFill>
            </a:endParaRPr>
          </a:p>
          <a:p>
            <a:pPr algn="ctr" fontAlgn="base">
              <a:spcBef>
                <a:spcPct val="0"/>
              </a:spcBef>
              <a:spcAft>
                <a:spcPct val="0"/>
              </a:spcAft>
              <a:buNone/>
              <a:defRPr/>
            </a:pPr>
            <a:endParaRPr lang="en-US" altLang="ja-JP" sz="3692" dirty="0">
              <a:solidFill>
                <a:srgbClr val="000000"/>
              </a:solidFill>
            </a:endParaRPr>
          </a:p>
          <a:p>
            <a:pPr fontAlgn="base">
              <a:spcBef>
                <a:spcPct val="0"/>
              </a:spcBef>
              <a:spcAft>
                <a:spcPct val="0"/>
              </a:spcAft>
              <a:buNone/>
              <a:defRPr/>
            </a:pPr>
            <a:r>
              <a:rPr lang="ja-JP" altLang="en-US" sz="1400" dirty="0">
                <a:solidFill>
                  <a:srgbClr val="000000"/>
                </a:solidFill>
                <a:latin typeface="HG丸ｺﾞｼｯｸM-PRO" panose="020F0600000000000000" pitchFamily="50" charset="-128"/>
                <a:ea typeface="HG丸ｺﾞｼｯｸM-PRO" panose="020F0600000000000000" pitchFamily="50" charset="-128"/>
              </a:rPr>
              <a:t>スマホ教室は、携帯会社・総務省採択事業・まちセンなどによる実施となることが多いですが、</a:t>
            </a:r>
            <a:endParaRPr lang="en-US" altLang="ja-JP" sz="1400" dirty="0">
              <a:solidFill>
                <a:srgbClr val="000000"/>
              </a:solidFill>
              <a:latin typeface="HG丸ｺﾞｼｯｸM-PRO" panose="020F0600000000000000" pitchFamily="50" charset="-128"/>
              <a:ea typeface="HG丸ｺﾞｼｯｸM-PRO" panose="020F0600000000000000" pitchFamily="50" charset="-128"/>
            </a:endParaRPr>
          </a:p>
          <a:p>
            <a:pPr fontAlgn="base">
              <a:spcBef>
                <a:spcPct val="0"/>
              </a:spcBef>
              <a:spcAft>
                <a:spcPct val="0"/>
              </a:spcAft>
              <a:buNone/>
              <a:defRPr/>
            </a:pPr>
            <a:r>
              <a:rPr lang="ja-JP" altLang="en-US" sz="1400" dirty="0">
                <a:solidFill>
                  <a:srgbClr val="000000"/>
                </a:solidFill>
                <a:latin typeface="HG丸ｺﾞｼｯｸM-PRO" panose="020F0600000000000000" pitchFamily="50" charset="-128"/>
                <a:ea typeface="HG丸ｺﾞｼｯｸM-PRO" panose="020F0600000000000000" pitchFamily="50" charset="-128"/>
              </a:rPr>
              <a:t>実施回数に限界があるため、マニュアルを作成したり、仲間同士で教え合うなどの工夫が大切です。</a:t>
            </a:r>
            <a:endParaRPr lang="en-US" altLang="ja-JP" sz="1400" dirty="0">
              <a:solidFill>
                <a:srgbClr val="000000"/>
              </a:solidFill>
              <a:latin typeface="HG丸ｺﾞｼｯｸM-PRO" panose="020F0600000000000000" pitchFamily="50" charset="-128"/>
              <a:ea typeface="HG丸ｺﾞｼｯｸM-PRO" panose="020F0600000000000000" pitchFamily="50" charset="-128"/>
            </a:endParaRPr>
          </a:p>
        </p:txBody>
      </p:sp>
      <p:sp>
        <p:nvSpPr>
          <p:cNvPr id="12" name="テキスト ボックス 11">
            <a:extLst>
              <a:ext uri="{FF2B5EF4-FFF2-40B4-BE49-F238E27FC236}">
                <a16:creationId xmlns:a16="http://schemas.microsoft.com/office/drawing/2014/main" id="{2B3A2687-C318-23A0-E003-1313FEED7F17}"/>
              </a:ext>
            </a:extLst>
          </p:cNvPr>
          <p:cNvSpPr txBox="1"/>
          <p:nvPr/>
        </p:nvSpPr>
        <p:spPr>
          <a:xfrm>
            <a:off x="180116" y="2681459"/>
            <a:ext cx="3614202" cy="923330"/>
          </a:xfrm>
          <a:prstGeom prst="rect">
            <a:avLst/>
          </a:prstGeom>
          <a:noFill/>
          <a:ln>
            <a:solidFill>
              <a:schemeClr val="tx1"/>
            </a:solidFill>
            <a:prstDash val="dash"/>
          </a:ln>
        </p:spPr>
        <p:txBody>
          <a:bodyPr wrap="square" rtlCol="0">
            <a:spAutoFit/>
          </a:bodyPr>
          <a:lstStyle/>
          <a:p>
            <a:r>
              <a:rPr lang="en-US" altLang="ja-JP" b="1" dirty="0">
                <a:latin typeface="UD デジタル 教科書体 NP-B" panose="02020700000000000000" pitchFamily="18" charset="-128"/>
                <a:ea typeface="UD デジタル 教科書体 NP-B" panose="02020700000000000000" pitchFamily="18" charset="-128"/>
              </a:rPr>
              <a:t>【</a:t>
            </a:r>
            <a:r>
              <a:rPr lang="ja-JP" altLang="en-US" b="1" dirty="0">
                <a:latin typeface="UD デジタル 教科書体 NP-B" panose="02020700000000000000" pitchFamily="18" charset="-128"/>
                <a:ea typeface="UD デジタル 教科書体 NP-B" panose="02020700000000000000" pitchFamily="18" charset="-128"/>
              </a:rPr>
              <a:t>課題</a:t>
            </a:r>
            <a:r>
              <a:rPr lang="en-US" altLang="ja-JP" b="1" dirty="0">
                <a:latin typeface="UD デジタル 教科書体 NP-B" panose="02020700000000000000" pitchFamily="18" charset="-128"/>
                <a:ea typeface="UD デジタル 教科書体 NP-B" panose="02020700000000000000" pitchFamily="18" charset="-128"/>
              </a:rPr>
              <a:t>】</a:t>
            </a:r>
          </a:p>
          <a:p>
            <a:r>
              <a:rPr lang="ja-JP" altLang="en-US" b="1" dirty="0">
                <a:latin typeface="UD デジタル 教科書体 NP-B" panose="02020700000000000000" pitchFamily="18" charset="-128"/>
                <a:ea typeface="UD デジタル 教科書体 NP-B" panose="02020700000000000000" pitchFamily="18" charset="-128"/>
              </a:rPr>
              <a:t>新しいことのハードルが高く、</a:t>
            </a:r>
            <a:endParaRPr lang="en-US" altLang="ja-JP" b="1" dirty="0">
              <a:latin typeface="UD デジタル 教科書体 NP-B" panose="02020700000000000000" pitchFamily="18" charset="-128"/>
              <a:ea typeface="UD デジタル 教科書体 NP-B" panose="02020700000000000000" pitchFamily="18" charset="-128"/>
            </a:endParaRPr>
          </a:p>
          <a:p>
            <a:r>
              <a:rPr lang="ja-JP" altLang="en-US" b="1" dirty="0">
                <a:latin typeface="UD デジタル 教科書体 NP-B" panose="02020700000000000000" pitchFamily="18" charset="-128"/>
                <a:ea typeface="UD デジタル 教科書体 NP-B" panose="02020700000000000000" pitchFamily="18" charset="-128"/>
              </a:rPr>
              <a:t>情報発信は紙媒体が多い</a:t>
            </a:r>
            <a:endParaRPr lang="en-US" altLang="ja-JP" b="1" dirty="0">
              <a:latin typeface="UD デジタル 教科書体 NP-B" panose="02020700000000000000" pitchFamily="18" charset="-128"/>
              <a:ea typeface="UD デジタル 教科書体 NP-B" panose="02020700000000000000" pitchFamily="18" charset="-128"/>
            </a:endParaRPr>
          </a:p>
        </p:txBody>
      </p:sp>
      <p:sp>
        <p:nvSpPr>
          <p:cNvPr id="13" name="テキスト ボックス 12">
            <a:extLst>
              <a:ext uri="{FF2B5EF4-FFF2-40B4-BE49-F238E27FC236}">
                <a16:creationId xmlns:a16="http://schemas.microsoft.com/office/drawing/2014/main" id="{54B38089-F566-4C49-BBD2-B8F4D87CA7BB}"/>
              </a:ext>
            </a:extLst>
          </p:cNvPr>
          <p:cNvSpPr txBox="1"/>
          <p:nvPr/>
        </p:nvSpPr>
        <p:spPr>
          <a:xfrm>
            <a:off x="4414097" y="664700"/>
            <a:ext cx="4386474" cy="923330"/>
          </a:xfrm>
          <a:prstGeom prst="rect">
            <a:avLst/>
          </a:prstGeom>
          <a:noFill/>
          <a:ln>
            <a:solidFill>
              <a:schemeClr val="tx1"/>
            </a:solidFill>
            <a:prstDash val="dash"/>
          </a:ln>
        </p:spPr>
        <p:txBody>
          <a:bodyPr wrap="square" rtlCol="0">
            <a:spAutoFit/>
          </a:bodyPr>
          <a:lstStyle/>
          <a:p>
            <a:r>
              <a:rPr lang="en-US" altLang="ja-JP" b="1" dirty="0">
                <a:latin typeface="UD デジタル 教科書体 NP-B" panose="02020700000000000000" pitchFamily="18" charset="-128"/>
                <a:ea typeface="UD デジタル 教科書体 NP-B" panose="02020700000000000000" pitchFamily="18" charset="-128"/>
              </a:rPr>
              <a:t>【</a:t>
            </a:r>
            <a:r>
              <a:rPr lang="ja-JP" altLang="en-US" b="1" dirty="0">
                <a:latin typeface="UD デジタル 教科書体 NP-B" panose="02020700000000000000" pitchFamily="18" charset="-128"/>
                <a:ea typeface="UD デジタル 教科書体 NP-B" panose="02020700000000000000" pitchFamily="18" charset="-128"/>
              </a:rPr>
              <a:t>解決案</a:t>
            </a:r>
            <a:r>
              <a:rPr lang="en-US" altLang="ja-JP" b="1" dirty="0">
                <a:latin typeface="UD デジタル 教科書体 NP-B" panose="02020700000000000000" pitchFamily="18" charset="-128"/>
                <a:ea typeface="UD デジタル 教科書体 NP-B" panose="02020700000000000000" pitchFamily="18" charset="-128"/>
              </a:rPr>
              <a:t>】</a:t>
            </a:r>
          </a:p>
          <a:p>
            <a:r>
              <a:rPr lang="ja-JP" altLang="en-US" b="1" dirty="0">
                <a:latin typeface="UD デジタル 教科書体 NP-B" panose="02020700000000000000" pitchFamily="18" charset="-128"/>
                <a:ea typeface="UD デジタル 教科書体 NP-B" panose="02020700000000000000" pitchFamily="18" charset="-128"/>
              </a:rPr>
              <a:t>スマホ教室を充実させて、発信できる</a:t>
            </a:r>
            <a:endParaRPr lang="en-US" altLang="ja-JP" b="1" dirty="0">
              <a:latin typeface="UD デジタル 教科書体 NP-B" panose="02020700000000000000" pitchFamily="18" charset="-128"/>
              <a:ea typeface="UD デジタル 教科書体 NP-B" panose="02020700000000000000" pitchFamily="18" charset="-128"/>
            </a:endParaRPr>
          </a:p>
          <a:p>
            <a:r>
              <a:rPr lang="ja-JP" altLang="en-US" b="1" dirty="0">
                <a:latin typeface="UD デジタル 教科書体 NP-B" panose="02020700000000000000" pitchFamily="18" charset="-128"/>
                <a:ea typeface="UD デジタル 教科書体 NP-B" panose="02020700000000000000" pitchFamily="18" charset="-128"/>
              </a:rPr>
              <a:t>人材を育てることで認知度アップ！</a:t>
            </a:r>
            <a:endParaRPr lang="en-US" altLang="ja-JP" b="1" dirty="0">
              <a:latin typeface="UD デジタル 教科書体 NP-B" panose="02020700000000000000" pitchFamily="18" charset="-128"/>
              <a:ea typeface="UD デジタル 教科書体 NP-B" panose="02020700000000000000" pitchFamily="18" charset="-128"/>
            </a:endParaRPr>
          </a:p>
        </p:txBody>
      </p:sp>
      <p:sp>
        <p:nvSpPr>
          <p:cNvPr id="14" name="テキスト ボックス 13">
            <a:extLst>
              <a:ext uri="{FF2B5EF4-FFF2-40B4-BE49-F238E27FC236}">
                <a16:creationId xmlns:a16="http://schemas.microsoft.com/office/drawing/2014/main" id="{7CE8FA4E-E0E9-6E8E-6BC6-824416685FB6}"/>
              </a:ext>
            </a:extLst>
          </p:cNvPr>
          <p:cNvSpPr txBox="1"/>
          <p:nvPr/>
        </p:nvSpPr>
        <p:spPr>
          <a:xfrm>
            <a:off x="152047" y="5047721"/>
            <a:ext cx="8869820" cy="830997"/>
          </a:xfrm>
          <a:prstGeom prst="rect">
            <a:avLst/>
          </a:prstGeom>
          <a:noFill/>
          <a:ln>
            <a:solidFill>
              <a:schemeClr val="tx1"/>
            </a:solidFill>
            <a:prstDash val="dash"/>
          </a:ln>
        </p:spPr>
        <p:txBody>
          <a:bodyPr wrap="square" rtlCol="0">
            <a:spAutoFit/>
          </a:bodyPr>
          <a:lstStyle/>
          <a:p>
            <a:r>
              <a:rPr lang="ja-JP" altLang="en-US" sz="2400" b="1" dirty="0">
                <a:latin typeface="UD デジタル 教科書体 NP-B" panose="02020700000000000000" pitchFamily="18" charset="-128"/>
                <a:ea typeface="UD デジタル 教科書体 NP-B" panose="02020700000000000000" pitchFamily="18" charset="-128"/>
              </a:rPr>
              <a:t>★最初の一歩★</a:t>
            </a:r>
            <a:endParaRPr lang="en-US" altLang="ja-JP" sz="2400" b="1" dirty="0">
              <a:latin typeface="UD デジタル 教科書体 NP-B" panose="02020700000000000000" pitchFamily="18" charset="-128"/>
              <a:ea typeface="UD デジタル 教科書体 NP-B" panose="02020700000000000000" pitchFamily="18" charset="-128"/>
            </a:endParaRPr>
          </a:p>
          <a:p>
            <a:r>
              <a:rPr lang="ja-JP" altLang="en-US" sz="2400" b="1" dirty="0">
                <a:latin typeface="UD デジタル 教科書体 NP-B" panose="02020700000000000000" pitchFamily="18" charset="-128"/>
                <a:ea typeface="UD デジタル 教科書体 NP-B" panose="02020700000000000000" pitchFamily="18" charset="-128"/>
              </a:rPr>
              <a:t>気軽にスマホ教室を受講できるような環境を整える</a:t>
            </a:r>
            <a:endParaRPr lang="en-US" altLang="ja-JP" sz="2400" b="1" dirty="0">
              <a:latin typeface="UD デジタル 教科書体 NP-B" panose="02020700000000000000" pitchFamily="18" charset="-128"/>
              <a:ea typeface="UD デジタル 教科書体 NP-B" panose="02020700000000000000" pitchFamily="18" charset="-128"/>
            </a:endParaRPr>
          </a:p>
        </p:txBody>
      </p:sp>
      <p:sp>
        <p:nvSpPr>
          <p:cNvPr id="15" name="タイトル 1">
            <a:extLst>
              <a:ext uri="{FF2B5EF4-FFF2-40B4-BE49-F238E27FC236}">
                <a16:creationId xmlns:a16="http://schemas.microsoft.com/office/drawing/2014/main" id="{51E83AE2-6CAE-2BEE-0E5D-31FBCB55E561}"/>
              </a:ext>
            </a:extLst>
          </p:cNvPr>
          <p:cNvSpPr txBox="1">
            <a:spLocks/>
          </p:cNvSpPr>
          <p:nvPr/>
        </p:nvSpPr>
        <p:spPr>
          <a:xfrm>
            <a:off x="75125" y="1665654"/>
            <a:ext cx="4138540" cy="747508"/>
          </a:xfrm>
          <a:prstGeom prst="rect">
            <a:avLst/>
          </a:prstGeom>
          <a:ln>
            <a:noFill/>
            <a:prstDash val="dash"/>
          </a:ln>
        </p:spPr>
        <p:txBody>
          <a:bodyPr vert="horz" lIns="91440" tIns="45720" rIns="91440" bIns="45720" rtlCol="0" anchor="ctr">
            <a:normAutofit/>
          </a:bodyPr>
          <a:lst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a:lstStyle>
          <a:p>
            <a:endParaRPr lang="en-US" altLang="ja-JP" sz="1400" dirty="0">
              <a:latin typeface="HG丸ｺﾞｼｯｸM-PRO" panose="020F0600000000000000" pitchFamily="50" charset="-128"/>
              <a:ea typeface="HG丸ｺﾞｼｯｸM-PRO" panose="020F0600000000000000" pitchFamily="50" charset="-128"/>
            </a:endParaRPr>
          </a:p>
        </p:txBody>
      </p:sp>
      <p:sp>
        <p:nvSpPr>
          <p:cNvPr id="16" name="タイトル 1">
            <a:extLst>
              <a:ext uri="{FF2B5EF4-FFF2-40B4-BE49-F238E27FC236}">
                <a16:creationId xmlns:a16="http://schemas.microsoft.com/office/drawing/2014/main" id="{5A1B43EE-61CD-D34B-0CCB-152397A88F81}"/>
              </a:ext>
            </a:extLst>
          </p:cNvPr>
          <p:cNvSpPr txBox="1">
            <a:spLocks/>
          </p:cNvSpPr>
          <p:nvPr/>
        </p:nvSpPr>
        <p:spPr>
          <a:xfrm>
            <a:off x="99677" y="3529254"/>
            <a:ext cx="3797282" cy="939558"/>
          </a:xfrm>
          <a:prstGeom prst="rect">
            <a:avLst/>
          </a:prstGeom>
          <a:ln>
            <a:noFill/>
            <a:prstDash val="dash"/>
          </a:ln>
        </p:spPr>
        <p:txBody>
          <a:bodyPr vert="horz" lIns="91440" tIns="45720" rIns="91440" bIns="45720" rtlCol="0" anchor="ctr">
            <a:normAutofit/>
          </a:bodyPr>
          <a:lst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a:lstStyle>
          <a:p>
            <a:endParaRPr lang="en-US" altLang="ja-JP" sz="1400" dirty="0">
              <a:latin typeface="HG丸ｺﾞｼｯｸM-PRO" panose="020F0600000000000000" pitchFamily="50" charset="-128"/>
              <a:ea typeface="HG丸ｺﾞｼｯｸM-PRO" panose="020F0600000000000000" pitchFamily="50" charset="-128"/>
            </a:endParaRPr>
          </a:p>
        </p:txBody>
      </p:sp>
      <p:sp>
        <p:nvSpPr>
          <p:cNvPr id="17" name="タイトル 1">
            <a:extLst>
              <a:ext uri="{FF2B5EF4-FFF2-40B4-BE49-F238E27FC236}">
                <a16:creationId xmlns:a16="http://schemas.microsoft.com/office/drawing/2014/main" id="{9F8DF206-774C-32D1-39F7-FADCC3163D3C}"/>
              </a:ext>
            </a:extLst>
          </p:cNvPr>
          <p:cNvSpPr txBox="1">
            <a:spLocks/>
          </p:cNvSpPr>
          <p:nvPr/>
        </p:nvSpPr>
        <p:spPr>
          <a:xfrm>
            <a:off x="4438452" y="1651912"/>
            <a:ext cx="4575481" cy="2805240"/>
          </a:xfrm>
          <a:prstGeom prst="rect">
            <a:avLst/>
          </a:prstGeom>
          <a:ln>
            <a:noFill/>
            <a:prstDash val="dash"/>
          </a:ln>
        </p:spPr>
        <p:txBody>
          <a:bodyPr vert="horz" lIns="91440" tIns="45720" rIns="91440" bIns="45720" rtlCol="0" anchor="ctr">
            <a:normAutofit/>
          </a:bodyPr>
          <a:lst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a:lstStyle>
          <a:p>
            <a:endParaRPr lang="en-US" altLang="ja-JP" sz="1400" dirty="0">
              <a:latin typeface="HG丸ｺﾞｼｯｸM-PRO" panose="020F0600000000000000" pitchFamily="50" charset="-128"/>
              <a:ea typeface="HG丸ｺﾞｼｯｸM-PRO" panose="020F0600000000000000" pitchFamily="50" charset="-128"/>
            </a:endParaRPr>
          </a:p>
        </p:txBody>
      </p:sp>
      <p:sp>
        <p:nvSpPr>
          <p:cNvPr id="7" name="タイトル 1">
            <a:extLst>
              <a:ext uri="{FF2B5EF4-FFF2-40B4-BE49-F238E27FC236}">
                <a16:creationId xmlns:a16="http://schemas.microsoft.com/office/drawing/2014/main" id="{EC738B63-65F9-EA2C-E329-E5EA901E80E0}"/>
              </a:ext>
            </a:extLst>
          </p:cNvPr>
          <p:cNvSpPr txBox="1">
            <a:spLocks/>
          </p:cNvSpPr>
          <p:nvPr/>
        </p:nvSpPr>
        <p:spPr>
          <a:xfrm>
            <a:off x="233312" y="5770772"/>
            <a:ext cx="8502819" cy="584775"/>
          </a:xfrm>
          <a:prstGeom prst="rect">
            <a:avLst/>
          </a:prstGeom>
          <a:ln>
            <a:noFill/>
            <a:prstDash val="dash"/>
          </a:ln>
        </p:spPr>
        <p:txBody>
          <a:bodyPr vert="horz" lIns="91440" tIns="45720" rIns="91440" bIns="45720" rtlCol="0" anchor="ctr">
            <a:normAutofit/>
          </a:bodyPr>
          <a:lst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a:lstStyle>
          <a:p>
            <a:endParaRPr lang="en-US" altLang="ja-JP" sz="1200" dirty="0">
              <a:latin typeface="HG丸ｺﾞｼｯｸM-PRO" panose="020F0600000000000000" pitchFamily="50" charset="-128"/>
              <a:ea typeface="HG丸ｺﾞｼｯｸM-PRO" panose="020F0600000000000000" pitchFamily="50" charset="-128"/>
            </a:endParaRPr>
          </a:p>
        </p:txBody>
      </p:sp>
      <p:sp>
        <p:nvSpPr>
          <p:cNvPr id="10" name="矢印: 右 9">
            <a:extLst>
              <a:ext uri="{FF2B5EF4-FFF2-40B4-BE49-F238E27FC236}">
                <a16:creationId xmlns:a16="http://schemas.microsoft.com/office/drawing/2014/main" id="{ED5C383E-6277-CBF2-4BCD-EB90DA284444}"/>
              </a:ext>
            </a:extLst>
          </p:cNvPr>
          <p:cNvSpPr/>
          <p:nvPr/>
        </p:nvSpPr>
        <p:spPr>
          <a:xfrm>
            <a:off x="3747823" y="1848145"/>
            <a:ext cx="736276" cy="1318846"/>
          </a:xfrm>
          <a:prstGeom prst="rightArrow">
            <a:avLst/>
          </a:prstGeom>
          <a:solidFill>
            <a:srgbClr val="FFC0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b="1">
              <a:ln w="22225">
                <a:solidFill>
                  <a:schemeClr val="accent2"/>
                </a:solidFill>
                <a:prstDash val="solid"/>
              </a:ln>
              <a:solidFill>
                <a:schemeClr val="accent2">
                  <a:lumMod val="40000"/>
                  <a:lumOff val="60000"/>
                </a:schemeClr>
              </a:solidFill>
            </a:endParaRPr>
          </a:p>
        </p:txBody>
      </p:sp>
      <p:sp>
        <p:nvSpPr>
          <p:cNvPr id="18" name="テキスト ボックス 17">
            <a:extLst>
              <a:ext uri="{FF2B5EF4-FFF2-40B4-BE49-F238E27FC236}">
                <a16:creationId xmlns:a16="http://schemas.microsoft.com/office/drawing/2014/main" id="{620D8F70-1334-7650-9F5D-1C34F6274F98}"/>
              </a:ext>
            </a:extLst>
          </p:cNvPr>
          <p:cNvSpPr txBox="1"/>
          <p:nvPr/>
        </p:nvSpPr>
        <p:spPr>
          <a:xfrm>
            <a:off x="3938333" y="1344598"/>
            <a:ext cx="369332" cy="2294713"/>
          </a:xfrm>
          <a:prstGeom prst="rect">
            <a:avLst/>
          </a:prstGeom>
          <a:noFill/>
        </p:spPr>
        <p:txBody>
          <a:bodyPr vert="eaVert" wrap="square" rtlCol="0">
            <a:spAutoFit/>
          </a:bodyPr>
          <a:lstStyle/>
          <a:p>
            <a:pPr algn="ctr"/>
            <a:r>
              <a:rPr kumimoji="1" lang="ja-JP" altLang="en-US" sz="1200" dirty="0">
                <a:solidFill>
                  <a:schemeClr val="tx2">
                    <a:lumMod val="50000"/>
                  </a:schemeClr>
                </a:solidFill>
                <a:latin typeface="HG丸ｺﾞｼｯｸM-PRO" panose="020F0600000000000000" pitchFamily="50" charset="-128"/>
                <a:ea typeface="HG丸ｺﾞｼｯｸM-PRO" panose="020F0600000000000000" pitchFamily="50" charset="-128"/>
              </a:rPr>
              <a:t>こんな解決案が出ました</a:t>
            </a:r>
          </a:p>
        </p:txBody>
      </p:sp>
      <p:sp>
        <p:nvSpPr>
          <p:cNvPr id="11" name="テキスト ボックス 10">
            <a:extLst>
              <a:ext uri="{FF2B5EF4-FFF2-40B4-BE49-F238E27FC236}">
                <a16:creationId xmlns:a16="http://schemas.microsoft.com/office/drawing/2014/main" id="{FCD284B6-C765-1D11-525D-EF2501AE24AD}"/>
              </a:ext>
            </a:extLst>
          </p:cNvPr>
          <p:cNvSpPr txBox="1"/>
          <p:nvPr/>
        </p:nvSpPr>
        <p:spPr>
          <a:xfrm>
            <a:off x="166115" y="1655812"/>
            <a:ext cx="3602715" cy="738664"/>
          </a:xfrm>
          <a:prstGeom prst="rect">
            <a:avLst/>
          </a:prstGeom>
          <a:noFill/>
          <a:ln>
            <a:noFill/>
            <a:prstDash val="dash"/>
          </a:ln>
        </p:spPr>
        <p:txBody>
          <a:bodyPr wrap="square" rtlCol="0">
            <a:spAutoFit/>
          </a:bodyPr>
          <a:lstStyle/>
          <a:p>
            <a:r>
              <a:rPr lang="ja-JP" altLang="en-US" sz="1400" dirty="0">
                <a:latin typeface="HG丸ｺﾞｼｯｸM-PRO" panose="020F0600000000000000" pitchFamily="50" charset="-128"/>
                <a:ea typeface="HG丸ｺﾞｼｯｸM-PRO" panose="020F0600000000000000" pitchFamily="50" charset="-128"/>
              </a:rPr>
              <a:t>地域活動を担っている多くの方が</a:t>
            </a:r>
            <a:endParaRPr lang="en-US" altLang="ja-JP" sz="1400" dirty="0">
              <a:latin typeface="HG丸ｺﾞｼｯｸM-PRO" panose="020F0600000000000000" pitchFamily="50" charset="-128"/>
              <a:ea typeface="HG丸ｺﾞｼｯｸM-PRO" panose="020F0600000000000000" pitchFamily="50" charset="-128"/>
            </a:endParaRPr>
          </a:p>
          <a:p>
            <a:r>
              <a:rPr lang="ja-JP" altLang="en-US" sz="1400" dirty="0">
                <a:latin typeface="HG丸ｺﾞｼｯｸM-PRO" panose="020F0600000000000000" pitchFamily="50" charset="-128"/>
                <a:ea typeface="HG丸ｺﾞｼｯｸM-PRO" panose="020F0600000000000000" pitchFamily="50" charset="-128"/>
              </a:rPr>
              <a:t>スマホ等を活用でき、地活協を知っている区民の割合が１００％である</a:t>
            </a:r>
            <a:endParaRPr lang="en-US" altLang="ja-JP" sz="1400" dirty="0">
              <a:latin typeface="HG丸ｺﾞｼｯｸM-PRO" panose="020F0600000000000000" pitchFamily="50" charset="-128"/>
              <a:ea typeface="HG丸ｺﾞｼｯｸM-PRO" panose="020F0600000000000000" pitchFamily="50" charset="-128"/>
            </a:endParaRPr>
          </a:p>
        </p:txBody>
      </p:sp>
      <p:sp>
        <p:nvSpPr>
          <p:cNvPr id="19" name="テキスト ボックス 18">
            <a:extLst>
              <a:ext uri="{FF2B5EF4-FFF2-40B4-BE49-F238E27FC236}">
                <a16:creationId xmlns:a16="http://schemas.microsoft.com/office/drawing/2014/main" id="{5E5ED7BA-5DAF-56AC-32AD-CF32E13166FC}"/>
              </a:ext>
            </a:extLst>
          </p:cNvPr>
          <p:cNvSpPr txBox="1"/>
          <p:nvPr/>
        </p:nvSpPr>
        <p:spPr>
          <a:xfrm>
            <a:off x="233312" y="3634736"/>
            <a:ext cx="3514511" cy="954107"/>
          </a:xfrm>
          <a:prstGeom prst="rect">
            <a:avLst/>
          </a:prstGeom>
          <a:noFill/>
          <a:ln>
            <a:noFill/>
            <a:prstDash val="dash"/>
          </a:ln>
        </p:spPr>
        <p:txBody>
          <a:bodyPr wrap="square" rtlCol="0">
            <a:spAutoFit/>
          </a:bodyPr>
          <a:lstStyle/>
          <a:p>
            <a:r>
              <a:rPr lang="ja-JP" altLang="en-US" sz="1400" dirty="0">
                <a:latin typeface="HG丸ｺﾞｼｯｸM-PRO" panose="020F0600000000000000" pitchFamily="50" charset="-128"/>
                <a:ea typeface="HG丸ｺﾞｼｯｸM-PRO" panose="020F0600000000000000" pitchFamily="50" charset="-128"/>
              </a:rPr>
              <a:t>情報発信は紙媒体が中心で、</a:t>
            </a:r>
            <a:endParaRPr lang="en-US" altLang="ja-JP" sz="1400" dirty="0">
              <a:latin typeface="HG丸ｺﾞｼｯｸM-PRO" panose="020F0600000000000000" pitchFamily="50" charset="-128"/>
              <a:ea typeface="HG丸ｺﾞｼｯｸM-PRO" panose="020F0600000000000000" pitchFamily="50" charset="-128"/>
            </a:endParaRPr>
          </a:p>
          <a:p>
            <a:r>
              <a:rPr lang="ja-JP" altLang="en-US" sz="1400" dirty="0">
                <a:latin typeface="HG丸ｺﾞｼｯｸM-PRO" panose="020F0600000000000000" pitchFamily="50" charset="-128"/>
                <a:ea typeface="HG丸ｺﾞｼｯｸM-PRO" panose="020F0600000000000000" pitchFamily="50" charset="-128"/>
              </a:rPr>
              <a:t>新しいことを始めることに対して</a:t>
            </a:r>
          </a:p>
          <a:p>
            <a:r>
              <a:rPr lang="ja-JP" altLang="en-US" sz="1400" dirty="0">
                <a:latin typeface="HG丸ｺﾞｼｯｸM-PRO" panose="020F0600000000000000" pitchFamily="50" charset="-128"/>
                <a:ea typeface="HG丸ｺﾞｼｯｸM-PRO" panose="020F0600000000000000" pitchFamily="50" charset="-128"/>
              </a:rPr>
              <a:t>難しく考えてしまったり、</a:t>
            </a:r>
            <a:endParaRPr lang="en-US" altLang="ja-JP" sz="1400" dirty="0">
              <a:latin typeface="HG丸ｺﾞｼｯｸM-PRO" panose="020F0600000000000000" pitchFamily="50" charset="-128"/>
              <a:ea typeface="HG丸ｺﾞｼｯｸM-PRO" panose="020F0600000000000000" pitchFamily="50" charset="-128"/>
            </a:endParaRPr>
          </a:p>
          <a:p>
            <a:r>
              <a:rPr lang="ja-JP" altLang="en-US" sz="1400" dirty="0">
                <a:latin typeface="HG丸ｺﾞｼｯｸM-PRO" panose="020F0600000000000000" pitchFamily="50" charset="-128"/>
                <a:ea typeface="HG丸ｺﾞｼｯｸM-PRO" panose="020F0600000000000000" pitchFamily="50" charset="-128"/>
              </a:rPr>
              <a:t>抵抗感があることも･･･</a:t>
            </a:r>
            <a:endParaRPr lang="en-US" altLang="ja-JP" sz="1400" dirty="0">
              <a:latin typeface="HG丸ｺﾞｼｯｸM-PRO" panose="020F0600000000000000" pitchFamily="50" charset="-128"/>
              <a:ea typeface="HG丸ｺﾞｼｯｸM-PRO" panose="020F0600000000000000" pitchFamily="50" charset="-128"/>
            </a:endParaRPr>
          </a:p>
        </p:txBody>
      </p:sp>
      <p:sp>
        <p:nvSpPr>
          <p:cNvPr id="20" name="テキスト ボックス 19">
            <a:extLst>
              <a:ext uri="{FF2B5EF4-FFF2-40B4-BE49-F238E27FC236}">
                <a16:creationId xmlns:a16="http://schemas.microsoft.com/office/drawing/2014/main" id="{195F3B91-4735-E43E-823E-537E25795376}"/>
              </a:ext>
            </a:extLst>
          </p:cNvPr>
          <p:cNvSpPr txBox="1"/>
          <p:nvPr/>
        </p:nvSpPr>
        <p:spPr>
          <a:xfrm>
            <a:off x="4419976" y="1650452"/>
            <a:ext cx="4386474" cy="2739211"/>
          </a:xfrm>
          <a:prstGeom prst="rect">
            <a:avLst/>
          </a:prstGeom>
          <a:noFill/>
          <a:ln>
            <a:noFill/>
            <a:prstDash val="dash"/>
          </a:ln>
        </p:spPr>
        <p:txBody>
          <a:bodyPr wrap="square" rtlCol="0">
            <a:spAutoFit/>
          </a:bodyPr>
          <a:lstStyle/>
          <a:p>
            <a:r>
              <a:rPr lang="ja-JP" altLang="en-US" sz="1400" dirty="0">
                <a:latin typeface="HG丸ｺﾞｼｯｸM-PRO" panose="020F0600000000000000" pitchFamily="50" charset="-128"/>
                <a:ea typeface="HG丸ｺﾞｼｯｸM-PRO" panose="020F0600000000000000" pitchFamily="50" charset="-128"/>
              </a:rPr>
              <a:t>スマホ教室の内容・回数を充実させて、</a:t>
            </a:r>
            <a:endParaRPr lang="en-US" altLang="ja-JP" sz="1400" dirty="0">
              <a:latin typeface="HG丸ｺﾞｼｯｸM-PRO" panose="020F0600000000000000" pitchFamily="50" charset="-128"/>
              <a:ea typeface="HG丸ｺﾞｼｯｸM-PRO" panose="020F0600000000000000" pitchFamily="50" charset="-128"/>
            </a:endParaRPr>
          </a:p>
          <a:p>
            <a:r>
              <a:rPr lang="ja-JP" altLang="en-US" sz="1400" dirty="0">
                <a:latin typeface="HG丸ｺﾞｼｯｸM-PRO" panose="020F0600000000000000" pitchFamily="50" charset="-128"/>
                <a:ea typeface="HG丸ｺﾞｼｯｸM-PRO" panose="020F0600000000000000" pitchFamily="50" charset="-128"/>
              </a:rPr>
              <a:t>基本操作だけでなく、アプリなどのツールの活用の講座等も行うことで、個人の知識だけでなく、</a:t>
            </a:r>
            <a:endParaRPr lang="en-US" altLang="ja-JP" sz="1400" dirty="0">
              <a:latin typeface="HG丸ｺﾞｼｯｸM-PRO" panose="020F0600000000000000" pitchFamily="50" charset="-128"/>
              <a:ea typeface="HG丸ｺﾞｼｯｸM-PRO" panose="020F0600000000000000" pitchFamily="50" charset="-128"/>
            </a:endParaRPr>
          </a:p>
          <a:p>
            <a:r>
              <a:rPr lang="ja-JP" altLang="en-US" sz="1400" dirty="0">
                <a:latin typeface="HG丸ｺﾞｼｯｸM-PRO" panose="020F0600000000000000" pitchFamily="50" charset="-128"/>
                <a:ea typeface="HG丸ｺﾞｼｯｸM-PRO" panose="020F0600000000000000" pitchFamily="50" charset="-128"/>
              </a:rPr>
              <a:t>地域の中で自発的に普及してもらえるような</a:t>
            </a:r>
            <a:endParaRPr lang="en-US" altLang="ja-JP" sz="1400" dirty="0">
              <a:latin typeface="HG丸ｺﾞｼｯｸM-PRO" panose="020F0600000000000000" pitchFamily="50" charset="-128"/>
              <a:ea typeface="HG丸ｺﾞｼｯｸM-PRO" panose="020F0600000000000000" pitchFamily="50" charset="-128"/>
            </a:endParaRPr>
          </a:p>
          <a:p>
            <a:r>
              <a:rPr lang="ja-JP" altLang="en-US" sz="1400" dirty="0">
                <a:latin typeface="HG丸ｺﾞｼｯｸM-PRO" panose="020F0600000000000000" pitchFamily="50" charset="-128"/>
                <a:ea typeface="HG丸ｺﾞｼｯｸM-PRO" panose="020F0600000000000000" pitchFamily="50" charset="-128"/>
              </a:rPr>
              <a:t>人材を育てるという解決案が出ました。</a:t>
            </a:r>
            <a:endParaRPr lang="en-US" altLang="ja-JP" sz="1400" dirty="0">
              <a:latin typeface="HG丸ｺﾞｼｯｸM-PRO" panose="020F0600000000000000" pitchFamily="50" charset="-128"/>
              <a:ea typeface="HG丸ｺﾞｼｯｸM-PRO" panose="020F0600000000000000" pitchFamily="50" charset="-128"/>
            </a:endParaRPr>
          </a:p>
          <a:p>
            <a:r>
              <a:rPr lang="ja-JP" altLang="en-US" sz="1400" dirty="0">
                <a:latin typeface="HG丸ｺﾞｼｯｸM-PRO" panose="020F0600000000000000" pitchFamily="50" charset="-128"/>
                <a:ea typeface="HG丸ｺﾞｼｯｸM-PRO" panose="020F0600000000000000" pitchFamily="50" charset="-128"/>
              </a:rPr>
              <a:t>仲間同士で教えあうことで理解も深まり、</a:t>
            </a:r>
            <a:br>
              <a:rPr lang="en-US" altLang="ja-JP" sz="1400" dirty="0">
                <a:latin typeface="HG丸ｺﾞｼｯｸM-PRO" panose="020F0600000000000000" pitchFamily="50" charset="-128"/>
                <a:ea typeface="HG丸ｺﾞｼｯｸM-PRO" panose="020F0600000000000000" pitchFamily="50" charset="-128"/>
              </a:rPr>
            </a:br>
            <a:r>
              <a:rPr lang="ja-JP" altLang="en-US" sz="1400" dirty="0">
                <a:latin typeface="HG丸ｺﾞｼｯｸM-PRO" panose="020F0600000000000000" pitchFamily="50" charset="-128"/>
                <a:ea typeface="HG丸ｺﾞｼｯｸM-PRO" panose="020F0600000000000000" pitchFamily="50" charset="-128"/>
              </a:rPr>
              <a:t>全体の底上げにつながります。</a:t>
            </a:r>
            <a:endParaRPr lang="en-US" altLang="ja-JP" sz="1400" dirty="0">
              <a:latin typeface="HG丸ｺﾞｼｯｸM-PRO" panose="020F0600000000000000" pitchFamily="50" charset="-128"/>
              <a:ea typeface="HG丸ｺﾞｼｯｸM-PRO" panose="020F0600000000000000" pitchFamily="50" charset="-128"/>
            </a:endParaRPr>
          </a:p>
          <a:p>
            <a:r>
              <a:rPr lang="ja-JP" altLang="en-US" sz="1400" dirty="0">
                <a:latin typeface="HG丸ｺﾞｼｯｸM-PRO" panose="020F0600000000000000" pitchFamily="50" charset="-128"/>
                <a:ea typeface="HG丸ｺﾞｼｯｸM-PRO" panose="020F0600000000000000" pitchFamily="50" charset="-128"/>
              </a:rPr>
              <a:t>スマホ等を活用した情報発信が</a:t>
            </a:r>
            <a:endParaRPr lang="en-US" altLang="ja-JP" sz="1400" dirty="0">
              <a:latin typeface="HG丸ｺﾞｼｯｸM-PRO" panose="020F0600000000000000" pitchFamily="50" charset="-128"/>
              <a:ea typeface="HG丸ｺﾞｼｯｸM-PRO" panose="020F0600000000000000" pitchFamily="50" charset="-128"/>
            </a:endParaRPr>
          </a:p>
          <a:p>
            <a:r>
              <a:rPr lang="ja-JP" altLang="en-US" sz="1400" dirty="0">
                <a:latin typeface="HG丸ｺﾞｼｯｸM-PRO" panose="020F0600000000000000" pitchFamily="50" charset="-128"/>
                <a:ea typeface="HG丸ｺﾞｼｯｸM-PRO" panose="020F0600000000000000" pitchFamily="50" charset="-128"/>
              </a:rPr>
              <a:t>容易に行えるようになれば、幅広い層に</a:t>
            </a:r>
            <a:endParaRPr lang="en-US" altLang="ja-JP" sz="1400" dirty="0">
              <a:latin typeface="HG丸ｺﾞｼｯｸM-PRO" panose="020F0600000000000000" pitchFamily="50" charset="-128"/>
              <a:ea typeface="HG丸ｺﾞｼｯｸM-PRO" panose="020F0600000000000000" pitchFamily="50" charset="-128"/>
            </a:endParaRPr>
          </a:p>
          <a:p>
            <a:r>
              <a:rPr lang="ja-JP" altLang="en-US" sz="1400" dirty="0">
                <a:latin typeface="HG丸ｺﾞｼｯｸM-PRO" panose="020F0600000000000000" pitchFamily="50" charset="-128"/>
                <a:ea typeface="HG丸ｺﾞｼｯｸM-PRO" panose="020F0600000000000000" pitchFamily="50" charset="-128"/>
              </a:rPr>
              <a:t>地活協の活動を広報できるようになり、</a:t>
            </a:r>
            <a:endParaRPr lang="en-US" altLang="ja-JP" sz="1400" dirty="0">
              <a:latin typeface="HG丸ｺﾞｼｯｸM-PRO" panose="020F0600000000000000" pitchFamily="50" charset="-128"/>
              <a:ea typeface="HG丸ｺﾞｼｯｸM-PRO" panose="020F0600000000000000" pitchFamily="50" charset="-128"/>
            </a:endParaRPr>
          </a:p>
          <a:p>
            <a:r>
              <a:rPr lang="ja-JP" altLang="en-US" sz="1400" dirty="0">
                <a:latin typeface="HG丸ｺﾞｼｯｸM-PRO" panose="020F0600000000000000" pitchFamily="50" charset="-128"/>
                <a:ea typeface="HG丸ｺﾞｼｯｸM-PRO" panose="020F0600000000000000" pitchFamily="50" charset="-128"/>
              </a:rPr>
              <a:t>認知度も上がるのでは</a:t>
            </a:r>
            <a:r>
              <a:rPr lang="en-US" altLang="ja-JP" sz="1400" dirty="0">
                <a:latin typeface="HG丸ｺﾞｼｯｸM-PRO" panose="020F0600000000000000" pitchFamily="50" charset="-128"/>
                <a:ea typeface="HG丸ｺﾞｼｯｸM-PRO" panose="020F0600000000000000" pitchFamily="50" charset="-128"/>
              </a:rPr>
              <a:t>!?</a:t>
            </a:r>
          </a:p>
          <a:p>
            <a:endParaRPr lang="en-US" altLang="ja-JP" b="1" dirty="0">
              <a:latin typeface="UD デジタル 教科書体 NP-B" panose="02020700000000000000" pitchFamily="18" charset="-128"/>
              <a:ea typeface="UD デジタル 教科書体 NP-B" panose="02020700000000000000" pitchFamily="18" charset="-128"/>
            </a:endParaRPr>
          </a:p>
        </p:txBody>
      </p:sp>
    </p:spTree>
    <p:extLst>
      <p:ext uri="{BB962C8B-B14F-4D97-AF65-F5344CB8AC3E}">
        <p14:creationId xmlns:p14="http://schemas.microsoft.com/office/powerpoint/2010/main" val="22890319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20ABA9C-CF3F-7881-ECC1-7822B40530CB}"/>
              </a:ext>
            </a:extLst>
          </p:cNvPr>
          <p:cNvSpPr txBox="1">
            <a:spLocks/>
          </p:cNvSpPr>
          <p:nvPr/>
        </p:nvSpPr>
        <p:spPr>
          <a:xfrm>
            <a:off x="0" y="2125779"/>
            <a:ext cx="9144000" cy="2606442"/>
          </a:xfrm>
          <a:prstGeom prst="rect">
            <a:avLst/>
          </a:prstGeom>
          <a:solidFill>
            <a:schemeClr val="accent4">
              <a:lumMod val="60000"/>
              <a:lumOff val="40000"/>
            </a:schemeClr>
          </a:solidFill>
        </p:spPr>
        <p:txBody>
          <a:bodyPr vert="horz" lIns="91440" tIns="45720" rIns="91440" bIns="45720" rtlCol="0" anchor="ctr">
            <a:normAutofit/>
          </a:bodyPr>
          <a:lst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a:lstStyle>
          <a:p>
            <a:pPr algn="ctr"/>
            <a:r>
              <a:rPr lang="ja-JP" altLang="en-US" sz="2800" dirty="0">
                <a:solidFill>
                  <a:srgbClr val="002060"/>
                </a:solidFill>
                <a:latin typeface="HG丸ｺﾞｼｯｸM-PRO" panose="020F0600000000000000" pitchFamily="50" charset="-128"/>
                <a:ea typeface="HG丸ｺﾞｼｯｸM-PRO" panose="020F0600000000000000" pitchFamily="50" charset="-128"/>
              </a:rPr>
              <a:t>今回の事例共有会は</a:t>
            </a:r>
            <a:endParaRPr lang="en-US" altLang="ja-JP" sz="2800" dirty="0">
              <a:solidFill>
                <a:srgbClr val="002060"/>
              </a:solidFill>
              <a:latin typeface="HG丸ｺﾞｼｯｸM-PRO" panose="020F0600000000000000" pitchFamily="50" charset="-128"/>
              <a:ea typeface="HG丸ｺﾞｼｯｸM-PRO" panose="020F0600000000000000" pitchFamily="50" charset="-128"/>
            </a:endParaRPr>
          </a:p>
          <a:p>
            <a:pPr algn="ctr"/>
            <a:r>
              <a:rPr lang="ja-JP" altLang="en-US" sz="2800" dirty="0">
                <a:solidFill>
                  <a:srgbClr val="002060"/>
                </a:solidFill>
                <a:latin typeface="HG丸ｺﾞｼｯｸM-PRO" panose="020F0600000000000000" pitchFamily="50" charset="-128"/>
                <a:ea typeface="HG丸ｺﾞｼｯｸM-PRO" panose="020F0600000000000000" pitchFamily="50" charset="-128"/>
              </a:rPr>
              <a:t>担い手確保、</a:t>
            </a:r>
            <a:r>
              <a:rPr lang="en-US" altLang="ja-JP" sz="2800" dirty="0">
                <a:solidFill>
                  <a:srgbClr val="002060"/>
                </a:solidFill>
                <a:latin typeface="HG丸ｺﾞｼｯｸM-PRO" panose="020F0600000000000000" pitchFamily="50" charset="-128"/>
                <a:ea typeface="HG丸ｺﾞｼｯｸM-PRO" panose="020F0600000000000000" pitchFamily="50" charset="-128"/>
              </a:rPr>
              <a:t>ICT</a:t>
            </a:r>
            <a:r>
              <a:rPr lang="ja-JP" altLang="en-US" sz="2800" dirty="0">
                <a:solidFill>
                  <a:srgbClr val="002060"/>
                </a:solidFill>
                <a:latin typeface="HG丸ｺﾞｼｯｸM-PRO" panose="020F0600000000000000" pitchFamily="50" charset="-128"/>
                <a:ea typeface="HG丸ｺﾞｼｯｸM-PRO" panose="020F0600000000000000" pitchFamily="50" charset="-128"/>
              </a:rPr>
              <a:t>化をテーマに実施しましたが</a:t>
            </a:r>
            <a:endParaRPr lang="en-US" altLang="ja-JP" sz="2800" dirty="0">
              <a:solidFill>
                <a:srgbClr val="002060"/>
              </a:solidFill>
              <a:latin typeface="HG丸ｺﾞｼｯｸM-PRO" panose="020F0600000000000000" pitchFamily="50" charset="-128"/>
              <a:ea typeface="HG丸ｺﾞｼｯｸM-PRO" panose="020F0600000000000000" pitchFamily="50" charset="-128"/>
            </a:endParaRPr>
          </a:p>
          <a:p>
            <a:pPr algn="ctr"/>
            <a:r>
              <a:rPr lang="ja-JP" altLang="en-US" sz="2800" dirty="0">
                <a:solidFill>
                  <a:srgbClr val="002060"/>
                </a:solidFill>
                <a:latin typeface="HG丸ｺﾞｼｯｸM-PRO" panose="020F0600000000000000" pitchFamily="50" charset="-128"/>
                <a:ea typeface="HG丸ｺﾞｼｯｸM-PRO" panose="020F0600000000000000" pitchFamily="50" charset="-128"/>
              </a:rPr>
              <a:t>各地域ではそのほかにもさまざまな事例があります</a:t>
            </a:r>
            <a:endParaRPr lang="en-US" altLang="ja-JP" sz="2800" dirty="0">
              <a:solidFill>
                <a:srgbClr val="002060"/>
              </a:solidFill>
              <a:latin typeface="HG丸ｺﾞｼｯｸM-PRO" panose="020F0600000000000000" pitchFamily="50" charset="-128"/>
              <a:ea typeface="HG丸ｺﾞｼｯｸM-PRO" panose="020F0600000000000000" pitchFamily="50" charset="-128"/>
            </a:endParaRPr>
          </a:p>
          <a:p>
            <a:pPr algn="ctr"/>
            <a:endParaRPr lang="en-US" altLang="ja-JP" sz="2800" dirty="0">
              <a:solidFill>
                <a:srgbClr val="002060"/>
              </a:solidFill>
              <a:latin typeface="HG丸ｺﾞｼｯｸM-PRO" panose="020F0600000000000000" pitchFamily="50" charset="-128"/>
              <a:ea typeface="HG丸ｺﾞｼｯｸM-PRO" panose="020F0600000000000000" pitchFamily="50" charset="-128"/>
            </a:endParaRPr>
          </a:p>
          <a:p>
            <a:pPr algn="ctr"/>
            <a:r>
              <a:rPr lang="ja-JP" altLang="en-US" sz="2800" dirty="0">
                <a:solidFill>
                  <a:srgbClr val="002060"/>
                </a:solidFill>
                <a:latin typeface="HG丸ｺﾞｼｯｸM-PRO" panose="020F0600000000000000" pitchFamily="50" charset="-128"/>
                <a:ea typeface="HG丸ｺﾞｼｯｸM-PRO" panose="020F0600000000000000" pitchFamily="50" charset="-128"/>
              </a:rPr>
              <a:t>次ページからは、その一部を紹介します</a:t>
            </a:r>
            <a:endParaRPr lang="en-US" altLang="ja-JP" sz="2800" dirty="0">
              <a:solidFill>
                <a:srgbClr val="002060"/>
              </a:solidFill>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292085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08C5C62-2766-94E9-31EA-7302C831F373}"/>
              </a:ext>
            </a:extLst>
          </p:cNvPr>
          <p:cNvSpPr>
            <a:spLocks noGrp="1"/>
          </p:cNvSpPr>
          <p:nvPr>
            <p:ph type="title"/>
          </p:nvPr>
        </p:nvSpPr>
        <p:spPr>
          <a:xfrm>
            <a:off x="0" y="-13264"/>
            <a:ext cx="8147488" cy="583789"/>
          </a:xfrm>
        </p:spPr>
        <p:txBody>
          <a:bodyPr>
            <a:normAutofit/>
          </a:bodyPr>
          <a:lstStyle/>
          <a:p>
            <a:r>
              <a:rPr kumimoji="1" lang="en-US" altLang="ja-JP" sz="2400" dirty="0">
                <a:latin typeface="Meiryo UI" panose="020B0604030504040204" pitchFamily="50" charset="-128"/>
                <a:ea typeface="Meiryo UI" panose="020B0604030504040204" pitchFamily="50" charset="-128"/>
              </a:rPr>
              <a:t>【</a:t>
            </a:r>
            <a:r>
              <a:rPr kumimoji="1" lang="ja-JP" altLang="en-US" sz="2400" dirty="0">
                <a:latin typeface="Meiryo UI" panose="020B0604030504040204" pitchFamily="50" charset="-128"/>
                <a:ea typeface="Meiryo UI" panose="020B0604030504040204" pitchFamily="50" charset="-128"/>
              </a:rPr>
              <a:t>企業等との連携事例</a:t>
            </a:r>
            <a:r>
              <a:rPr kumimoji="1" lang="en-US" altLang="ja-JP" sz="2400" dirty="0">
                <a:latin typeface="Meiryo UI" panose="020B0604030504040204" pitchFamily="50" charset="-128"/>
                <a:ea typeface="Meiryo UI" panose="020B0604030504040204" pitchFamily="50" charset="-128"/>
              </a:rPr>
              <a:t>】</a:t>
            </a:r>
            <a:r>
              <a:rPr kumimoji="1" lang="ja-JP" altLang="en-US" sz="2400" dirty="0">
                <a:latin typeface="Meiryo UI" panose="020B0604030504040204" pitchFamily="50" charset="-128"/>
                <a:ea typeface="Meiryo UI" panose="020B0604030504040204" pitchFamily="50" charset="-128"/>
              </a:rPr>
              <a:t>　地域内の企業との連携</a:t>
            </a:r>
          </a:p>
        </p:txBody>
      </p:sp>
      <p:sp>
        <p:nvSpPr>
          <p:cNvPr id="4" name="AutoShape 2">
            <a:extLst>
              <a:ext uri="{FF2B5EF4-FFF2-40B4-BE49-F238E27FC236}">
                <a16:creationId xmlns:a16="http://schemas.microsoft.com/office/drawing/2014/main" id="{60803ECB-3F6B-5E96-15AA-80010B046736}"/>
              </a:ext>
            </a:extLst>
          </p:cNvPr>
          <p:cNvSpPr>
            <a:spLocks noChangeArrowheads="1"/>
          </p:cNvSpPr>
          <p:nvPr/>
        </p:nvSpPr>
        <p:spPr bwMode="auto">
          <a:xfrm>
            <a:off x="92976" y="531700"/>
            <a:ext cx="3803984" cy="1880343"/>
          </a:xfrm>
          <a:prstGeom prst="foldedCorner">
            <a:avLst>
              <a:gd name="adj" fmla="val 12500"/>
            </a:avLst>
          </a:prstGeom>
          <a:solidFill>
            <a:srgbClr val="92D050"/>
          </a:solidFill>
          <a:ln w="9525">
            <a:solidFill>
              <a:schemeClr val="tx1"/>
            </a:solidFill>
            <a:round/>
            <a:headEnd/>
            <a:tailEnd/>
          </a:ln>
        </p:spPr>
        <p:txBody>
          <a:bodyPr wrap="none" anchor="ctr"/>
          <a:lstStyle>
            <a:lvl1pPr>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15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14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14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14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14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14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1400">
                <a:solidFill>
                  <a:schemeClr val="tx1"/>
                </a:solidFill>
                <a:latin typeface="Arial" panose="020B0604020202020204" pitchFamily="34" charset="0"/>
                <a:ea typeface="ＭＳ Ｐゴシック" panose="020B0600070205080204" pitchFamily="50" charset="-128"/>
              </a:defRPr>
            </a:lvl9pPr>
          </a:lstStyle>
          <a:p>
            <a:pPr algn="ctr" fontAlgn="base">
              <a:spcBef>
                <a:spcPct val="0"/>
              </a:spcBef>
              <a:spcAft>
                <a:spcPct val="0"/>
              </a:spcAft>
              <a:buNone/>
              <a:defRPr/>
            </a:pPr>
            <a:endParaRPr lang="en-US" altLang="ja-JP" sz="3692" dirty="0">
              <a:solidFill>
                <a:srgbClr val="000000"/>
              </a:solidFill>
            </a:endParaRPr>
          </a:p>
        </p:txBody>
      </p:sp>
      <p:sp>
        <p:nvSpPr>
          <p:cNvPr id="5" name="AutoShape 3">
            <a:extLst>
              <a:ext uri="{FF2B5EF4-FFF2-40B4-BE49-F238E27FC236}">
                <a16:creationId xmlns:a16="http://schemas.microsoft.com/office/drawing/2014/main" id="{72F9C4F9-AEB3-E72C-DFA2-719D242D15E8}"/>
              </a:ext>
            </a:extLst>
          </p:cNvPr>
          <p:cNvSpPr>
            <a:spLocks noChangeArrowheads="1"/>
          </p:cNvSpPr>
          <p:nvPr/>
        </p:nvSpPr>
        <p:spPr bwMode="auto">
          <a:xfrm>
            <a:off x="108065" y="2505075"/>
            <a:ext cx="3788894" cy="1920179"/>
          </a:xfrm>
          <a:prstGeom prst="foldedCorner">
            <a:avLst>
              <a:gd name="adj" fmla="val 12500"/>
            </a:avLst>
          </a:prstGeom>
          <a:solidFill>
            <a:srgbClr val="FF99FF"/>
          </a:solidFill>
          <a:ln w="9525">
            <a:solidFill>
              <a:schemeClr val="tx1"/>
            </a:solidFill>
            <a:round/>
            <a:headEnd/>
            <a:tailEnd/>
          </a:ln>
        </p:spPr>
        <p:txBody>
          <a:bodyPr wrap="none" anchor="ctr"/>
          <a:lstStyle>
            <a:lvl1pPr>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15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14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14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14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14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14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1400">
                <a:solidFill>
                  <a:schemeClr val="tx1"/>
                </a:solidFill>
                <a:latin typeface="Arial" panose="020B0604020202020204" pitchFamily="34" charset="0"/>
                <a:ea typeface="ＭＳ Ｐゴシック" panose="020B0600070205080204" pitchFamily="50" charset="-128"/>
              </a:defRPr>
            </a:lvl9pPr>
          </a:lstStyle>
          <a:p>
            <a:pPr algn="ctr" fontAlgn="base">
              <a:spcBef>
                <a:spcPct val="0"/>
              </a:spcBef>
              <a:spcAft>
                <a:spcPct val="0"/>
              </a:spcAft>
              <a:buNone/>
              <a:defRPr/>
            </a:pPr>
            <a:endParaRPr lang="ja-JP" altLang="en-US" sz="3692" dirty="0">
              <a:solidFill>
                <a:srgbClr val="000000"/>
              </a:solidFill>
            </a:endParaRPr>
          </a:p>
        </p:txBody>
      </p:sp>
      <p:sp>
        <p:nvSpPr>
          <p:cNvPr id="6" name="テキスト ボックス 5">
            <a:extLst>
              <a:ext uri="{FF2B5EF4-FFF2-40B4-BE49-F238E27FC236}">
                <a16:creationId xmlns:a16="http://schemas.microsoft.com/office/drawing/2014/main" id="{A1F1B1ED-7CF5-9BE8-AF94-EB9980EF028C}"/>
              </a:ext>
            </a:extLst>
          </p:cNvPr>
          <p:cNvSpPr txBox="1"/>
          <p:nvPr/>
        </p:nvSpPr>
        <p:spPr>
          <a:xfrm>
            <a:off x="166115" y="587808"/>
            <a:ext cx="3294537" cy="923330"/>
          </a:xfrm>
          <a:prstGeom prst="rect">
            <a:avLst/>
          </a:prstGeom>
          <a:noFill/>
          <a:ln>
            <a:solidFill>
              <a:schemeClr val="tx1"/>
            </a:solidFill>
            <a:prstDash val="dash"/>
          </a:ln>
        </p:spPr>
        <p:txBody>
          <a:bodyPr wrap="square" rtlCol="0">
            <a:spAutoFit/>
          </a:bodyPr>
          <a:lstStyle/>
          <a:p>
            <a:r>
              <a:rPr lang="en-US" altLang="ja-JP" b="1" dirty="0">
                <a:latin typeface="UD デジタル 教科書体 NP-B" panose="02020700000000000000" pitchFamily="18" charset="-128"/>
                <a:ea typeface="UD デジタル 教科書体 NP-B" panose="02020700000000000000" pitchFamily="18" charset="-128"/>
              </a:rPr>
              <a:t>【</a:t>
            </a:r>
            <a:r>
              <a:rPr lang="ja-JP" altLang="en-US" b="1" dirty="0">
                <a:latin typeface="UD デジタル 教科書体 NP-B" panose="02020700000000000000" pitchFamily="18" charset="-128"/>
                <a:ea typeface="UD デジタル 教科書体 NP-B" panose="02020700000000000000" pitchFamily="18" charset="-128"/>
              </a:rPr>
              <a:t>理想</a:t>
            </a:r>
            <a:r>
              <a:rPr lang="en-US" altLang="ja-JP" b="1" dirty="0">
                <a:latin typeface="UD デジタル 教科書体 NP-B" panose="02020700000000000000" pitchFamily="18" charset="-128"/>
                <a:ea typeface="UD デジタル 教科書体 NP-B" panose="02020700000000000000" pitchFamily="18" charset="-128"/>
              </a:rPr>
              <a:t>】</a:t>
            </a:r>
          </a:p>
          <a:p>
            <a:r>
              <a:rPr lang="ja-JP" altLang="en-US" b="1" dirty="0">
                <a:latin typeface="UD デジタル 教科書体 NP-B" panose="02020700000000000000" pitchFamily="18" charset="-128"/>
                <a:ea typeface="UD デジタル 教科書体 NP-B" panose="02020700000000000000" pitchFamily="18" charset="-128"/>
              </a:rPr>
              <a:t>いろいろな主体が</a:t>
            </a:r>
            <a:endParaRPr lang="en-US" altLang="ja-JP" b="1" dirty="0">
              <a:latin typeface="UD デジタル 教科書体 NP-B" panose="02020700000000000000" pitchFamily="18" charset="-128"/>
              <a:ea typeface="UD デジタル 教科書体 NP-B" panose="02020700000000000000" pitchFamily="18" charset="-128"/>
            </a:endParaRPr>
          </a:p>
          <a:p>
            <a:r>
              <a:rPr lang="ja-JP" altLang="en-US" b="1" dirty="0">
                <a:latin typeface="UD デジタル 教科書体 NP-B" panose="02020700000000000000" pitchFamily="18" charset="-128"/>
                <a:ea typeface="UD デジタル 教科書体 NP-B" panose="02020700000000000000" pitchFamily="18" charset="-128"/>
              </a:rPr>
              <a:t>関わって事業をする</a:t>
            </a:r>
            <a:endParaRPr lang="en-US" altLang="ja-JP" b="1" dirty="0">
              <a:latin typeface="UD デジタル 教科書体 NP-B" panose="02020700000000000000" pitchFamily="18" charset="-128"/>
              <a:ea typeface="UD デジタル 教科書体 NP-B" panose="02020700000000000000" pitchFamily="18" charset="-128"/>
            </a:endParaRPr>
          </a:p>
        </p:txBody>
      </p:sp>
      <p:sp>
        <p:nvSpPr>
          <p:cNvPr id="3" name="AutoShape 2">
            <a:extLst>
              <a:ext uri="{FF2B5EF4-FFF2-40B4-BE49-F238E27FC236}">
                <a16:creationId xmlns:a16="http://schemas.microsoft.com/office/drawing/2014/main" id="{AC390FF7-E1D6-E0CD-58D2-F7A3F9DB0DB9}"/>
              </a:ext>
            </a:extLst>
          </p:cNvPr>
          <p:cNvSpPr>
            <a:spLocks noChangeArrowheads="1"/>
          </p:cNvSpPr>
          <p:nvPr/>
        </p:nvSpPr>
        <p:spPr bwMode="auto">
          <a:xfrm>
            <a:off x="4407145" y="527571"/>
            <a:ext cx="4736855" cy="3874991"/>
          </a:xfrm>
          <a:prstGeom prst="foldedCorner">
            <a:avLst>
              <a:gd name="adj" fmla="val 12500"/>
            </a:avLst>
          </a:prstGeom>
          <a:solidFill>
            <a:srgbClr val="FFFF99"/>
          </a:solidFill>
          <a:ln w="9525">
            <a:solidFill>
              <a:schemeClr val="tx1"/>
            </a:solidFill>
            <a:round/>
            <a:headEnd/>
            <a:tailEnd/>
          </a:ln>
        </p:spPr>
        <p:txBody>
          <a:bodyPr wrap="none" anchor="ctr"/>
          <a:lstStyle>
            <a:lvl1pPr>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15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14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14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14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14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14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1400">
                <a:solidFill>
                  <a:schemeClr val="tx1"/>
                </a:solidFill>
                <a:latin typeface="Arial" panose="020B0604020202020204" pitchFamily="34" charset="0"/>
                <a:ea typeface="ＭＳ Ｐゴシック" panose="020B0600070205080204" pitchFamily="50" charset="-128"/>
              </a:defRPr>
            </a:lvl9pPr>
          </a:lstStyle>
          <a:p>
            <a:pPr algn="ctr" fontAlgn="base">
              <a:spcBef>
                <a:spcPct val="0"/>
              </a:spcBef>
              <a:spcAft>
                <a:spcPct val="0"/>
              </a:spcAft>
              <a:buNone/>
              <a:defRPr/>
            </a:pPr>
            <a:endParaRPr lang="en-US" altLang="ja-JP" sz="3692" dirty="0">
              <a:solidFill>
                <a:srgbClr val="000000"/>
              </a:solidFill>
            </a:endParaRPr>
          </a:p>
        </p:txBody>
      </p:sp>
      <p:sp>
        <p:nvSpPr>
          <p:cNvPr id="9" name="AutoShape 2">
            <a:extLst>
              <a:ext uri="{FF2B5EF4-FFF2-40B4-BE49-F238E27FC236}">
                <a16:creationId xmlns:a16="http://schemas.microsoft.com/office/drawing/2014/main" id="{1AE7008D-22BA-FB99-A582-F0C7E235EDE1}"/>
              </a:ext>
            </a:extLst>
          </p:cNvPr>
          <p:cNvSpPr>
            <a:spLocks noChangeArrowheads="1"/>
          </p:cNvSpPr>
          <p:nvPr/>
        </p:nvSpPr>
        <p:spPr bwMode="auto">
          <a:xfrm>
            <a:off x="108065" y="4582613"/>
            <a:ext cx="8939876" cy="1747816"/>
          </a:xfrm>
          <a:prstGeom prst="foldedCorner">
            <a:avLst>
              <a:gd name="adj" fmla="val 12500"/>
            </a:avLst>
          </a:prstGeom>
          <a:solidFill>
            <a:schemeClr val="accent1">
              <a:lumMod val="40000"/>
              <a:lumOff val="60000"/>
            </a:schemeClr>
          </a:solidFill>
          <a:ln w="9525">
            <a:solidFill>
              <a:schemeClr val="tx1"/>
            </a:solidFill>
            <a:round/>
            <a:headEnd/>
            <a:tailEnd/>
          </a:ln>
        </p:spPr>
        <p:txBody>
          <a:bodyPr wrap="none" anchor="ctr"/>
          <a:lstStyle>
            <a:lvl1pPr>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15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14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14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14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14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14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1400">
                <a:solidFill>
                  <a:schemeClr val="tx1"/>
                </a:solidFill>
                <a:latin typeface="Arial" panose="020B0604020202020204" pitchFamily="34" charset="0"/>
                <a:ea typeface="ＭＳ Ｐゴシック" panose="020B0600070205080204" pitchFamily="50" charset="-128"/>
              </a:defRPr>
            </a:lvl9pPr>
          </a:lstStyle>
          <a:p>
            <a:pPr algn="ctr" fontAlgn="base">
              <a:spcBef>
                <a:spcPct val="0"/>
              </a:spcBef>
              <a:spcAft>
                <a:spcPct val="0"/>
              </a:spcAft>
              <a:buNone/>
              <a:defRPr/>
            </a:pPr>
            <a:endParaRPr lang="en-US" altLang="ja-JP" sz="3692" dirty="0">
              <a:solidFill>
                <a:srgbClr val="000000"/>
              </a:solidFill>
            </a:endParaRPr>
          </a:p>
        </p:txBody>
      </p:sp>
      <p:sp>
        <p:nvSpPr>
          <p:cNvPr id="12" name="テキスト ボックス 11">
            <a:extLst>
              <a:ext uri="{FF2B5EF4-FFF2-40B4-BE49-F238E27FC236}">
                <a16:creationId xmlns:a16="http://schemas.microsoft.com/office/drawing/2014/main" id="{2B3A2687-C318-23A0-E003-1313FEED7F17}"/>
              </a:ext>
            </a:extLst>
          </p:cNvPr>
          <p:cNvSpPr txBox="1"/>
          <p:nvPr/>
        </p:nvSpPr>
        <p:spPr>
          <a:xfrm>
            <a:off x="195615" y="2548459"/>
            <a:ext cx="3265037" cy="923330"/>
          </a:xfrm>
          <a:prstGeom prst="rect">
            <a:avLst/>
          </a:prstGeom>
          <a:noFill/>
          <a:ln>
            <a:solidFill>
              <a:schemeClr val="tx1"/>
            </a:solidFill>
            <a:prstDash val="dash"/>
          </a:ln>
        </p:spPr>
        <p:txBody>
          <a:bodyPr wrap="square" rtlCol="0">
            <a:spAutoFit/>
          </a:bodyPr>
          <a:lstStyle/>
          <a:p>
            <a:r>
              <a:rPr lang="en-US" altLang="ja-JP" b="1" dirty="0">
                <a:latin typeface="UD デジタル 教科書体 NP-B" panose="02020700000000000000" pitchFamily="18" charset="-128"/>
                <a:ea typeface="UD デジタル 教科書体 NP-B" panose="02020700000000000000" pitchFamily="18" charset="-128"/>
              </a:rPr>
              <a:t>【</a:t>
            </a:r>
            <a:r>
              <a:rPr lang="ja-JP" altLang="en-US" b="1" dirty="0">
                <a:latin typeface="UD デジタル 教科書体 NP-B" panose="02020700000000000000" pitchFamily="18" charset="-128"/>
                <a:ea typeface="UD デジタル 教科書体 NP-B" panose="02020700000000000000" pitchFamily="18" charset="-128"/>
              </a:rPr>
              <a:t>課題</a:t>
            </a:r>
            <a:r>
              <a:rPr lang="en-US" altLang="ja-JP" b="1" dirty="0">
                <a:latin typeface="UD デジタル 教科書体 NP-B" panose="02020700000000000000" pitchFamily="18" charset="-128"/>
                <a:ea typeface="UD デジタル 教科書体 NP-B" panose="02020700000000000000" pitchFamily="18" charset="-128"/>
              </a:rPr>
              <a:t>】</a:t>
            </a:r>
          </a:p>
          <a:p>
            <a:r>
              <a:rPr lang="ja-JP" altLang="en-US" b="1" dirty="0">
                <a:latin typeface="UD デジタル 教科書体 NP-B" panose="02020700000000000000" pitchFamily="18" charset="-128"/>
                <a:ea typeface="UD デジタル 教科書体 NP-B" panose="02020700000000000000" pitchFamily="18" charset="-128"/>
              </a:rPr>
              <a:t>構成団体以外と</a:t>
            </a:r>
            <a:endParaRPr lang="en-US" altLang="ja-JP" b="1" dirty="0">
              <a:latin typeface="UD デジタル 教科書体 NP-B" panose="02020700000000000000" pitchFamily="18" charset="-128"/>
              <a:ea typeface="UD デジタル 教科書体 NP-B" panose="02020700000000000000" pitchFamily="18" charset="-128"/>
            </a:endParaRPr>
          </a:p>
          <a:p>
            <a:r>
              <a:rPr lang="ja-JP" altLang="en-US" b="1" dirty="0">
                <a:latin typeface="UD デジタル 教科書体 NP-B" panose="02020700000000000000" pitchFamily="18" charset="-128"/>
                <a:ea typeface="UD デジタル 教科書体 NP-B" panose="02020700000000000000" pitchFamily="18" charset="-128"/>
              </a:rPr>
              <a:t>連携できていない</a:t>
            </a:r>
            <a:endParaRPr lang="en-US" altLang="ja-JP" b="1" dirty="0">
              <a:latin typeface="UD デジタル 教科書体 NP-B" panose="02020700000000000000" pitchFamily="18" charset="-128"/>
              <a:ea typeface="UD デジタル 教科書体 NP-B" panose="02020700000000000000" pitchFamily="18" charset="-128"/>
            </a:endParaRPr>
          </a:p>
        </p:txBody>
      </p:sp>
      <p:sp>
        <p:nvSpPr>
          <p:cNvPr id="13" name="テキスト ボックス 12">
            <a:extLst>
              <a:ext uri="{FF2B5EF4-FFF2-40B4-BE49-F238E27FC236}">
                <a16:creationId xmlns:a16="http://schemas.microsoft.com/office/drawing/2014/main" id="{54B38089-F566-4C49-BBD2-B8F4D87CA7BB}"/>
              </a:ext>
            </a:extLst>
          </p:cNvPr>
          <p:cNvSpPr txBox="1"/>
          <p:nvPr/>
        </p:nvSpPr>
        <p:spPr>
          <a:xfrm>
            <a:off x="4484099" y="640797"/>
            <a:ext cx="4493786" cy="923330"/>
          </a:xfrm>
          <a:prstGeom prst="rect">
            <a:avLst/>
          </a:prstGeom>
          <a:noFill/>
          <a:ln>
            <a:solidFill>
              <a:schemeClr val="tx1"/>
            </a:solidFill>
            <a:prstDash val="dash"/>
          </a:ln>
        </p:spPr>
        <p:txBody>
          <a:bodyPr wrap="square" rtlCol="0">
            <a:spAutoFit/>
          </a:bodyPr>
          <a:lstStyle/>
          <a:p>
            <a:r>
              <a:rPr lang="en-US" altLang="ja-JP" b="1" dirty="0">
                <a:latin typeface="UD デジタル 教科書体 NP-B" panose="02020700000000000000" pitchFamily="18" charset="-128"/>
                <a:ea typeface="UD デジタル 教科書体 NP-B" panose="02020700000000000000" pitchFamily="18" charset="-128"/>
              </a:rPr>
              <a:t>【</a:t>
            </a:r>
            <a:r>
              <a:rPr lang="ja-JP" altLang="en-US" b="1" dirty="0">
                <a:latin typeface="UD デジタル 教科書体 NP-B" panose="02020700000000000000" pitchFamily="18" charset="-128"/>
                <a:ea typeface="UD デジタル 教科書体 NP-B" panose="02020700000000000000" pitchFamily="18" charset="-128"/>
              </a:rPr>
              <a:t>事例</a:t>
            </a:r>
            <a:r>
              <a:rPr lang="en-US" altLang="ja-JP" b="1" dirty="0">
                <a:latin typeface="UD デジタル 教科書体 NP-B" panose="02020700000000000000" pitchFamily="18" charset="-128"/>
                <a:ea typeface="UD デジタル 教科書体 NP-B" panose="02020700000000000000" pitchFamily="18" charset="-128"/>
              </a:rPr>
              <a:t>】</a:t>
            </a:r>
          </a:p>
          <a:p>
            <a:r>
              <a:rPr lang="ja-JP" altLang="en-US" b="1" dirty="0">
                <a:latin typeface="UD デジタル 教科書体 NP-B" panose="02020700000000000000" pitchFamily="18" charset="-128"/>
                <a:ea typeface="UD デジタル 教科書体 NP-B" panose="02020700000000000000" pitchFamily="18" charset="-128"/>
              </a:rPr>
              <a:t>夏祭りで地域の企業と連携して</a:t>
            </a:r>
            <a:endParaRPr lang="en-US" altLang="ja-JP" b="1" dirty="0">
              <a:latin typeface="UD デジタル 教科書体 NP-B" panose="02020700000000000000" pitchFamily="18" charset="-128"/>
              <a:ea typeface="UD デジタル 教科書体 NP-B" panose="02020700000000000000" pitchFamily="18" charset="-128"/>
            </a:endParaRPr>
          </a:p>
          <a:p>
            <a:r>
              <a:rPr lang="ja-JP" altLang="en-US" b="1" dirty="0">
                <a:latin typeface="UD デジタル 教科書体 NP-B" panose="02020700000000000000" pitchFamily="18" charset="-128"/>
                <a:ea typeface="UD デジタル 教科書体 NP-B" panose="02020700000000000000" pitchFamily="18" charset="-128"/>
              </a:rPr>
              <a:t>手伝ってもらった！</a:t>
            </a:r>
            <a:endParaRPr lang="en-US" altLang="ja-JP" b="1" dirty="0">
              <a:latin typeface="UD デジタル 教科書体 NP-B" panose="02020700000000000000" pitchFamily="18" charset="-128"/>
              <a:ea typeface="UD デジタル 教科書体 NP-B" panose="02020700000000000000" pitchFamily="18" charset="-128"/>
            </a:endParaRPr>
          </a:p>
        </p:txBody>
      </p:sp>
      <p:sp>
        <p:nvSpPr>
          <p:cNvPr id="14" name="テキスト ボックス 13">
            <a:extLst>
              <a:ext uri="{FF2B5EF4-FFF2-40B4-BE49-F238E27FC236}">
                <a16:creationId xmlns:a16="http://schemas.microsoft.com/office/drawing/2014/main" id="{7CE8FA4E-E0E9-6E8E-6BC6-824416685FB6}"/>
              </a:ext>
            </a:extLst>
          </p:cNvPr>
          <p:cNvSpPr txBox="1"/>
          <p:nvPr/>
        </p:nvSpPr>
        <p:spPr>
          <a:xfrm>
            <a:off x="152047" y="4728742"/>
            <a:ext cx="8869820" cy="830997"/>
          </a:xfrm>
          <a:prstGeom prst="rect">
            <a:avLst/>
          </a:prstGeom>
          <a:noFill/>
          <a:ln>
            <a:solidFill>
              <a:schemeClr val="tx1"/>
            </a:solidFill>
            <a:prstDash val="dash"/>
          </a:ln>
        </p:spPr>
        <p:txBody>
          <a:bodyPr wrap="square" rtlCol="0">
            <a:spAutoFit/>
          </a:bodyPr>
          <a:lstStyle/>
          <a:p>
            <a:r>
              <a:rPr lang="ja-JP" altLang="en-US" sz="2400" b="1" dirty="0">
                <a:latin typeface="UD デジタル 教科書体 NP-B" panose="02020700000000000000" pitchFamily="18" charset="-128"/>
                <a:ea typeface="UD デジタル 教科書体 NP-B" panose="02020700000000000000" pitchFamily="18" charset="-128"/>
              </a:rPr>
              <a:t>★最初の一歩★</a:t>
            </a:r>
            <a:endParaRPr lang="en-US" altLang="ja-JP" sz="2400" b="1" dirty="0">
              <a:latin typeface="UD デジタル 教科書体 NP-B" panose="02020700000000000000" pitchFamily="18" charset="-128"/>
              <a:ea typeface="UD デジタル 教科書体 NP-B" panose="02020700000000000000" pitchFamily="18" charset="-128"/>
            </a:endParaRPr>
          </a:p>
          <a:p>
            <a:r>
              <a:rPr lang="ja-JP" altLang="en-US" sz="2400" b="1" dirty="0">
                <a:latin typeface="UD デジタル 教科書体 NP-B" panose="02020700000000000000" pitchFamily="18" charset="-128"/>
                <a:ea typeface="UD デジタル 教科書体 NP-B" panose="02020700000000000000" pitchFamily="18" charset="-128"/>
              </a:rPr>
              <a:t>受け入れてもらいやすいことから、企業にアプローチしてみる</a:t>
            </a:r>
            <a:endParaRPr lang="en-US" altLang="ja-JP" sz="2400" b="1" dirty="0">
              <a:latin typeface="UD デジタル 教科書体 NP-B" panose="02020700000000000000" pitchFamily="18" charset="-128"/>
              <a:ea typeface="UD デジタル 教科書体 NP-B" panose="02020700000000000000" pitchFamily="18" charset="-128"/>
            </a:endParaRPr>
          </a:p>
        </p:txBody>
      </p:sp>
      <p:sp>
        <p:nvSpPr>
          <p:cNvPr id="15" name="タイトル 1">
            <a:extLst>
              <a:ext uri="{FF2B5EF4-FFF2-40B4-BE49-F238E27FC236}">
                <a16:creationId xmlns:a16="http://schemas.microsoft.com/office/drawing/2014/main" id="{51E83AE2-6CAE-2BEE-0E5D-31FBCB55E561}"/>
              </a:ext>
            </a:extLst>
          </p:cNvPr>
          <p:cNvSpPr txBox="1">
            <a:spLocks/>
          </p:cNvSpPr>
          <p:nvPr/>
        </p:nvSpPr>
        <p:spPr>
          <a:xfrm>
            <a:off x="75125" y="1532654"/>
            <a:ext cx="4138540" cy="747508"/>
          </a:xfrm>
          <a:prstGeom prst="rect">
            <a:avLst/>
          </a:prstGeom>
          <a:ln>
            <a:noFill/>
            <a:prstDash val="dash"/>
          </a:ln>
        </p:spPr>
        <p:txBody>
          <a:bodyPr vert="horz" lIns="91440" tIns="45720" rIns="91440" bIns="45720" rtlCol="0" anchor="ctr">
            <a:normAutofit/>
          </a:bodyPr>
          <a:lst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a:lstStyle>
          <a:p>
            <a:r>
              <a:rPr lang="ja-JP" altLang="en-US" sz="1400" dirty="0">
                <a:latin typeface="HG丸ｺﾞｼｯｸM-PRO" panose="020F0600000000000000" pitchFamily="50" charset="-128"/>
                <a:ea typeface="HG丸ｺﾞｼｯｸM-PRO" panose="020F0600000000000000" pitchFamily="50" charset="-128"/>
              </a:rPr>
              <a:t>構成団体だけでなく、</a:t>
            </a:r>
            <a:endParaRPr lang="en-US" altLang="ja-JP" sz="1400" dirty="0">
              <a:latin typeface="HG丸ｺﾞｼｯｸM-PRO" panose="020F0600000000000000" pitchFamily="50" charset="-128"/>
              <a:ea typeface="HG丸ｺﾞｼｯｸM-PRO" panose="020F0600000000000000" pitchFamily="50" charset="-128"/>
            </a:endParaRPr>
          </a:p>
          <a:p>
            <a:r>
              <a:rPr lang="ja-JP" altLang="en-US" sz="1400" dirty="0">
                <a:latin typeface="HG丸ｺﾞｼｯｸM-PRO" panose="020F0600000000000000" pitchFamily="50" charset="-128"/>
                <a:ea typeface="HG丸ｺﾞｼｯｸM-PRO" panose="020F0600000000000000" pitchFamily="50" charset="-128"/>
              </a:rPr>
              <a:t>地域内の企業や</a:t>
            </a:r>
            <a:r>
              <a:rPr lang="en-US" altLang="ja-JP" sz="1400" dirty="0">
                <a:latin typeface="HG丸ｺﾞｼｯｸM-PRO" panose="020F0600000000000000" pitchFamily="50" charset="-128"/>
                <a:ea typeface="HG丸ｺﾞｼｯｸM-PRO" panose="020F0600000000000000" pitchFamily="50" charset="-128"/>
              </a:rPr>
              <a:t>NPO</a:t>
            </a:r>
            <a:r>
              <a:rPr lang="ja-JP" altLang="en-US" sz="1400" dirty="0">
                <a:latin typeface="HG丸ｺﾞｼｯｸM-PRO" panose="020F0600000000000000" pitchFamily="50" charset="-128"/>
                <a:ea typeface="HG丸ｺﾞｼｯｸM-PRO" panose="020F0600000000000000" pitchFamily="50" charset="-128"/>
              </a:rPr>
              <a:t>など、</a:t>
            </a:r>
            <a:endParaRPr lang="en-US" altLang="ja-JP" sz="1400" dirty="0">
              <a:latin typeface="HG丸ｺﾞｼｯｸM-PRO" panose="020F0600000000000000" pitchFamily="50" charset="-128"/>
              <a:ea typeface="HG丸ｺﾞｼｯｸM-PRO" panose="020F0600000000000000" pitchFamily="50" charset="-128"/>
            </a:endParaRPr>
          </a:p>
          <a:p>
            <a:r>
              <a:rPr lang="ja-JP" altLang="en-US" sz="1400" dirty="0">
                <a:latin typeface="HG丸ｺﾞｼｯｸM-PRO" panose="020F0600000000000000" pitchFamily="50" charset="-128"/>
                <a:ea typeface="HG丸ｺﾞｼｯｸM-PRO" panose="020F0600000000000000" pitchFamily="50" charset="-128"/>
              </a:rPr>
              <a:t>いろいろな団体が連携して事業を実施する</a:t>
            </a:r>
            <a:endParaRPr lang="en-US" altLang="ja-JP" sz="1400" dirty="0">
              <a:latin typeface="HG丸ｺﾞｼｯｸM-PRO" panose="020F0600000000000000" pitchFamily="50" charset="-128"/>
              <a:ea typeface="HG丸ｺﾞｼｯｸM-PRO" panose="020F0600000000000000" pitchFamily="50" charset="-128"/>
            </a:endParaRPr>
          </a:p>
        </p:txBody>
      </p:sp>
      <p:sp>
        <p:nvSpPr>
          <p:cNvPr id="16" name="タイトル 1">
            <a:extLst>
              <a:ext uri="{FF2B5EF4-FFF2-40B4-BE49-F238E27FC236}">
                <a16:creationId xmlns:a16="http://schemas.microsoft.com/office/drawing/2014/main" id="{5A1B43EE-61CD-D34B-0CCB-152397A88F81}"/>
              </a:ext>
            </a:extLst>
          </p:cNvPr>
          <p:cNvSpPr txBox="1">
            <a:spLocks/>
          </p:cNvSpPr>
          <p:nvPr/>
        </p:nvSpPr>
        <p:spPr>
          <a:xfrm>
            <a:off x="99677" y="3396254"/>
            <a:ext cx="3797282" cy="939558"/>
          </a:xfrm>
          <a:prstGeom prst="rect">
            <a:avLst/>
          </a:prstGeom>
          <a:ln>
            <a:noFill/>
            <a:prstDash val="dash"/>
          </a:ln>
        </p:spPr>
        <p:txBody>
          <a:bodyPr vert="horz" lIns="91440" tIns="45720" rIns="91440" bIns="45720" rtlCol="0" anchor="ctr">
            <a:normAutofit/>
          </a:bodyPr>
          <a:lst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a:lstStyle>
          <a:p>
            <a:r>
              <a:rPr lang="ja-JP" altLang="en-US" sz="1400" dirty="0">
                <a:latin typeface="HG丸ｺﾞｼｯｸM-PRO" panose="020F0600000000000000" pitchFamily="50" charset="-128"/>
                <a:ea typeface="HG丸ｺﾞｼｯｸM-PRO" panose="020F0600000000000000" pitchFamily="50" charset="-128"/>
              </a:rPr>
              <a:t>地域内の企業や</a:t>
            </a:r>
            <a:r>
              <a:rPr lang="en-US" altLang="ja-JP" sz="1400" dirty="0">
                <a:latin typeface="HG丸ｺﾞｼｯｸM-PRO" panose="020F0600000000000000" pitchFamily="50" charset="-128"/>
                <a:ea typeface="HG丸ｺﾞｼｯｸM-PRO" panose="020F0600000000000000" pitchFamily="50" charset="-128"/>
              </a:rPr>
              <a:t>NPO</a:t>
            </a:r>
            <a:r>
              <a:rPr lang="ja-JP" altLang="en-US" sz="1400" dirty="0">
                <a:latin typeface="HG丸ｺﾞｼｯｸM-PRO" panose="020F0600000000000000" pitchFamily="50" charset="-128"/>
                <a:ea typeface="HG丸ｺﾞｼｯｸM-PRO" panose="020F0600000000000000" pitchFamily="50" charset="-128"/>
              </a:rPr>
              <a:t>の力を借りたいけれど、</a:t>
            </a:r>
            <a:endParaRPr lang="en-US" altLang="ja-JP" sz="1400" dirty="0">
              <a:latin typeface="HG丸ｺﾞｼｯｸM-PRO" panose="020F0600000000000000" pitchFamily="50" charset="-128"/>
              <a:ea typeface="HG丸ｺﾞｼｯｸM-PRO" panose="020F0600000000000000" pitchFamily="50" charset="-128"/>
            </a:endParaRPr>
          </a:p>
          <a:p>
            <a:r>
              <a:rPr lang="ja-JP" altLang="en-US" sz="1400" dirty="0">
                <a:latin typeface="HG丸ｺﾞｼｯｸM-PRO" panose="020F0600000000000000" pitchFamily="50" charset="-128"/>
                <a:ea typeface="HG丸ｺﾞｼｯｸM-PRO" panose="020F0600000000000000" pitchFamily="50" charset="-128"/>
              </a:rPr>
              <a:t>きっかけもないので連携できていない･･･</a:t>
            </a:r>
            <a:endParaRPr lang="en-US" altLang="ja-JP" sz="1400" dirty="0">
              <a:latin typeface="HG丸ｺﾞｼｯｸM-PRO" panose="020F0600000000000000" pitchFamily="50" charset="-128"/>
              <a:ea typeface="HG丸ｺﾞｼｯｸM-PRO" panose="020F0600000000000000" pitchFamily="50" charset="-128"/>
            </a:endParaRPr>
          </a:p>
        </p:txBody>
      </p:sp>
      <p:sp>
        <p:nvSpPr>
          <p:cNvPr id="17" name="タイトル 1">
            <a:extLst>
              <a:ext uri="{FF2B5EF4-FFF2-40B4-BE49-F238E27FC236}">
                <a16:creationId xmlns:a16="http://schemas.microsoft.com/office/drawing/2014/main" id="{9F8DF206-774C-32D1-39F7-FADCC3163D3C}"/>
              </a:ext>
            </a:extLst>
          </p:cNvPr>
          <p:cNvSpPr txBox="1">
            <a:spLocks/>
          </p:cNvSpPr>
          <p:nvPr/>
        </p:nvSpPr>
        <p:spPr>
          <a:xfrm>
            <a:off x="4438452" y="1518912"/>
            <a:ext cx="4575481" cy="2805240"/>
          </a:xfrm>
          <a:prstGeom prst="rect">
            <a:avLst/>
          </a:prstGeom>
          <a:ln>
            <a:noFill/>
            <a:prstDash val="dash"/>
          </a:ln>
        </p:spPr>
        <p:txBody>
          <a:bodyPr vert="horz" lIns="91440" tIns="45720" rIns="91440" bIns="45720" rtlCol="0" anchor="ctr">
            <a:normAutofit/>
          </a:bodyPr>
          <a:lst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a:lstStyle>
          <a:p>
            <a:r>
              <a:rPr lang="ja-JP" altLang="en-US" sz="1400" dirty="0">
                <a:latin typeface="HG丸ｺﾞｼｯｸM-PRO" panose="020F0600000000000000" pitchFamily="50" charset="-128"/>
                <a:ea typeface="HG丸ｺﾞｼｯｸM-PRO" panose="020F0600000000000000" pitchFamily="50" charset="-128"/>
              </a:rPr>
              <a:t>都島区のある地域では、地域内に本社を構える企業と連携し、企業の方に夏祭りのお手伝いをして</a:t>
            </a:r>
            <a:endParaRPr lang="en-US" altLang="ja-JP" sz="1400" dirty="0">
              <a:latin typeface="HG丸ｺﾞｼｯｸM-PRO" panose="020F0600000000000000" pitchFamily="50" charset="-128"/>
              <a:ea typeface="HG丸ｺﾞｼｯｸM-PRO" panose="020F0600000000000000" pitchFamily="50" charset="-128"/>
            </a:endParaRPr>
          </a:p>
          <a:p>
            <a:r>
              <a:rPr lang="ja-JP" altLang="en-US" sz="1400" dirty="0">
                <a:latin typeface="HG丸ｺﾞｼｯｸM-PRO" panose="020F0600000000000000" pitchFamily="50" charset="-128"/>
                <a:ea typeface="HG丸ｺﾞｼｯｸM-PRO" panose="020F0600000000000000" pitchFamily="50" charset="-128"/>
              </a:rPr>
              <a:t>いただきました。夏祭り前日の準備と</a:t>
            </a:r>
            <a:endParaRPr lang="en-US" altLang="ja-JP" sz="1400" dirty="0">
              <a:latin typeface="HG丸ｺﾞｼｯｸM-PRO" panose="020F0600000000000000" pitchFamily="50" charset="-128"/>
              <a:ea typeface="HG丸ｺﾞｼｯｸM-PRO" panose="020F0600000000000000" pitchFamily="50" charset="-128"/>
            </a:endParaRPr>
          </a:p>
          <a:p>
            <a:r>
              <a:rPr lang="ja-JP" altLang="en-US" sz="1400" dirty="0">
                <a:latin typeface="HG丸ｺﾞｼｯｸM-PRO" panose="020F0600000000000000" pitchFamily="50" charset="-128"/>
                <a:ea typeface="HG丸ｺﾞｼｯｸM-PRO" panose="020F0600000000000000" pitchFamily="50" charset="-128"/>
              </a:rPr>
              <a:t>翌日の後片付けに、</a:t>
            </a:r>
            <a:r>
              <a:rPr lang="en-US" altLang="ja-JP" sz="1400" dirty="0">
                <a:latin typeface="HG丸ｺﾞｼｯｸM-PRO" panose="020F0600000000000000" pitchFamily="50" charset="-128"/>
                <a:ea typeface="HG丸ｺﾞｼｯｸM-PRO" panose="020F0600000000000000" pitchFamily="50" charset="-128"/>
              </a:rPr>
              <a:t>10</a:t>
            </a:r>
            <a:r>
              <a:rPr lang="ja-JP" altLang="en-US" sz="1400" dirty="0">
                <a:latin typeface="HG丸ｺﾞｼｯｸM-PRO" panose="020F0600000000000000" pitchFamily="50" charset="-128"/>
                <a:ea typeface="HG丸ｺﾞｼｯｸM-PRO" panose="020F0600000000000000" pitchFamily="50" charset="-128"/>
              </a:rPr>
              <a:t>名以上の社員さんが</a:t>
            </a:r>
            <a:endParaRPr lang="en-US" altLang="ja-JP" sz="1400" dirty="0">
              <a:latin typeface="HG丸ｺﾞｼｯｸM-PRO" panose="020F0600000000000000" pitchFamily="50" charset="-128"/>
              <a:ea typeface="HG丸ｺﾞｼｯｸM-PRO" panose="020F0600000000000000" pitchFamily="50" charset="-128"/>
            </a:endParaRPr>
          </a:p>
          <a:p>
            <a:r>
              <a:rPr lang="ja-JP" altLang="en-US" sz="1400" dirty="0">
                <a:latin typeface="HG丸ｺﾞｼｯｸM-PRO" panose="020F0600000000000000" pitchFamily="50" charset="-128"/>
                <a:ea typeface="HG丸ｺﾞｼｯｸM-PRO" panose="020F0600000000000000" pitchFamily="50" charset="-128"/>
              </a:rPr>
              <a:t>来てくださり、テントを張る、物を運ぶなど、</a:t>
            </a:r>
            <a:endParaRPr lang="en-US" altLang="ja-JP" sz="1400" dirty="0">
              <a:latin typeface="HG丸ｺﾞｼｯｸM-PRO" panose="020F0600000000000000" pitchFamily="50" charset="-128"/>
              <a:ea typeface="HG丸ｺﾞｼｯｸM-PRO" panose="020F0600000000000000" pitchFamily="50" charset="-128"/>
            </a:endParaRPr>
          </a:p>
          <a:p>
            <a:r>
              <a:rPr lang="ja-JP" altLang="en-US" sz="1400" dirty="0">
                <a:latin typeface="HG丸ｺﾞｼｯｸM-PRO" panose="020F0600000000000000" pitchFamily="50" charset="-128"/>
                <a:ea typeface="HG丸ｺﾞｼｯｸM-PRO" panose="020F0600000000000000" pitchFamily="50" charset="-128"/>
              </a:rPr>
              <a:t>力仕事で若い社員さんが大活躍！</a:t>
            </a:r>
            <a:endParaRPr lang="en-US" altLang="ja-JP" sz="1400" dirty="0">
              <a:latin typeface="HG丸ｺﾞｼｯｸM-PRO" panose="020F0600000000000000" pitchFamily="50" charset="-128"/>
              <a:ea typeface="HG丸ｺﾞｼｯｸM-PRO" panose="020F0600000000000000" pitchFamily="50" charset="-128"/>
            </a:endParaRPr>
          </a:p>
          <a:p>
            <a:r>
              <a:rPr lang="ja-JP" altLang="en-US" sz="1400" dirty="0">
                <a:latin typeface="HG丸ｺﾞｼｯｸM-PRO" panose="020F0600000000000000" pitchFamily="50" charset="-128"/>
                <a:ea typeface="HG丸ｺﾞｼｯｸM-PRO" panose="020F0600000000000000" pitchFamily="50" charset="-128"/>
              </a:rPr>
              <a:t>「継続的に連携しましょう」というと、</a:t>
            </a:r>
            <a:endParaRPr lang="en-US" altLang="ja-JP" sz="1400" dirty="0">
              <a:latin typeface="HG丸ｺﾞｼｯｸM-PRO" panose="020F0600000000000000" pitchFamily="50" charset="-128"/>
              <a:ea typeface="HG丸ｺﾞｼｯｸM-PRO" panose="020F0600000000000000" pitchFamily="50" charset="-128"/>
            </a:endParaRPr>
          </a:p>
          <a:p>
            <a:r>
              <a:rPr lang="ja-JP" altLang="en-US" sz="1400" dirty="0">
                <a:latin typeface="HG丸ｺﾞｼｯｸM-PRO" panose="020F0600000000000000" pitchFamily="50" charset="-128"/>
                <a:ea typeface="HG丸ｺﾞｼｯｸM-PRO" panose="020F0600000000000000" pitchFamily="50" charset="-128"/>
              </a:rPr>
              <a:t>企業さんのハードルも上がってしまうので、</a:t>
            </a:r>
            <a:endParaRPr lang="en-US" altLang="ja-JP" sz="1400" dirty="0">
              <a:latin typeface="HG丸ｺﾞｼｯｸM-PRO" panose="020F0600000000000000" pitchFamily="50" charset="-128"/>
              <a:ea typeface="HG丸ｺﾞｼｯｸM-PRO" panose="020F0600000000000000" pitchFamily="50" charset="-128"/>
            </a:endParaRPr>
          </a:p>
          <a:p>
            <a:r>
              <a:rPr lang="ja-JP" altLang="en-US" sz="1400" dirty="0">
                <a:latin typeface="HG丸ｺﾞｼｯｸM-PRO" panose="020F0600000000000000" pitchFamily="50" charset="-128"/>
                <a:ea typeface="HG丸ｺﾞｼｯｸM-PRO" panose="020F0600000000000000" pitchFamily="50" charset="-128"/>
              </a:rPr>
              <a:t>まずは夏祭りの準備と後片付けのみ、</a:t>
            </a:r>
            <a:endParaRPr lang="en-US" altLang="ja-JP" sz="1400" dirty="0">
              <a:latin typeface="HG丸ｺﾞｼｯｸM-PRO" panose="020F0600000000000000" pitchFamily="50" charset="-128"/>
              <a:ea typeface="HG丸ｺﾞｼｯｸM-PRO" panose="020F0600000000000000" pitchFamily="50" charset="-128"/>
            </a:endParaRPr>
          </a:p>
          <a:p>
            <a:r>
              <a:rPr lang="ja-JP" altLang="en-US" sz="1400" dirty="0">
                <a:latin typeface="HG丸ｺﾞｼｯｸM-PRO" panose="020F0600000000000000" pitchFamily="50" charset="-128"/>
                <a:ea typeface="HG丸ｺﾞｼｯｸM-PRO" panose="020F0600000000000000" pitchFamily="50" charset="-128"/>
              </a:rPr>
              <a:t>お手伝いしていただくことにしました。</a:t>
            </a:r>
            <a:endParaRPr lang="en-US" altLang="ja-JP" sz="1400" dirty="0">
              <a:latin typeface="HG丸ｺﾞｼｯｸM-PRO" panose="020F0600000000000000" pitchFamily="50" charset="-128"/>
              <a:ea typeface="HG丸ｺﾞｼｯｸM-PRO" panose="020F0600000000000000" pitchFamily="50" charset="-128"/>
            </a:endParaRPr>
          </a:p>
          <a:p>
            <a:r>
              <a:rPr lang="ja-JP" altLang="en-US" sz="1400" dirty="0">
                <a:latin typeface="HG丸ｺﾞｼｯｸM-PRO" panose="020F0600000000000000" pitchFamily="50" charset="-128"/>
                <a:ea typeface="HG丸ｺﾞｼｯｸM-PRO" panose="020F0600000000000000" pitchFamily="50" charset="-128"/>
              </a:rPr>
              <a:t>その後、良好な関係性を継続するよう</a:t>
            </a:r>
            <a:endParaRPr lang="en-US" altLang="ja-JP" sz="1400" dirty="0">
              <a:latin typeface="HG丸ｺﾞｼｯｸM-PRO" panose="020F0600000000000000" pitchFamily="50" charset="-128"/>
              <a:ea typeface="HG丸ｺﾞｼｯｸM-PRO" panose="020F0600000000000000" pitchFamily="50" charset="-128"/>
            </a:endParaRPr>
          </a:p>
          <a:p>
            <a:r>
              <a:rPr lang="ja-JP" altLang="en-US" sz="1400" dirty="0">
                <a:latin typeface="HG丸ｺﾞｼｯｸM-PRO" panose="020F0600000000000000" pitchFamily="50" charset="-128"/>
                <a:ea typeface="HG丸ｺﾞｼｯｸM-PRO" panose="020F0600000000000000" pitchFamily="50" charset="-128"/>
              </a:rPr>
              <a:t>双方で確認し合うなど、連携の実績ができたことで、今後も頼みやすい関係性を築くことができました。</a:t>
            </a:r>
            <a:endParaRPr lang="en-US" altLang="ja-JP" sz="1400" dirty="0">
              <a:latin typeface="HG丸ｺﾞｼｯｸM-PRO" panose="020F0600000000000000" pitchFamily="50" charset="-128"/>
              <a:ea typeface="HG丸ｺﾞｼｯｸM-PRO" panose="020F0600000000000000" pitchFamily="50" charset="-128"/>
            </a:endParaRPr>
          </a:p>
        </p:txBody>
      </p:sp>
      <p:sp>
        <p:nvSpPr>
          <p:cNvPr id="7" name="タイトル 1">
            <a:extLst>
              <a:ext uri="{FF2B5EF4-FFF2-40B4-BE49-F238E27FC236}">
                <a16:creationId xmlns:a16="http://schemas.microsoft.com/office/drawing/2014/main" id="{EC738B63-65F9-EA2C-E329-E5EA901E80E0}"/>
              </a:ext>
            </a:extLst>
          </p:cNvPr>
          <p:cNvSpPr txBox="1">
            <a:spLocks/>
          </p:cNvSpPr>
          <p:nvPr/>
        </p:nvSpPr>
        <p:spPr>
          <a:xfrm>
            <a:off x="233312" y="5637772"/>
            <a:ext cx="8502819" cy="584775"/>
          </a:xfrm>
          <a:prstGeom prst="rect">
            <a:avLst/>
          </a:prstGeom>
          <a:ln>
            <a:noFill/>
            <a:prstDash val="dash"/>
          </a:ln>
        </p:spPr>
        <p:txBody>
          <a:bodyPr vert="horz" lIns="91440" tIns="45720" rIns="91440" bIns="45720" rtlCol="0" anchor="ctr">
            <a:normAutofit lnSpcReduction="10000"/>
          </a:bodyPr>
          <a:lst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a:lstStyle>
          <a:p>
            <a:pPr>
              <a:lnSpc>
                <a:spcPct val="150000"/>
              </a:lnSpc>
            </a:pPr>
            <a:r>
              <a:rPr lang="ja-JP" altLang="en-US" sz="1200" dirty="0">
                <a:latin typeface="HG丸ｺﾞｼｯｸM-PRO" panose="020F0600000000000000" pitchFamily="50" charset="-128"/>
                <a:ea typeface="HG丸ｺﾞｼｯｸM-PRO" panose="020F0600000000000000" pitchFamily="50" charset="-128"/>
              </a:rPr>
              <a:t>今回の事例は、当該地域の町会長さんが自ら企業に協力を申し入れ、その後まちづくりセンターの支援を受けて実現したものです。</a:t>
            </a:r>
            <a:endParaRPr lang="en-US" altLang="ja-JP" sz="1200" dirty="0">
              <a:latin typeface="HG丸ｺﾞｼｯｸM-PRO" panose="020F0600000000000000" pitchFamily="50" charset="-128"/>
              <a:ea typeface="HG丸ｺﾞｼｯｸM-PRO" panose="020F0600000000000000" pitchFamily="50" charset="-128"/>
            </a:endParaRPr>
          </a:p>
        </p:txBody>
      </p:sp>
      <p:sp>
        <p:nvSpPr>
          <p:cNvPr id="8" name="タイトル 1">
            <a:extLst>
              <a:ext uri="{FF2B5EF4-FFF2-40B4-BE49-F238E27FC236}">
                <a16:creationId xmlns:a16="http://schemas.microsoft.com/office/drawing/2014/main" id="{FAFEBDF7-154A-BBD9-3739-00BD875CBF6A}"/>
              </a:ext>
            </a:extLst>
          </p:cNvPr>
          <p:cNvSpPr txBox="1">
            <a:spLocks/>
          </p:cNvSpPr>
          <p:nvPr/>
        </p:nvSpPr>
        <p:spPr>
          <a:xfrm>
            <a:off x="0" y="6393463"/>
            <a:ext cx="9144000" cy="426843"/>
          </a:xfrm>
          <a:prstGeom prst="rect">
            <a:avLst/>
          </a:prstGeom>
          <a:solidFill>
            <a:srgbClr val="0070C0"/>
          </a:solidFill>
          <a:ln>
            <a:noFill/>
            <a:prstDash val="dash"/>
          </a:ln>
        </p:spPr>
        <p:txBody>
          <a:bodyPr vert="horz" lIns="91440" tIns="45720" rIns="91440" bIns="45720" rtlCol="0" anchor="ctr">
            <a:normAutofit fontScale="92500"/>
          </a:bodyPr>
          <a:lst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a:lstStyle>
          <a:p>
            <a:pPr algn="ctr"/>
            <a:r>
              <a:rPr lang="ja-JP" altLang="en-US" sz="1400" dirty="0">
                <a:solidFill>
                  <a:schemeClr val="bg1"/>
                </a:solidFill>
                <a:latin typeface="HG丸ｺﾞｼｯｸM-PRO" panose="020F0600000000000000" pitchFamily="50" charset="-128"/>
                <a:ea typeface="HG丸ｺﾞｼｯｸM-PRO" panose="020F0600000000000000" pitchFamily="50" charset="-128"/>
              </a:rPr>
              <a:t>☆この事例について詳しく知りたい場合は、都島区役所まちづくり推進課</a:t>
            </a:r>
            <a:r>
              <a:rPr lang="en-US" altLang="ja-JP" sz="1400" dirty="0">
                <a:solidFill>
                  <a:schemeClr val="bg1"/>
                </a:solidFill>
                <a:latin typeface="HG丸ｺﾞｼｯｸM-PRO" panose="020F0600000000000000" pitchFamily="50" charset="-128"/>
                <a:ea typeface="HG丸ｺﾞｼｯｸM-PRO" panose="020F0600000000000000" pitchFamily="50" charset="-128"/>
              </a:rPr>
              <a:t>(9882-9734)</a:t>
            </a:r>
            <a:r>
              <a:rPr lang="ja-JP" altLang="en-US" sz="1400" dirty="0">
                <a:solidFill>
                  <a:schemeClr val="bg1"/>
                </a:solidFill>
                <a:latin typeface="HG丸ｺﾞｼｯｸM-PRO" panose="020F0600000000000000" pitchFamily="50" charset="-128"/>
                <a:ea typeface="HG丸ｺﾞｼｯｸM-PRO" panose="020F0600000000000000" pitchFamily="50" charset="-128"/>
              </a:rPr>
              <a:t>までお問い合わせください☆</a:t>
            </a:r>
            <a:endParaRPr lang="en-US" altLang="ja-JP" sz="1400" dirty="0">
              <a:solidFill>
                <a:schemeClr val="bg1"/>
              </a:solidFill>
              <a:latin typeface="HG丸ｺﾞｼｯｸM-PRO" panose="020F0600000000000000" pitchFamily="50" charset="-128"/>
              <a:ea typeface="HG丸ｺﾞｼｯｸM-PRO" panose="020F0600000000000000" pitchFamily="50" charset="-128"/>
            </a:endParaRPr>
          </a:p>
        </p:txBody>
      </p:sp>
      <p:sp>
        <p:nvSpPr>
          <p:cNvPr id="10" name="矢印: 右 9">
            <a:extLst>
              <a:ext uri="{FF2B5EF4-FFF2-40B4-BE49-F238E27FC236}">
                <a16:creationId xmlns:a16="http://schemas.microsoft.com/office/drawing/2014/main" id="{ED5C383E-6277-CBF2-4BCD-EB90DA284444}"/>
              </a:ext>
            </a:extLst>
          </p:cNvPr>
          <p:cNvSpPr/>
          <p:nvPr/>
        </p:nvSpPr>
        <p:spPr>
          <a:xfrm>
            <a:off x="3747823" y="1715145"/>
            <a:ext cx="736276" cy="1318846"/>
          </a:xfrm>
          <a:prstGeom prst="rightArrow">
            <a:avLst/>
          </a:prstGeom>
          <a:solidFill>
            <a:srgbClr val="FFC0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b="1">
              <a:ln w="22225">
                <a:solidFill>
                  <a:schemeClr val="accent2"/>
                </a:solidFill>
                <a:prstDash val="solid"/>
              </a:ln>
              <a:solidFill>
                <a:schemeClr val="accent2">
                  <a:lumMod val="40000"/>
                  <a:lumOff val="60000"/>
                </a:schemeClr>
              </a:solidFill>
            </a:endParaRPr>
          </a:p>
        </p:txBody>
      </p:sp>
      <p:sp>
        <p:nvSpPr>
          <p:cNvPr id="11" name="テキスト ボックス 10">
            <a:extLst>
              <a:ext uri="{FF2B5EF4-FFF2-40B4-BE49-F238E27FC236}">
                <a16:creationId xmlns:a16="http://schemas.microsoft.com/office/drawing/2014/main" id="{B1003F62-638F-FB3E-6E53-7A533A00A4E5}"/>
              </a:ext>
            </a:extLst>
          </p:cNvPr>
          <p:cNvSpPr txBox="1"/>
          <p:nvPr/>
        </p:nvSpPr>
        <p:spPr>
          <a:xfrm>
            <a:off x="3923289" y="1211469"/>
            <a:ext cx="369332" cy="2294713"/>
          </a:xfrm>
          <a:prstGeom prst="rect">
            <a:avLst/>
          </a:prstGeom>
          <a:noFill/>
        </p:spPr>
        <p:txBody>
          <a:bodyPr vert="eaVert" wrap="square" rtlCol="0">
            <a:spAutoFit/>
          </a:bodyPr>
          <a:lstStyle/>
          <a:p>
            <a:pPr algn="ctr"/>
            <a:r>
              <a:rPr kumimoji="1" lang="ja-JP" altLang="en-US" sz="1200" dirty="0">
                <a:solidFill>
                  <a:schemeClr val="tx2">
                    <a:lumMod val="50000"/>
                  </a:schemeClr>
                </a:solidFill>
                <a:latin typeface="HG丸ｺﾞｼｯｸM-PRO" panose="020F0600000000000000" pitchFamily="50" charset="-128"/>
                <a:ea typeface="HG丸ｺﾞｼｯｸM-PRO" panose="020F0600000000000000" pitchFamily="50" charset="-128"/>
              </a:rPr>
              <a:t>こんな事例がありました</a:t>
            </a:r>
          </a:p>
        </p:txBody>
      </p:sp>
    </p:spTree>
    <p:extLst>
      <p:ext uri="{BB962C8B-B14F-4D97-AF65-F5344CB8AC3E}">
        <p14:creationId xmlns:p14="http://schemas.microsoft.com/office/powerpoint/2010/main" val="417155799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08C5C62-2766-94E9-31EA-7302C831F373}"/>
              </a:ext>
            </a:extLst>
          </p:cNvPr>
          <p:cNvSpPr>
            <a:spLocks noGrp="1"/>
          </p:cNvSpPr>
          <p:nvPr>
            <p:ph type="title"/>
          </p:nvPr>
        </p:nvSpPr>
        <p:spPr>
          <a:xfrm>
            <a:off x="0" y="-13264"/>
            <a:ext cx="8147488" cy="583789"/>
          </a:xfrm>
        </p:spPr>
        <p:txBody>
          <a:bodyPr>
            <a:normAutofit/>
          </a:bodyPr>
          <a:lstStyle/>
          <a:p>
            <a:r>
              <a:rPr kumimoji="1" lang="en-US" altLang="ja-JP" sz="2400" dirty="0">
                <a:latin typeface="Meiryo UI" panose="020B0604030504040204" pitchFamily="50" charset="-128"/>
                <a:ea typeface="Meiryo UI" panose="020B0604030504040204" pitchFamily="50" charset="-128"/>
              </a:rPr>
              <a:t>【</a:t>
            </a:r>
            <a:r>
              <a:rPr lang="ja-JP" altLang="en-US" sz="2400" dirty="0">
                <a:latin typeface="Meiryo UI" panose="020B0604030504040204" pitchFamily="50" charset="-128"/>
                <a:ea typeface="Meiryo UI" panose="020B0604030504040204" pitchFamily="50" charset="-128"/>
              </a:rPr>
              <a:t>自主財源確保</a:t>
            </a:r>
            <a:r>
              <a:rPr kumimoji="1" lang="ja-JP" altLang="en-US" sz="2400" dirty="0">
                <a:latin typeface="Meiryo UI" panose="020B0604030504040204" pitchFamily="50" charset="-128"/>
                <a:ea typeface="Meiryo UI" panose="020B0604030504040204" pitchFamily="50" charset="-128"/>
              </a:rPr>
              <a:t>の事例</a:t>
            </a:r>
            <a:r>
              <a:rPr kumimoji="1" lang="en-US" altLang="ja-JP" sz="2400" dirty="0">
                <a:latin typeface="Meiryo UI" panose="020B0604030504040204" pitchFamily="50" charset="-128"/>
                <a:ea typeface="Meiryo UI" panose="020B0604030504040204" pitchFamily="50" charset="-128"/>
              </a:rPr>
              <a:t>】</a:t>
            </a:r>
            <a:r>
              <a:rPr kumimoji="1" lang="ja-JP" altLang="en-US" sz="2400" dirty="0">
                <a:latin typeface="Meiryo UI" panose="020B0604030504040204" pitchFamily="50" charset="-128"/>
                <a:ea typeface="Meiryo UI" panose="020B0604030504040204" pitchFamily="50" charset="-128"/>
              </a:rPr>
              <a:t>助成金の活用</a:t>
            </a:r>
          </a:p>
        </p:txBody>
      </p:sp>
      <p:sp>
        <p:nvSpPr>
          <p:cNvPr id="4" name="AutoShape 2">
            <a:extLst>
              <a:ext uri="{FF2B5EF4-FFF2-40B4-BE49-F238E27FC236}">
                <a16:creationId xmlns:a16="http://schemas.microsoft.com/office/drawing/2014/main" id="{60803ECB-3F6B-5E96-15AA-80010B046736}"/>
              </a:ext>
            </a:extLst>
          </p:cNvPr>
          <p:cNvSpPr>
            <a:spLocks noChangeArrowheads="1"/>
          </p:cNvSpPr>
          <p:nvPr/>
        </p:nvSpPr>
        <p:spPr bwMode="auto">
          <a:xfrm>
            <a:off x="92976" y="531700"/>
            <a:ext cx="3803984" cy="1880343"/>
          </a:xfrm>
          <a:prstGeom prst="foldedCorner">
            <a:avLst>
              <a:gd name="adj" fmla="val 12500"/>
            </a:avLst>
          </a:prstGeom>
          <a:solidFill>
            <a:srgbClr val="92D050"/>
          </a:solidFill>
          <a:ln w="9525">
            <a:solidFill>
              <a:schemeClr val="tx1"/>
            </a:solidFill>
            <a:round/>
            <a:headEnd/>
            <a:tailEnd/>
          </a:ln>
        </p:spPr>
        <p:txBody>
          <a:bodyPr wrap="none" anchor="ctr"/>
          <a:lstStyle>
            <a:lvl1pPr>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15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14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14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14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14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14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1400">
                <a:solidFill>
                  <a:schemeClr val="tx1"/>
                </a:solidFill>
                <a:latin typeface="Arial" panose="020B0604020202020204" pitchFamily="34" charset="0"/>
                <a:ea typeface="ＭＳ Ｐゴシック" panose="020B0600070205080204" pitchFamily="50" charset="-128"/>
              </a:defRPr>
            </a:lvl9pPr>
          </a:lstStyle>
          <a:p>
            <a:pPr algn="ctr" fontAlgn="base">
              <a:spcBef>
                <a:spcPct val="0"/>
              </a:spcBef>
              <a:spcAft>
                <a:spcPct val="0"/>
              </a:spcAft>
              <a:buNone/>
              <a:defRPr/>
            </a:pPr>
            <a:endParaRPr lang="en-US" altLang="ja-JP" sz="3692" dirty="0">
              <a:solidFill>
                <a:srgbClr val="000000"/>
              </a:solidFill>
            </a:endParaRPr>
          </a:p>
        </p:txBody>
      </p:sp>
      <p:sp>
        <p:nvSpPr>
          <p:cNvPr id="5" name="AutoShape 3">
            <a:extLst>
              <a:ext uri="{FF2B5EF4-FFF2-40B4-BE49-F238E27FC236}">
                <a16:creationId xmlns:a16="http://schemas.microsoft.com/office/drawing/2014/main" id="{72F9C4F9-AEB3-E72C-DFA2-719D242D15E8}"/>
              </a:ext>
            </a:extLst>
          </p:cNvPr>
          <p:cNvSpPr>
            <a:spLocks noChangeArrowheads="1"/>
          </p:cNvSpPr>
          <p:nvPr/>
        </p:nvSpPr>
        <p:spPr bwMode="auto">
          <a:xfrm>
            <a:off x="108065" y="2505075"/>
            <a:ext cx="3788894" cy="1920179"/>
          </a:xfrm>
          <a:prstGeom prst="foldedCorner">
            <a:avLst>
              <a:gd name="adj" fmla="val 12500"/>
            </a:avLst>
          </a:prstGeom>
          <a:solidFill>
            <a:srgbClr val="FF99FF"/>
          </a:solidFill>
          <a:ln w="9525">
            <a:solidFill>
              <a:schemeClr val="tx1"/>
            </a:solidFill>
            <a:round/>
            <a:headEnd/>
            <a:tailEnd/>
          </a:ln>
        </p:spPr>
        <p:txBody>
          <a:bodyPr wrap="none" anchor="ctr"/>
          <a:lstStyle>
            <a:lvl1pPr>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15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14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14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14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14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14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1400">
                <a:solidFill>
                  <a:schemeClr val="tx1"/>
                </a:solidFill>
                <a:latin typeface="Arial" panose="020B0604020202020204" pitchFamily="34" charset="0"/>
                <a:ea typeface="ＭＳ Ｐゴシック" panose="020B0600070205080204" pitchFamily="50" charset="-128"/>
              </a:defRPr>
            </a:lvl9pPr>
          </a:lstStyle>
          <a:p>
            <a:pPr algn="ctr" fontAlgn="base">
              <a:spcBef>
                <a:spcPct val="0"/>
              </a:spcBef>
              <a:spcAft>
                <a:spcPct val="0"/>
              </a:spcAft>
              <a:buNone/>
              <a:defRPr/>
            </a:pPr>
            <a:endParaRPr lang="ja-JP" altLang="en-US" sz="3692" dirty="0">
              <a:solidFill>
                <a:srgbClr val="000000"/>
              </a:solidFill>
            </a:endParaRPr>
          </a:p>
        </p:txBody>
      </p:sp>
      <p:sp>
        <p:nvSpPr>
          <p:cNvPr id="6" name="テキスト ボックス 5">
            <a:extLst>
              <a:ext uri="{FF2B5EF4-FFF2-40B4-BE49-F238E27FC236}">
                <a16:creationId xmlns:a16="http://schemas.microsoft.com/office/drawing/2014/main" id="{A1F1B1ED-7CF5-9BE8-AF94-EB9980EF028C}"/>
              </a:ext>
            </a:extLst>
          </p:cNvPr>
          <p:cNvSpPr txBox="1"/>
          <p:nvPr/>
        </p:nvSpPr>
        <p:spPr>
          <a:xfrm>
            <a:off x="166115" y="587808"/>
            <a:ext cx="3294537" cy="923330"/>
          </a:xfrm>
          <a:prstGeom prst="rect">
            <a:avLst/>
          </a:prstGeom>
          <a:noFill/>
          <a:ln>
            <a:solidFill>
              <a:schemeClr val="tx1"/>
            </a:solidFill>
            <a:prstDash val="dash"/>
          </a:ln>
        </p:spPr>
        <p:txBody>
          <a:bodyPr wrap="square" rtlCol="0">
            <a:spAutoFit/>
          </a:bodyPr>
          <a:lstStyle/>
          <a:p>
            <a:pPr marL="0" algn="l" rtl="0" eaLnBrk="1" latinLnBrk="0" hangingPunct="1">
              <a:spcBef>
                <a:spcPts val="0"/>
              </a:spcBef>
              <a:spcAft>
                <a:spcPts val="0"/>
              </a:spcAft>
            </a:pPr>
            <a:r>
              <a:rPr kumimoji="1" lang="en-US" altLang="ja-JP" sz="1800" b="1" kern="1200" dirty="0">
                <a:solidFill>
                  <a:srgbClr val="000000"/>
                </a:solidFill>
                <a:effectLst/>
                <a:latin typeface="UD デジタル 教科書体 NP-B" panose="02020700000000000000" pitchFamily="18" charset="-128"/>
                <a:ea typeface="UD デジタル 教科書体 NP-B" panose="02020700000000000000" pitchFamily="18" charset="-128"/>
                <a:cs typeface="+mn-cs"/>
              </a:rPr>
              <a:t>【</a:t>
            </a:r>
            <a:r>
              <a:rPr kumimoji="1" lang="ja-JP" altLang="ja-JP" sz="1800" b="1" kern="1200" dirty="0">
                <a:solidFill>
                  <a:srgbClr val="000000"/>
                </a:solidFill>
                <a:effectLst/>
                <a:latin typeface="UD デジタル 教科書体 NP-B" panose="02020700000000000000" pitchFamily="18" charset="-128"/>
                <a:ea typeface="UD デジタル 教科書体 NP-B" panose="02020700000000000000" pitchFamily="18" charset="-128"/>
                <a:cs typeface="+mn-cs"/>
              </a:rPr>
              <a:t>理想</a:t>
            </a:r>
            <a:r>
              <a:rPr kumimoji="1" lang="en-US" altLang="ja-JP" sz="1800" b="1" kern="1200" dirty="0">
                <a:solidFill>
                  <a:srgbClr val="000000"/>
                </a:solidFill>
                <a:effectLst/>
                <a:latin typeface="UD デジタル 教科書体 NP-B" panose="02020700000000000000" pitchFamily="18" charset="-128"/>
                <a:ea typeface="UD デジタル 教科書体 NP-B" panose="02020700000000000000" pitchFamily="18" charset="-128"/>
                <a:cs typeface="+mn-cs"/>
              </a:rPr>
              <a:t>】</a:t>
            </a:r>
            <a:endParaRPr lang="ja-JP" altLang="ja-JP" dirty="0">
              <a:effectLst/>
            </a:endParaRPr>
          </a:p>
          <a:p>
            <a:pPr marL="0" algn="l" rtl="0" eaLnBrk="1" latinLnBrk="0" hangingPunct="1">
              <a:spcBef>
                <a:spcPts val="0"/>
              </a:spcBef>
              <a:spcAft>
                <a:spcPts val="0"/>
              </a:spcAft>
            </a:pPr>
            <a:r>
              <a:rPr kumimoji="1" lang="ja-JP" altLang="ja-JP" sz="1800" b="1" kern="1200" dirty="0">
                <a:solidFill>
                  <a:srgbClr val="000000"/>
                </a:solidFill>
                <a:effectLst/>
                <a:latin typeface="UD デジタル 教科書体 NP-B" panose="02020700000000000000" pitchFamily="18" charset="-128"/>
                <a:ea typeface="UD デジタル 教科書体 NP-B" panose="02020700000000000000" pitchFamily="18" charset="-128"/>
                <a:cs typeface="+mn-cs"/>
              </a:rPr>
              <a:t>いろいろな方法で</a:t>
            </a:r>
            <a:endParaRPr lang="ja-JP" altLang="ja-JP" dirty="0">
              <a:effectLst/>
            </a:endParaRPr>
          </a:p>
          <a:p>
            <a:pPr marL="0" algn="l" rtl="0" eaLnBrk="1" latinLnBrk="0" hangingPunct="1">
              <a:spcBef>
                <a:spcPts val="0"/>
              </a:spcBef>
              <a:spcAft>
                <a:spcPts val="0"/>
              </a:spcAft>
            </a:pPr>
            <a:r>
              <a:rPr kumimoji="1" lang="ja-JP" altLang="ja-JP" sz="1800" b="1" kern="1200" dirty="0">
                <a:solidFill>
                  <a:srgbClr val="000000"/>
                </a:solidFill>
                <a:effectLst/>
                <a:latin typeface="UD デジタル 教科書体 NP-B" panose="02020700000000000000" pitchFamily="18" charset="-128"/>
                <a:ea typeface="UD デジタル 教科書体 NP-B" panose="02020700000000000000" pitchFamily="18" charset="-128"/>
                <a:cs typeface="+mn-cs"/>
              </a:rPr>
              <a:t>財源を確保する</a:t>
            </a:r>
            <a:endParaRPr lang="ja-JP" altLang="ja-JP" dirty="0">
              <a:effectLst/>
            </a:endParaRPr>
          </a:p>
        </p:txBody>
      </p:sp>
      <p:sp>
        <p:nvSpPr>
          <p:cNvPr id="3" name="AutoShape 2">
            <a:extLst>
              <a:ext uri="{FF2B5EF4-FFF2-40B4-BE49-F238E27FC236}">
                <a16:creationId xmlns:a16="http://schemas.microsoft.com/office/drawing/2014/main" id="{AC390FF7-E1D6-E0CD-58D2-F7A3F9DB0DB9}"/>
              </a:ext>
            </a:extLst>
          </p:cNvPr>
          <p:cNvSpPr>
            <a:spLocks noChangeArrowheads="1"/>
          </p:cNvSpPr>
          <p:nvPr/>
        </p:nvSpPr>
        <p:spPr bwMode="auto">
          <a:xfrm>
            <a:off x="4332020" y="489496"/>
            <a:ext cx="4736855" cy="3974413"/>
          </a:xfrm>
          <a:prstGeom prst="foldedCorner">
            <a:avLst>
              <a:gd name="adj" fmla="val 12500"/>
            </a:avLst>
          </a:prstGeom>
          <a:solidFill>
            <a:srgbClr val="FFFF99"/>
          </a:solidFill>
          <a:ln w="9525">
            <a:solidFill>
              <a:schemeClr val="tx1"/>
            </a:solidFill>
            <a:round/>
            <a:headEnd/>
            <a:tailEnd/>
          </a:ln>
        </p:spPr>
        <p:txBody>
          <a:bodyPr wrap="none" anchor="ctr"/>
          <a:lstStyle>
            <a:lvl1pPr>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15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14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14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14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14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14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1400">
                <a:solidFill>
                  <a:schemeClr val="tx1"/>
                </a:solidFill>
                <a:latin typeface="Arial" panose="020B0604020202020204" pitchFamily="34" charset="0"/>
                <a:ea typeface="ＭＳ Ｐゴシック" panose="020B0600070205080204" pitchFamily="50" charset="-128"/>
              </a:defRPr>
            </a:lvl9pPr>
          </a:lstStyle>
          <a:p>
            <a:pPr algn="ctr" fontAlgn="base">
              <a:spcBef>
                <a:spcPct val="0"/>
              </a:spcBef>
              <a:spcAft>
                <a:spcPct val="0"/>
              </a:spcAft>
              <a:buNone/>
              <a:defRPr/>
            </a:pPr>
            <a:endParaRPr lang="en-US" altLang="ja-JP" sz="3692" dirty="0">
              <a:solidFill>
                <a:srgbClr val="000000"/>
              </a:solidFill>
            </a:endParaRPr>
          </a:p>
        </p:txBody>
      </p:sp>
      <p:sp>
        <p:nvSpPr>
          <p:cNvPr id="9" name="AutoShape 2">
            <a:extLst>
              <a:ext uri="{FF2B5EF4-FFF2-40B4-BE49-F238E27FC236}">
                <a16:creationId xmlns:a16="http://schemas.microsoft.com/office/drawing/2014/main" id="{1AE7008D-22BA-FB99-A582-F0C7E235EDE1}"/>
              </a:ext>
            </a:extLst>
          </p:cNvPr>
          <p:cNvSpPr>
            <a:spLocks noChangeArrowheads="1"/>
          </p:cNvSpPr>
          <p:nvPr/>
        </p:nvSpPr>
        <p:spPr bwMode="auto">
          <a:xfrm>
            <a:off x="108065" y="4582613"/>
            <a:ext cx="8939876" cy="1747816"/>
          </a:xfrm>
          <a:prstGeom prst="foldedCorner">
            <a:avLst>
              <a:gd name="adj" fmla="val 12500"/>
            </a:avLst>
          </a:prstGeom>
          <a:solidFill>
            <a:schemeClr val="accent1">
              <a:lumMod val="40000"/>
              <a:lumOff val="60000"/>
            </a:schemeClr>
          </a:solidFill>
          <a:ln w="9525">
            <a:solidFill>
              <a:schemeClr val="tx1"/>
            </a:solidFill>
            <a:round/>
            <a:headEnd/>
            <a:tailEnd/>
          </a:ln>
        </p:spPr>
        <p:txBody>
          <a:bodyPr wrap="none" anchor="ctr"/>
          <a:lstStyle>
            <a:lvl1pPr>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15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14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14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14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14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14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1400">
                <a:solidFill>
                  <a:schemeClr val="tx1"/>
                </a:solidFill>
                <a:latin typeface="Arial" panose="020B0604020202020204" pitchFamily="34" charset="0"/>
                <a:ea typeface="ＭＳ Ｐゴシック" panose="020B0600070205080204" pitchFamily="50" charset="-128"/>
              </a:defRPr>
            </a:lvl9pPr>
          </a:lstStyle>
          <a:p>
            <a:pPr algn="ctr" fontAlgn="base">
              <a:spcBef>
                <a:spcPct val="0"/>
              </a:spcBef>
              <a:spcAft>
                <a:spcPct val="0"/>
              </a:spcAft>
              <a:buNone/>
              <a:defRPr/>
            </a:pPr>
            <a:endParaRPr lang="en-US" altLang="ja-JP" sz="3692" dirty="0">
              <a:solidFill>
                <a:srgbClr val="000000"/>
              </a:solidFill>
            </a:endParaRPr>
          </a:p>
        </p:txBody>
      </p:sp>
      <p:sp>
        <p:nvSpPr>
          <p:cNvPr id="12" name="テキスト ボックス 11">
            <a:extLst>
              <a:ext uri="{FF2B5EF4-FFF2-40B4-BE49-F238E27FC236}">
                <a16:creationId xmlns:a16="http://schemas.microsoft.com/office/drawing/2014/main" id="{2B3A2687-C318-23A0-E003-1313FEED7F17}"/>
              </a:ext>
            </a:extLst>
          </p:cNvPr>
          <p:cNvSpPr txBox="1"/>
          <p:nvPr/>
        </p:nvSpPr>
        <p:spPr>
          <a:xfrm>
            <a:off x="195615" y="2548459"/>
            <a:ext cx="3265037" cy="923330"/>
          </a:xfrm>
          <a:prstGeom prst="rect">
            <a:avLst/>
          </a:prstGeom>
          <a:noFill/>
          <a:ln>
            <a:solidFill>
              <a:schemeClr val="tx1"/>
            </a:solidFill>
            <a:prstDash val="dash"/>
          </a:ln>
        </p:spPr>
        <p:txBody>
          <a:bodyPr wrap="square" rtlCol="0">
            <a:spAutoFit/>
          </a:bodyPr>
          <a:lstStyle/>
          <a:p>
            <a:pPr marL="0" algn="l" rtl="0" eaLnBrk="1" latinLnBrk="0" hangingPunct="1">
              <a:spcBef>
                <a:spcPts val="0"/>
              </a:spcBef>
              <a:spcAft>
                <a:spcPts val="0"/>
              </a:spcAft>
            </a:pPr>
            <a:r>
              <a:rPr kumimoji="1" lang="en-US" altLang="ja-JP" sz="1800" b="1" kern="1200" dirty="0">
                <a:solidFill>
                  <a:srgbClr val="000000"/>
                </a:solidFill>
                <a:effectLst/>
                <a:latin typeface="UD デジタル 教科書体 NP-B" panose="02020700000000000000" pitchFamily="18" charset="-128"/>
                <a:ea typeface="UD デジタル 教科書体 NP-B" panose="02020700000000000000" pitchFamily="18" charset="-128"/>
                <a:cs typeface="+mn-cs"/>
              </a:rPr>
              <a:t>【</a:t>
            </a:r>
            <a:r>
              <a:rPr kumimoji="1" lang="ja-JP" altLang="ja-JP" sz="1800" b="1" kern="1200" dirty="0">
                <a:solidFill>
                  <a:srgbClr val="000000"/>
                </a:solidFill>
                <a:effectLst/>
                <a:latin typeface="UD デジタル 教科書体 NP-B" panose="02020700000000000000" pitchFamily="18" charset="-128"/>
                <a:ea typeface="UD デジタル 教科書体 NP-B" panose="02020700000000000000" pitchFamily="18" charset="-128"/>
                <a:cs typeface="+mn-cs"/>
              </a:rPr>
              <a:t>課題</a:t>
            </a:r>
            <a:r>
              <a:rPr kumimoji="1" lang="en-US" altLang="ja-JP" sz="1800" b="1" kern="1200" dirty="0">
                <a:solidFill>
                  <a:srgbClr val="000000"/>
                </a:solidFill>
                <a:effectLst/>
                <a:latin typeface="UD デジタル 教科書体 NP-B" panose="02020700000000000000" pitchFamily="18" charset="-128"/>
                <a:ea typeface="UD デジタル 教科書体 NP-B" panose="02020700000000000000" pitchFamily="18" charset="-128"/>
                <a:cs typeface="+mn-cs"/>
              </a:rPr>
              <a:t>】</a:t>
            </a:r>
            <a:endParaRPr lang="ja-JP" altLang="ja-JP" dirty="0">
              <a:effectLst/>
            </a:endParaRPr>
          </a:p>
          <a:p>
            <a:pPr marL="0" algn="l" rtl="0" eaLnBrk="1" latinLnBrk="0" hangingPunct="1">
              <a:spcBef>
                <a:spcPts val="0"/>
              </a:spcBef>
              <a:spcAft>
                <a:spcPts val="0"/>
              </a:spcAft>
            </a:pPr>
            <a:r>
              <a:rPr kumimoji="1" lang="ja-JP" altLang="ja-JP" sz="1800" b="1" kern="1200" dirty="0">
                <a:solidFill>
                  <a:srgbClr val="000000"/>
                </a:solidFill>
                <a:effectLst/>
                <a:latin typeface="UD デジタル 教科書体 NP-B" panose="02020700000000000000" pitchFamily="18" charset="-128"/>
                <a:ea typeface="UD デジタル 教科書体 NP-B" panose="02020700000000000000" pitchFamily="18" charset="-128"/>
                <a:cs typeface="+mn-cs"/>
              </a:rPr>
              <a:t>財源を確保する方法は</a:t>
            </a:r>
            <a:endParaRPr lang="ja-JP" altLang="ja-JP" dirty="0">
              <a:effectLst/>
            </a:endParaRPr>
          </a:p>
          <a:p>
            <a:pPr marL="0" algn="l" rtl="0" eaLnBrk="1" latinLnBrk="0" hangingPunct="1">
              <a:spcBef>
                <a:spcPts val="0"/>
              </a:spcBef>
              <a:spcAft>
                <a:spcPts val="0"/>
              </a:spcAft>
            </a:pPr>
            <a:r>
              <a:rPr kumimoji="1" lang="ja-JP" altLang="ja-JP" sz="1800" b="1" kern="1200" dirty="0">
                <a:solidFill>
                  <a:srgbClr val="000000"/>
                </a:solidFill>
                <a:effectLst/>
                <a:latin typeface="UD デジタル 教科書体 NP-B" panose="02020700000000000000" pitchFamily="18" charset="-128"/>
                <a:ea typeface="UD デジタル 教科書体 NP-B" panose="02020700000000000000" pitchFamily="18" charset="-128"/>
                <a:cs typeface="+mn-cs"/>
              </a:rPr>
              <a:t>限られている</a:t>
            </a:r>
            <a:endParaRPr lang="ja-JP" altLang="ja-JP" dirty="0">
              <a:effectLst/>
            </a:endParaRPr>
          </a:p>
        </p:txBody>
      </p:sp>
      <p:sp>
        <p:nvSpPr>
          <p:cNvPr id="13" name="テキスト ボックス 12">
            <a:extLst>
              <a:ext uri="{FF2B5EF4-FFF2-40B4-BE49-F238E27FC236}">
                <a16:creationId xmlns:a16="http://schemas.microsoft.com/office/drawing/2014/main" id="{54B38089-F566-4C49-BBD2-B8F4D87CA7BB}"/>
              </a:ext>
            </a:extLst>
          </p:cNvPr>
          <p:cNvSpPr txBox="1"/>
          <p:nvPr/>
        </p:nvSpPr>
        <p:spPr>
          <a:xfrm>
            <a:off x="4429645" y="540833"/>
            <a:ext cx="4386474" cy="646331"/>
          </a:xfrm>
          <a:prstGeom prst="rect">
            <a:avLst/>
          </a:prstGeom>
          <a:noFill/>
          <a:ln>
            <a:solidFill>
              <a:schemeClr val="tx1"/>
            </a:solidFill>
            <a:prstDash val="dash"/>
          </a:ln>
        </p:spPr>
        <p:txBody>
          <a:bodyPr wrap="square" rtlCol="0">
            <a:spAutoFit/>
          </a:bodyPr>
          <a:lstStyle/>
          <a:p>
            <a:pPr marL="0" algn="l" rtl="0" eaLnBrk="1" latinLnBrk="0" hangingPunct="1">
              <a:spcBef>
                <a:spcPts val="0"/>
              </a:spcBef>
              <a:spcAft>
                <a:spcPts val="0"/>
              </a:spcAft>
            </a:pPr>
            <a:r>
              <a:rPr kumimoji="1" lang="en-US" altLang="ja-JP" sz="1800" b="1" kern="1200" dirty="0">
                <a:solidFill>
                  <a:srgbClr val="000000"/>
                </a:solidFill>
                <a:effectLst/>
                <a:latin typeface="UD デジタル 教科書体 NP-B" panose="02020700000000000000" pitchFamily="18" charset="-128"/>
                <a:ea typeface="UD デジタル 教科書体 NP-B" panose="02020700000000000000" pitchFamily="18" charset="-128"/>
                <a:cs typeface="+mn-cs"/>
              </a:rPr>
              <a:t>【</a:t>
            </a:r>
            <a:r>
              <a:rPr kumimoji="1" lang="ja-JP" altLang="ja-JP" sz="1800" b="1" kern="1200" dirty="0">
                <a:solidFill>
                  <a:srgbClr val="000000"/>
                </a:solidFill>
                <a:effectLst/>
                <a:latin typeface="UD デジタル 教科書体 NP-B" panose="02020700000000000000" pitchFamily="18" charset="-128"/>
                <a:ea typeface="UD デジタル 教科書体 NP-B" panose="02020700000000000000" pitchFamily="18" charset="-128"/>
                <a:cs typeface="+mn-cs"/>
              </a:rPr>
              <a:t>事例</a:t>
            </a:r>
            <a:r>
              <a:rPr kumimoji="1" lang="en-US" altLang="ja-JP" sz="1800" b="1" kern="1200" dirty="0">
                <a:solidFill>
                  <a:srgbClr val="000000"/>
                </a:solidFill>
                <a:effectLst/>
                <a:latin typeface="UD デジタル 教科書体 NP-B" panose="02020700000000000000" pitchFamily="18" charset="-128"/>
                <a:ea typeface="UD デジタル 教科書体 NP-B" panose="02020700000000000000" pitchFamily="18" charset="-128"/>
                <a:cs typeface="+mn-cs"/>
              </a:rPr>
              <a:t>】</a:t>
            </a:r>
            <a:endParaRPr lang="ja-JP" altLang="ja-JP" dirty="0">
              <a:effectLst/>
            </a:endParaRPr>
          </a:p>
          <a:p>
            <a:pPr marL="0" algn="l" rtl="0" eaLnBrk="1" latinLnBrk="0" hangingPunct="1">
              <a:spcBef>
                <a:spcPts val="0"/>
              </a:spcBef>
              <a:spcAft>
                <a:spcPts val="0"/>
              </a:spcAft>
            </a:pPr>
            <a:r>
              <a:rPr kumimoji="1" lang="ja-JP" altLang="ja-JP" sz="1800" b="1" kern="1200" dirty="0">
                <a:solidFill>
                  <a:srgbClr val="000000"/>
                </a:solidFill>
                <a:effectLst/>
                <a:latin typeface="UD デジタル 教科書体 NP-B" panose="02020700000000000000" pitchFamily="18" charset="-128"/>
                <a:ea typeface="UD デジタル 教科書体 NP-B" panose="02020700000000000000" pitchFamily="18" charset="-128"/>
                <a:cs typeface="+mn-cs"/>
              </a:rPr>
              <a:t>民間助成金を活用して活動している！</a:t>
            </a:r>
            <a:endParaRPr lang="ja-JP" altLang="ja-JP" dirty="0">
              <a:effectLst/>
            </a:endParaRPr>
          </a:p>
        </p:txBody>
      </p:sp>
      <p:sp>
        <p:nvSpPr>
          <p:cNvPr id="14" name="テキスト ボックス 13">
            <a:extLst>
              <a:ext uri="{FF2B5EF4-FFF2-40B4-BE49-F238E27FC236}">
                <a16:creationId xmlns:a16="http://schemas.microsoft.com/office/drawing/2014/main" id="{7CE8FA4E-E0E9-6E8E-6BC6-824416685FB6}"/>
              </a:ext>
            </a:extLst>
          </p:cNvPr>
          <p:cNvSpPr txBox="1"/>
          <p:nvPr/>
        </p:nvSpPr>
        <p:spPr>
          <a:xfrm>
            <a:off x="152047" y="4728742"/>
            <a:ext cx="8869820" cy="830997"/>
          </a:xfrm>
          <a:prstGeom prst="rect">
            <a:avLst/>
          </a:prstGeom>
          <a:noFill/>
          <a:ln>
            <a:solidFill>
              <a:schemeClr val="tx1"/>
            </a:solidFill>
            <a:prstDash val="dash"/>
          </a:ln>
        </p:spPr>
        <p:txBody>
          <a:bodyPr wrap="square" rtlCol="0">
            <a:spAutoFit/>
          </a:bodyPr>
          <a:lstStyle/>
          <a:p>
            <a:pPr marL="0" algn="l" rtl="0" eaLnBrk="1" latinLnBrk="0" hangingPunct="1">
              <a:spcBef>
                <a:spcPts val="0"/>
              </a:spcBef>
              <a:spcAft>
                <a:spcPts val="0"/>
              </a:spcAft>
            </a:pPr>
            <a:r>
              <a:rPr kumimoji="1" lang="ja-JP" altLang="ja-JP" sz="2400" b="1" kern="1200" dirty="0">
                <a:solidFill>
                  <a:srgbClr val="000000"/>
                </a:solidFill>
                <a:effectLst/>
                <a:latin typeface="UD デジタル 教科書体 NP-B" panose="02020700000000000000" pitchFamily="18" charset="-128"/>
                <a:ea typeface="UD デジタル 教科書体 NP-B" panose="02020700000000000000" pitchFamily="18" charset="-128"/>
                <a:cs typeface="+mn-cs"/>
              </a:rPr>
              <a:t>★最初の一歩★</a:t>
            </a:r>
            <a:endParaRPr lang="ja-JP" altLang="ja-JP" sz="2400" dirty="0">
              <a:effectLst/>
            </a:endParaRPr>
          </a:p>
          <a:p>
            <a:pPr marL="0" algn="l" rtl="0" eaLnBrk="1" latinLnBrk="0" hangingPunct="1">
              <a:spcBef>
                <a:spcPts val="0"/>
              </a:spcBef>
              <a:spcAft>
                <a:spcPts val="0"/>
              </a:spcAft>
            </a:pPr>
            <a:r>
              <a:rPr kumimoji="1" lang="ja-JP" altLang="ja-JP" sz="2400" b="1" kern="1200" dirty="0">
                <a:solidFill>
                  <a:srgbClr val="000000"/>
                </a:solidFill>
                <a:effectLst/>
                <a:latin typeface="UD デジタル 教科書体 NP-B" panose="02020700000000000000" pitchFamily="18" charset="-128"/>
                <a:ea typeface="UD デジタル 教科書体 NP-B" panose="02020700000000000000" pitchFamily="18" charset="-128"/>
                <a:cs typeface="+mn-cs"/>
              </a:rPr>
              <a:t>活動にあった助成金などの情報を調べてみる</a:t>
            </a:r>
            <a:endParaRPr lang="ja-JP" altLang="ja-JP" sz="2400" dirty="0">
              <a:effectLst/>
            </a:endParaRPr>
          </a:p>
        </p:txBody>
      </p:sp>
      <p:sp>
        <p:nvSpPr>
          <p:cNvPr id="15" name="タイトル 1">
            <a:extLst>
              <a:ext uri="{FF2B5EF4-FFF2-40B4-BE49-F238E27FC236}">
                <a16:creationId xmlns:a16="http://schemas.microsoft.com/office/drawing/2014/main" id="{51E83AE2-6CAE-2BEE-0E5D-31FBCB55E561}"/>
              </a:ext>
            </a:extLst>
          </p:cNvPr>
          <p:cNvSpPr txBox="1">
            <a:spLocks/>
          </p:cNvSpPr>
          <p:nvPr/>
        </p:nvSpPr>
        <p:spPr>
          <a:xfrm>
            <a:off x="75125" y="1532654"/>
            <a:ext cx="3672698" cy="747508"/>
          </a:xfrm>
          <a:prstGeom prst="rect">
            <a:avLst/>
          </a:prstGeom>
          <a:ln>
            <a:noFill/>
            <a:prstDash val="dash"/>
          </a:ln>
        </p:spPr>
        <p:txBody>
          <a:bodyPr vert="horz" lIns="91440" tIns="45720" rIns="91440" bIns="45720" rtlCol="0" anchor="ctr">
            <a:noAutofit/>
          </a:bodyPr>
          <a:lst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a:lstStyle>
          <a:p>
            <a:pPr marL="0" algn="l" rtl="0" eaLnBrk="1" latinLnBrk="0" hangingPunct="1">
              <a:spcBef>
                <a:spcPts val="0"/>
              </a:spcBef>
              <a:spcAft>
                <a:spcPts val="0"/>
              </a:spcAft>
            </a:pPr>
            <a:r>
              <a:rPr kumimoji="1" lang="ja-JP" altLang="ja-JP" sz="1400" kern="1200" dirty="0">
                <a:solidFill>
                  <a:srgbClr val="000000"/>
                </a:solidFill>
                <a:effectLst/>
                <a:latin typeface="HG丸ｺﾞｼｯｸM-PRO" panose="020F0600000000000000" pitchFamily="50" charset="-128"/>
                <a:ea typeface="HG丸ｺﾞｼｯｸM-PRO" panose="020F0600000000000000" pitchFamily="50" charset="-128"/>
                <a:cs typeface="+mn-cs"/>
              </a:rPr>
              <a:t>寄付や参加費の徴収に加え、</a:t>
            </a:r>
            <a:endParaRPr kumimoji="1" lang="en-US" altLang="ja-JP" sz="1400" kern="1200" dirty="0">
              <a:solidFill>
                <a:srgbClr val="000000"/>
              </a:solidFill>
              <a:effectLst/>
              <a:latin typeface="HG丸ｺﾞｼｯｸM-PRO" panose="020F0600000000000000" pitchFamily="50" charset="-128"/>
              <a:ea typeface="HG丸ｺﾞｼｯｸM-PRO" panose="020F0600000000000000" pitchFamily="50" charset="-128"/>
              <a:cs typeface="+mn-cs"/>
            </a:endParaRPr>
          </a:p>
          <a:p>
            <a:pPr marL="0" algn="l" rtl="0" eaLnBrk="1" latinLnBrk="0" hangingPunct="1">
              <a:spcBef>
                <a:spcPts val="0"/>
              </a:spcBef>
              <a:spcAft>
                <a:spcPts val="0"/>
              </a:spcAft>
            </a:pPr>
            <a:r>
              <a:rPr kumimoji="1" lang="en-US" altLang="ja-JP" sz="1400" kern="1200" dirty="0">
                <a:solidFill>
                  <a:srgbClr val="000000"/>
                </a:solidFill>
                <a:effectLst/>
                <a:latin typeface="HG丸ｺﾞｼｯｸM-PRO" panose="020F0600000000000000" pitchFamily="50" charset="-128"/>
                <a:ea typeface="HG丸ｺﾞｼｯｸM-PRO" panose="020F0600000000000000" pitchFamily="50" charset="-128"/>
                <a:cs typeface="+mn-cs"/>
              </a:rPr>
              <a:t>CB/SB</a:t>
            </a:r>
            <a:r>
              <a:rPr kumimoji="1" lang="ja-JP" altLang="ja-JP" sz="1400" kern="1200" dirty="0">
                <a:solidFill>
                  <a:srgbClr val="000000"/>
                </a:solidFill>
                <a:effectLst/>
                <a:latin typeface="HG丸ｺﾞｼｯｸM-PRO" panose="020F0600000000000000" pitchFamily="50" charset="-128"/>
                <a:ea typeface="HG丸ｺﾞｼｯｸM-PRO" panose="020F0600000000000000" pitchFamily="50" charset="-128"/>
                <a:cs typeface="+mn-cs"/>
              </a:rPr>
              <a:t>・コミュニティビジネスの実施や</a:t>
            </a:r>
            <a:endParaRPr lang="ja-JP" altLang="ja-JP" sz="1400" dirty="0">
              <a:effectLst/>
            </a:endParaRPr>
          </a:p>
          <a:p>
            <a:pPr marL="0" algn="l" rtl="0" eaLnBrk="1" latinLnBrk="0" hangingPunct="1">
              <a:spcBef>
                <a:spcPts val="0"/>
              </a:spcBef>
              <a:spcAft>
                <a:spcPts val="0"/>
              </a:spcAft>
            </a:pPr>
            <a:r>
              <a:rPr kumimoji="1" lang="ja-JP" altLang="ja-JP" sz="1400" kern="1200" dirty="0">
                <a:solidFill>
                  <a:srgbClr val="000000"/>
                </a:solidFill>
                <a:effectLst/>
                <a:latin typeface="HG丸ｺﾞｼｯｸM-PRO" panose="020F0600000000000000" pitchFamily="50" charset="-128"/>
                <a:ea typeface="HG丸ｺﾞｼｯｸM-PRO" panose="020F0600000000000000" pitchFamily="50" charset="-128"/>
                <a:cs typeface="+mn-cs"/>
              </a:rPr>
              <a:t>助成金の活用など、いろいろな方法で</a:t>
            </a:r>
            <a:endParaRPr kumimoji="1" lang="en-US" altLang="ja-JP" sz="1400" kern="1200" dirty="0">
              <a:solidFill>
                <a:srgbClr val="000000"/>
              </a:solidFill>
              <a:effectLst/>
              <a:latin typeface="HG丸ｺﾞｼｯｸM-PRO" panose="020F0600000000000000" pitchFamily="50" charset="-128"/>
              <a:ea typeface="HG丸ｺﾞｼｯｸM-PRO" panose="020F0600000000000000" pitchFamily="50" charset="-128"/>
              <a:cs typeface="+mn-cs"/>
            </a:endParaRPr>
          </a:p>
          <a:p>
            <a:pPr marL="0" algn="l" rtl="0" eaLnBrk="1" latinLnBrk="0" hangingPunct="1">
              <a:spcBef>
                <a:spcPts val="0"/>
              </a:spcBef>
              <a:spcAft>
                <a:spcPts val="0"/>
              </a:spcAft>
            </a:pPr>
            <a:r>
              <a:rPr kumimoji="1" lang="ja-JP" altLang="ja-JP" sz="1400" kern="1200" dirty="0">
                <a:solidFill>
                  <a:srgbClr val="000000"/>
                </a:solidFill>
                <a:effectLst/>
                <a:latin typeface="HG丸ｺﾞｼｯｸM-PRO" panose="020F0600000000000000" pitchFamily="50" charset="-128"/>
                <a:ea typeface="HG丸ｺﾞｼｯｸM-PRO" panose="020F0600000000000000" pitchFamily="50" charset="-128"/>
                <a:cs typeface="+mn-cs"/>
              </a:rPr>
              <a:t>地活協の財源を確保する。</a:t>
            </a:r>
            <a:endParaRPr lang="ja-JP" altLang="ja-JP" sz="1400" dirty="0">
              <a:effectLst/>
            </a:endParaRPr>
          </a:p>
        </p:txBody>
      </p:sp>
      <p:sp>
        <p:nvSpPr>
          <p:cNvPr id="16" name="タイトル 1">
            <a:extLst>
              <a:ext uri="{FF2B5EF4-FFF2-40B4-BE49-F238E27FC236}">
                <a16:creationId xmlns:a16="http://schemas.microsoft.com/office/drawing/2014/main" id="{5A1B43EE-61CD-D34B-0CCB-152397A88F81}"/>
              </a:ext>
            </a:extLst>
          </p:cNvPr>
          <p:cNvSpPr txBox="1">
            <a:spLocks/>
          </p:cNvSpPr>
          <p:nvPr/>
        </p:nvSpPr>
        <p:spPr>
          <a:xfrm>
            <a:off x="99677" y="3438458"/>
            <a:ext cx="3797282" cy="939558"/>
          </a:xfrm>
          <a:prstGeom prst="rect">
            <a:avLst/>
          </a:prstGeom>
          <a:ln>
            <a:noFill/>
            <a:prstDash val="dash"/>
          </a:ln>
        </p:spPr>
        <p:txBody>
          <a:bodyPr vert="horz" lIns="91440" tIns="45720" rIns="91440" bIns="45720" rtlCol="0" anchor="ctr">
            <a:normAutofit/>
          </a:bodyPr>
          <a:lst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a:lstStyle>
          <a:p>
            <a:pPr marL="0" algn="l" rtl="0" eaLnBrk="1" latinLnBrk="0" hangingPunct="1">
              <a:spcBef>
                <a:spcPts val="0"/>
              </a:spcBef>
              <a:spcAft>
                <a:spcPts val="0"/>
              </a:spcAft>
            </a:pPr>
            <a:r>
              <a:rPr kumimoji="1" lang="ja-JP" altLang="ja-JP" sz="1400" kern="1200" dirty="0">
                <a:solidFill>
                  <a:srgbClr val="000000"/>
                </a:solidFill>
                <a:effectLst/>
                <a:latin typeface="HG丸ｺﾞｼｯｸM-PRO" panose="020F0600000000000000" pitchFamily="50" charset="-128"/>
                <a:ea typeface="HG丸ｺﾞｼｯｸM-PRO" panose="020F0600000000000000" pitchFamily="50" charset="-128"/>
                <a:cs typeface="+mn-cs"/>
              </a:rPr>
              <a:t>連合からの寄付、コミュニティ回収など</a:t>
            </a:r>
            <a:endParaRPr lang="ja-JP" altLang="ja-JP" sz="1400" dirty="0">
              <a:effectLst/>
            </a:endParaRPr>
          </a:p>
          <a:p>
            <a:pPr marL="0" algn="l" rtl="0" eaLnBrk="1" latinLnBrk="0" hangingPunct="1">
              <a:spcBef>
                <a:spcPts val="0"/>
              </a:spcBef>
              <a:spcAft>
                <a:spcPts val="0"/>
              </a:spcAft>
            </a:pPr>
            <a:r>
              <a:rPr kumimoji="1" lang="ja-JP" altLang="ja-JP" sz="1400" kern="1200" dirty="0">
                <a:solidFill>
                  <a:srgbClr val="000000"/>
                </a:solidFill>
                <a:effectLst/>
                <a:latin typeface="HG丸ｺﾞｼｯｸM-PRO" panose="020F0600000000000000" pitchFamily="50" charset="-128"/>
                <a:ea typeface="HG丸ｺﾞｼｯｸM-PRO" panose="020F0600000000000000" pitchFamily="50" charset="-128"/>
                <a:cs typeface="+mn-cs"/>
              </a:rPr>
              <a:t>多くの地活協が活用している方法は</a:t>
            </a:r>
            <a:endParaRPr kumimoji="1" lang="en-US" altLang="ja-JP" sz="1400" kern="1200" dirty="0">
              <a:solidFill>
                <a:srgbClr val="000000"/>
              </a:solidFill>
              <a:effectLst/>
              <a:latin typeface="HG丸ｺﾞｼｯｸM-PRO" panose="020F0600000000000000" pitchFamily="50" charset="-128"/>
              <a:ea typeface="HG丸ｺﾞｼｯｸM-PRO" panose="020F0600000000000000" pitchFamily="50" charset="-128"/>
              <a:cs typeface="+mn-cs"/>
            </a:endParaRPr>
          </a:p>
          <a:p>
            <a:pPr marL="0" algn="l" rtl="0" eaLnBrk="1" latinLnBrk="0" hangingPunct="1">
              <a:spcBef>
                <a:spcPts val="0"/>
              </a:spcBef>
              <a:spcAft>
                <a:spcPts val="0"/>
              </a:spcAft>
            </a:pPr>
            <a:r>
              <a:rPr kumimoji="1" lang="ja-JP" altLang="ja-JP" sz="1400" kern="1200" dirty="0">
                <a:solidFill>
                  <a:srgbClr val="000000"/>
                </a:solidFill>
                <a:effectLst/>
                <a:latin typeface="HG丸ｺﾞｼｯｸM-PRO" panose="020F0600000000000000" pitchFamily="50" charset="-128"/>
                <a:ea typeface="HG丸ｺﾞｼｯｸM-PRO" panose="020F0600000000000000" pitchFamily="50" charset="-128"/>
                <a:cs typeface="+mn-cs"/>
              </a:rPr>
              <a:t>限られている･･･</a:t>
            </a:r>
            <a:endParaRPr lang="ja-JP" altLang="ja-JP" sz="1400" dirty="0">
              <a:effectLst/>
            </a:endParaRPr>
          </a:p>
        </p:txBody>
      </p:sp>
      <p:sp>
        <p:nvSpPr>
          <p:cNvPr id="17" name="タイトル 1">
            <a:extLst>
              <a:ext uri="{FF2B5EF4-FFF2-40B4-BE49-F238E27FC236}">
                <a16:creationId xmlns:a16="http://schemas.microsoft.com/office/drawing/2014/main" id="{9F8DF206-774C-32D1-39F7-FADCC3163D3C}"/>
              </a:ext>
            </a:extLst>
          </p:cNvPr>
          <p:cNvSpPr txBox="1">
            <a:spLocks/>
          </p:cNvSpPr>
          <p:nvPr/>
        </p:nvSpPr>
        <p:spPr>
          <a:xfrm>
            <a:off x="4437122" y="1613105"/>
            <a:ext cx="4575481" cy="1987270"/>
          </a:xfrm>
          <a:prstGeom prst="rect">
            <a:avLst/>
          </a:prstGeom>
          <a:ln>
            <a:noFill/>
            <a:prstDash val="dash"/>
          </a:ln>
        </p:spPr>
        <p:txBody>
          <a:bodyPr vert="horz" lIns="91440" tIns="45720" rIns="91440" bIns="45720" rtlCol="0" anchor="ctr">
            <a:noAutofit/>
          </a:bodyPr>
          <a:lst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a:lstStyle>
          <a:p>
            <a:pPr marL="0" algn="l" rtl="0" eaLnBrk="1" latinLnBrk="0" hangingPunct="1">
              <a:spcBef>
                <a:spcPts val="0"/>
              </a:spcBef>
              <a:spcAft>
                <a:spcPts val="0"/>
              </a:spcAft>
            </a:pPr>
            <a:r>
              <a:rPr kumimoji="1" lang="ja-JP" altLang="ja-JP" sz="1400" kern="1200" dirty="0">
                <a:solidFill>
                  <a:srgbClr val="000000"/>
                </a:solidFill>
                <a:effectLst/>
                <a:latin typeface="HG丸ｺﾞｼｯｸM-PRO" panose="020F0600000000000000" pitchFamily="50" charset="-128"/>
                <a:ea typeface="HG丸ｺﾞｼｯｸM-PRO" panose="020F0600000000000000" pitchFamily="50" charset="-128"/>
                <a:cs typeface="+mn-cs"/>
              </a:rPr>
              <a:t>東成区では、コロナ禍から活動を再開するにつれて、</a:t>
            </a:r>
            <a:endParaRPr lang="ja-JP" altLang="ja-JP" sz="1400" dirty="0">
              <a:effectLst/>
            </a:endParaRPr>
          </a:p>
          <a:p>
            <a:pPr marL="0" algn="l" rtl="0" eaLnBrk="1" latinLnBrk="0" hangingPunct="1">
              <a:spcBef>
                <a:spcPts val="0"/>
              </a:spcBef>
              <a:spcAft>
                <a:spcPts val="0"/>
              </a:spcAft>
            </a:pPr>
            <a:r>
              <a:rPr kumimoji="1" lang="ja-JP" altLang="ja-JP" sz="1400" kern="1200" dirty="0">
                <a:solidFill>
                  <a:srgbClr val="000000"/>
                </a:solidFill>
                <a:effectLst/>
                <a:latin typeface="HG丸ｺﾞｼｯｸM-PRO" panose="020F0600000000000000" pitchFamily="50" charset="-128"/>
                <a:ea typeface="HG丸ｺﾞｼｯｸM-PRO" panose="020F0600000000000000" pitchFamily="50" charset="-128"/>
                <a:cs typeface="+mn-cs"/>
              </a:rPr>
              <a:t>「新しいことをやってみたいが、</a:t>
            </a:r>
            <a:endParaRPr kumimoji="1" lang="en-US" altLang="ja-JP" sz="1400" kern="1200" dirty="0">
              <a:solidFill>
                <a:srgbClr val="000000"/>
              </a:solidFill>
              <a:effectLst/>
              <a:latin typeface="HG丸ｺﾞｼｯｸM-PRO" panose="020F0600000000000000" pitchFamily="50" charset="-128"/>
              <a:ea typeface="HG丸ｺﾞｼｯｸM-PRO" panose="020F0600000000000000" pitchFamily="50" charset="-128"/>
              <a:cs typeface="+mn-cs"/>
            </a:endParaRPr>
          </a:p>
          <a:p>
            <a:pPr marL="0" algn="l" rtl="0" eaLnBrk="1" latinLnBrk="0" hangingPunct="1">
              <a:spcBef>
                <a:spcPts val="0"/>
              </a:spcBef>
              <a:spcAft>
                <a:spcPts val="0"/>
              </a:spcAft>
            </a:pPr>
            <a:r>
              <a:rPr kumimoji="1" lang="ja-JP" altLang="ja-JP" sz="1400" kern="1200" dirty="0">
                <a:solidFill>
                  <a:srgbClr val="000000"/>
                </a:solidFill>
                <a:effectLst/>
                <a:latin typeface="HG丸ｺﾞｼｯｸM-PRO" panose="020F0600000000000000" pitchFamily="50" charset="-128"/>
                <a:ea typeface="HG丸ｺﾞｼｯｸM-PRO" panose="020F0600000000000000" pitchFamily="50" charset="-128"/>
                <a:cs typeface="+mn-cs"/>
              </a:rPr>
              <a:t>財源が不足している」という相談が増えています。</a:t>
            </a:r>
            <a:endParaRPr lang="ja-JP" altLang="ja-JP" sz="1400" dirty="0">
              <a:effectLst/>
            </a:endParaRPr>
          </a:p>
          <a:p>
            <a:pPr marL="0" algn="l" rtl="0" eaLnBrk="1" latinLnBrk="0" hangingPunct="1">
              <a:spcBef>
                <a:spcPts val="0"/>
              </a:spcBef>
              <a:spcAft>
                <a:spcPts val="0"/>
              </a:spcAft>
            </a:pPr>
            <a:r>
              <a:rPr kumimoji="1" lang="ja-JP" altLang="ja-JP" sz="1400" kern="1200" dirty="0">
                <a:solidFill>
                  <a:srgbClr val="000000"/>
                </a:solidFill>
                <a:effectLst/>
                <a:latin typeface="HG丸ｺﾞｼｯｸM-PRO" panose="020F0600000000000000" pitchFamily="50" charset="-128"/>
                <a:ea typeface="HG丸ｺﾞｼｯｸM-PRO" panose="020F0600000000000000" pitchFamily="50" charset="-128"/>
                <a:cs typeface="+mn-cs"/>
              </a:rPr>
              <a:t>ある地域では「子どもゆめ基金」という</a:t>
            </a:r>
            <a:endParaRPr kumimoji="1" lang="en-US" altLang="ja-JP" sz="1400" kern="1200" dirty="0">
              <a:solidFill>
                <a:srgbClr val="000000"/>
              </a:solidFill>
              <a:effectLst/>
              <a:latin typeface="HG丸ｺﾞｼｯｸM-PRO" panose="020F0600000000000000" pitchFamily="50" charset="-128"/>
              <a:ea typeface="HG丸ｺﾞｼｯｸM-PRO" panose="020F0600000000000000" pitchFamily="50" charset="-128"/>
              <a:cs typeface="+mn-cs"/>
            </a:endParaRPr>
          </a:p>
          <a:p>
            <a:pPr marL="0" algn="l" rtl="0" eaLnBrk="1" latinLnBrk="0" hangingPunct="1">
              <a:spcBef>
                <a:spcPts val="0"/>
              </a:spcBef>
              <a:spcAft>
                <a:spcPts val="0"/>
              </a:spcAft>
            </a:pPr>
            <a:r>
              <a:rPr kumimoji="1" lang="ja-JP" altLang="ja-JP" sz="1400" kern="1200" dirty="0">
                <a:solidFill>
                  <a:srgbClr val="000000"/>
                </a:solidFill>
                <a:effectLst/>
                <a:latin typeface="HG丸ｺﾞｼｯｸM-PRO" panose="020F0600000000000000" pitchFamily="50" charset="-128"/>
                <a:ea typeface="HG丸ｺﾞｼｯｸM-PRO" panose="020F0600000000000000" pitchFamily="50" charset="-128"/>
                <a:cs typeface="+mn-cs"/>
              </a:rPr>
              <a:t>助成制度を活用しハロウィンパーティを実施しました。</a:t>
            </a:r>
            <a:endParaRPr lang="ja-JP" altLang="ja-JP" sz="1400" dirty="0">
              <a:effectLst/>
            </a:endParaRPr>
          </a:p>
          <a:p>
            <a:pPr marL="0" algn="l" rtl="0" eaLnBrk="1" latinLnBrk="0" hangingPunct="1">
              <a:spcBef>
                <a:spcPts val="0"/>
              </a:spcBef>
              <a:spcAft>
                <a:spcPts val="0"/>
              </a:spcAft>
            </a:pPr>
            <a:r>
              <a:rPr kumimoji="1" lang="ja-JP" altLang="ja-JP" sz="1400" kern="1200" dirty="0">
                <a:solidFill>
                  <a:srgbClr val="000000"/>
                </a:solidFill>
                <a:effectLst/>
                <a:latin typeface="HG丸ｺﾞｼｯｸM-PRO" panose="020F0600000000000000" pitchFamily="50" charset="-128"/>
                <a:ea typeface="HG丸ｺﾞｼｯｸM-PRO" panose="020F0600000000000000" pitchFamily="50" charset="-128"/>
                <a:cs typeface="+mn-cs"/>
              </a:rPr>
              <a:t>助成金の申請はインターネットで受け付けていたため、まちづくりセンターも申請を支援しました。</a:t>
            </a:r>
            <a:endParaRPr lang="ja-JP" altLang="ja-JP" sz="1400" dirty="0">
              <a:effectLst/>
            </a:endParaRPr>
          </a:p>
          <a:p>
            <a:pPr marL="0" algn="l" rtl="0" eaLnBrk="1" latinLnBrk="0" hangingPunct="1">
              <a:spcBef>
                <a:spcPts val="0"/>
              </a:spcBef>
              <a:spcAft>
                <a:spcPts val="0"/>
              </a:spcAft>
            </a:pPr>
            <a:r>
              <a:rPr kumimoji="1" lang="ja-JP" altLang="ja-JP" sz="1400" kern="1200" dirty="0">
                <a:solidFill>
                  <a:srgbClr val="000000"/>
                </a:solidFill>
                <a:effectLst/>
                <a:latin typeface="HG丸ｺﾞｼｯｸM-PRO" panose="020F0600000000000000" pitchFamily="50" charset="-128"/>
                <a:ea typeface="HG丸ｺﾞｼｯｸM-PRO" panose="020F0600000000000000" pitchFamily="50" charset="-128"/>
                <a:cs typeface="+mn-cs"/>
              </a:rPr>
              <a:t>他の地域でも、助成金の活用に向けて</a:t>
            </a:r>
            <a:endParaRPr kumimoji="1" lang="en-US" altLang="ja-JP" sz="1400" kern="1200" dirty="0">
              <a:solidFill>
                <a:srgbClr val="000000"/>
              </a:solidFill>
              <a:effectLst/>
              <a:latin typeface="HG丸ｺﾞｼｯｸM-PRO" panose="020F0600000000000000" pitchFamily="50" charset="-128"/>
              <a:ea typeface="HG丸ｺﾞｼｯｸM-PRO" panose="020F0600000000000000" pitchFamily="50" charset="-128"/>
              <a:cs typeface="+mn-cs"/>
            </a:endParaRPr>
          </a:p>
          <a:p>
            <a:pPr marL="0" algn="l" rtl="0" eaLnBrk="1" latinLnBrk="0" hangingPunct="1">
              <a:spcBef>
                <a:spcPts val="0"/>
              </a:spcBef>
              <a:spcAft>
                <a:spcPts val="0"/>
              </a:spcAft>
            </a:pPr>
            <a:r>
              <a:rPr kumimoji="1" lang="ja-JP" altLang="ja-JP" sz="1400" kern="1200" dirty="0">
                <a:solidFill>
                  <a:srgbClr val="000000"/>
                </a:solidFill>
                <a:effectLst/>
                <a:latin typeface="HG丸ｺﾞｼｯｸM-PRO" panose="020F0600000000000000" pitchFamily="50" charset="-128"/>
                <a:ea typeface="HG丸ｺﾞｼｯｸM-PRO" panose="020F0600000000000000" pitchFamily="50" charset="-128"/>
                <a:cs typeface="+mn-cs"/>
              </a:rPr>
              <a:t>準備をしています。</a:t>
            </a:r>
            <a:endParaRPr lang="ja-JP" altLang="ja-JP" sz="1400" dirty="0">
              <a:effectLst/>
            </a:endParaRPr>
          </a:p>
        </p:txBody>
      </p:sp>
      <p:sp>
        <p:nvSpPr>
          <p:cNvPr id="7" name="タイトル 1">
            <a:extLst>
              <a:ext uri="{FF2B5EF4-FFF2-40B4-BE49-F238E27FC236}">
                <a16:creationId xmlns:a16="http://schemas.microsoft.com/office/drawing/2014/main" id="{EC738B63-65F9-EA2C-E329-E5EA901E80E0}"/>
              </a:ext>
            </a:extLst>
          </p:cNvPr>
          <p:cNvSpPr txBox="1">
            <a:spLocks/>
          </p:cNvSpPr>
          <p:nvPr/>
        </p:nvSpPr>
        <p:spPr>
          <a:xfrm>
            <a:off x="177040" y="5637772"/>
            <a:ext cx="8835563" cy="584775"/>
          </a:xfrm>
          <a:prstGeom prst="rect">
            <a:avLst/>
          </a:prstGeom>
          <a:ln>
            <a:noFill/>
            <a:prstDash val="dash"/>
          </a:ln>
        </p:spPr>
        <p:txBody>
          <a:bodyPr vert="horz" lIns="91440" tIns="45720" rIns="91440" bIns="45720" rtlCol="0" anchor="ctr">
            <a:noAutofit/>
          </a:bodyPr>
          <a:lst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a:lstStyle>
          <a:p>
            <a:pPr marL="0" algn="l" rtl="0" eaLnBrk="1" latinLnBrk="0" hangingPunct="1">
              <a:lnSpc>
                <a:spcPct val="110000"/>
              </a:lnSpc>
              <a:spcBef>
                <a:spcPts val="0"/>
              </a:spcBef>
              <a:spcAft>
                <a:spcPts val="0"/>
              </a:spcAft>
            </a:pPr>
            <a:r>
              <a:rPr kumimoji="1" lang="ja-JP" altLang="ja-JP" sz="1200" kern="1200" dirty="0">
                <a:solidFill>
                  <a:srgbClr val="000000"/>
                </a:solidFill>
                <a:effectLst/>
                <a:latin typeface="HG丸ｺﾞｼｯｸM-PRO" panose="020F0600000000000000" pitchFamily="50" charset="-128"/>
                <a:ea typeface="HG丸ｺﾞｼｯｸM-PRO" panose="020F0600000000000000" pitchFamily="50" charset="-128"/>
                <a:cs typeface="+mn-cs"/>
              </a:rPr>
              <a:t>東成区では、まちづくりセンター</a:t>
            </a:r>
            <a:r>
              <a:rPr lang="ja-JP" altLang="en-US" sz="1200" dirty="0">
                <a:solidFill>
                  <a:srgbClr val="000000"/>
                </a:solidFill>
                <a:latin typeface="HG丸ｺﾞｼｯｸM-PRO" panose="020F0600000000000000" pitchFamily="50" charset="-128"/>
                <a:ea typeface="HG丸ｺﾞｼｯｸM-PRO" panose="020F0600000000000000" pitchFamily="50" charset="-128"/>
                <a:cs typeface="+mn-cs"/>
              </a:rPr>
              <a:t>が</a:t>
            </a:r>
            <a:r>
              <a:rPr kumimoji="1" lang="ja-JP" altLang="ja-JP" sz="1200" kern="1200" dirty="0">
                <a:solidFill>
                  <a:srgbClr val="000000"/>
                </a:solidFill>
                <a:effectLst/>
                <a:latin typeface="HG丸ｺﾞｼｯｸM-PRO" panose="020F0600000000000000" pitchFamily="50" charset="-128"/>
                <a:ea typeface="HG丸ｺﾞｼｯｸM-PRO" panose="020F0600000000000000" pitchFamily="50" charset="-128"/>
                <a:cs typeface="+mn-cs"/>
              </a:rPr>
              <a:t>自主財源の確保を支援しています。</a:t>
            </a:r>
            <a:endParaRPr kumimoji="1" lang="en-US" altLang="ja-JP" sz="1200" kern="1200" dirty="0">
              <a:solidFill>
                <a:srgbClr val="000000"/>
              </a:solidFill>
              <a:effectLst/>
              <a:latin typeface="HG丸ｺﾞｼｯｸM-PRO" panose="020F0600000000000000" pitchFamily="50" charset="-128"/>
              <a:ea typeface="HG丸ｺﾞｼｯｸM-PRO" panose="020F0600000000000000" pitchFamily="50" charset="-128"/>
              <a:cs typeface="+mn-cs"/>
            </a:endParaRPr>
          </a:p>
          <a:p>
            <a:pPr marL="0" algn="l" rtl="0" eaLnBrk="1" latinLnBrk="0" hangingPunct="1">
              <a:lnSpc>
                <a:spcPct val="110000"/>
              </a:lnSpc>
              <a:spcBef>
                <a:spcPts val="0"/>
              </a:spcBef>
              <a:spcAft>
                <a:spcPts val="0"/>
              </a:spcAft>
            </a:pPr>
            <a:r>
              <a:rPr kumimoji="1" lang="ja-JP" altLang="ja-JP" sz="1200" kern="1200" dirty="0">
                <a:solidFill>
                  <a:srgbClr val="000000"/>
                </a:solidFill>
                <a:effectLst/>
                <a:latin typeface="HG丸ｺﾞｼｯｸM-PRO" panose="020F0600000000000000" pitchFamily="50" charset="-128"/>
                <a:ea typeface="HG丸ｺﾞｼｯｸM-PRO" panose="020F0600000000000000" pitchFamily="50" charset="-128"/>
                <a:cs typeface="+mn-cs"/>
              </a:rPr>
              <a:t>今回の事例では、地活協からの相談を受けてまちづくりセンターが制度を紹介しました。</a:t>
            </a:r>
            <a:endParaRPr kumimoji="1" lang="en-US" altLang="ja-JP" sz="1200" kern="1200" dirty="0">
              <a:solidFill>
                <a:srgbClr val="000000"/>
              </a:solidFill>
              <a:effectLst/>
              <a:latin typeface="HG丸ｺﾞｼｯｸM-PRO" panose="020F0600000000000000" pitchFamily="50" charset="-128"/>
              <a:ea typeface="HG丸ｺﾞｼｯｸM-PRO" panose="020F0600000000000000" pitchFamily="50" charset="-128"/>
              <a:cs typeface="+mn-cs"/>
            </a:endParaRPr>
          </a:p>
          <a:p>
            <a:pPr marL="0" algn="l" rtl="0" eaLnBrk="1" latinLnBrk="0" hangingPunct="1">
              <a:lnSpc>
                <a:spcPct val="110000"/>
              </a:lnSpc>
              <a:spcBef>
                <a:spcPts val="0"/>
              </a:spcBef>
              <a:spcAft>
                <a:spcPts val="0"/>
              </a:spcAft>
            </a:pPr>
            <a:r>
              <a:rPr kumimoji="1" lang="ja-JP" altLang="ja-JP" sz="1200" kern="1200" dirty="0">
                <a:solidFill>
                  <a:srgbClr val="000000"/>
                </a:solidFill>
                <a:effectLst/>
                <a:latin typeface="HG丸ｺﾞｼｯｸM-PRO" panose="020F0600000000000000" pitchFamily="50" charset="-128"/>
                <a:ea typeface="HG丸ｺﾞｼｯｸM-PRO" panose="020F0600000000000000" pitchFamily="50" charset="-128"/>
                <a:cs typeface="+mn-cs"/>
              </a:rPr>
              <a:t>助成金などの情報は、市民活動総合ポータルサイトや社会福祉協議会のホームページなど、さまざまな方法で入手できます。</a:t>
            </a:r>
            <a:endParaRPr lang="ja-JP" altLang="ja-JP" sz="1200" dirty="0">
              <a:effectLst/>
            </a:endParaRPr>
          </a:p>
        </p:txBody>
      </p:sp>
      <p:sp>
        <p:nvSpPr>
          <p:cNvPr id="8" name="タイトル 1">
            <a:extLst>
              <a:ext uri="{FF2B5EF4-FFF2-40B4-BE49-F238E27FC236}">
                <a16:creationId xmlns:a16="http://schemas.microsoft.com/office/drawing/2014/main" id="{FAFEBDF7-154A-BBD9-3739-00BD875CBF6A}"/>
              </a:ext>
            </a:extLst>
          </p:cNvPr>
          <p:cNvSpPr txBox="1">
            <a:spLocks/>
          </p:cNvSpPr>
          <p:nvPr/>
        </p:nvSpPr>
        <p:spPr>
          <a:xfrm>
            <a:off x="0" y="6393463"/>
            <a:ext cx="9144000" cy="426843"/>
          </a:xfrm>
          <a:prstGeom prst="rect">
            <a:avLst/>
          </a:prstGeom>
          <a:solidFill>
            <a:srgbClr val="0070C0"/>
          </a:solidFill>
          <a:ln>
            <a:noFill/>
            <a:prstDash val="dash"/>
          </a:ln>
        </p:spPr>
        <p:txBody>
          <a:bodyPr vert="horz" lIns="91440" tIns="45720" rIns="91440" bIns="45720" rtlCol="0" anchor="ctr">
            <a:normAutofit fontScale="92500"/>
          </a:bodyPr>
          <a:lst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a:lstStyle>
          <a:p>
            <a:pPr algn="ctr"/>
            <a:r>
              <a:rPr lang="ja-JP" altLang="en-US" sz="1400" dirty="0">
                <a:solidFill>
                  <a:schemeClr val="bg1"/>
                </a:solidFill>
                <a:latin typeface="HG丸ｺﾞｼｯｸM-PRO" panose="020F0600000000000000" pitchFamily="50" charset="-128"/>
                <a:ea typeface="HG丸ｺﾞｼｯｸM-PRO" panose="020F0600000000000000" pitchFamily="50" charset="-128"/>
              </a:rPr>
              <a:t>☆この事例について詳しく知りたい場合は、東成区役所市民協働課（</a:t>
            </a:r>
            <a:r>
              <a:rPr lang="en-US" altLang="ja-JP" sz="1400" dirty="0">
                <a:solidFill>
                  <a:schemeClr val="bg1"/>
                </a:solidFill>
                <a:latin typeface="HG丸ｺﾞｼｯｸM-PRO" panose="020F0600000000000000" pitchFamily="50" charset="-128"/>
                <a:ea typeface="HG丸ｺﾞｼｯｸM-PRO" panose="020F0600000000000000" pitchFamily="50" charset="-128"/>
              </a:rPr>
              <a:t>6977-9118</a:t>
            </a:r>
            <a:r>
              <a:rPr lang="ja-JP" altLang="en-US" sz="1400" dirty="0">
                <a:solidFill>
                  <a:schemeClr val="bg1"/>
                </a:solidFill>
                <a:latin typeface="HG丸ｺﾞｼｯｸM-PRO" panose="020F0600000000000000" pitchFamily="50" charset="-128"/>
                <a:ea typeface="HG丸ｺﾞｼｯｸM-PRO" panose="020F0600000000000000" pitchFamily="50" charset="-128"/>
              </a:rPr>
              <a:t>）までお問い合わせください☆</a:t>
            </a:r>
            <a:endParaRPr lang="en-US" altLang="ja-JP" sz="1400" dirty="0">
              <a:solidFill>
                <a:schemeClr val="bg1"/>
              </a:solidFill>
              <a:latin typeface="HG丸ｺﾞｼｯｸM-PRO" panose="020F0600000000000000" pitchFamily="50" charset="-128"/>
              <a:ea typeface="HG丸ｺﾞｼｯｸM-PRO" panose="020F0600000000000000" pitchFamily="50" charset="-128"/>
            </a:endParaRPr>
          </a:p>
        </p:txBody>
      </p:sp>
      <p:sp>
        <p:nvSpPr>
          <p:cNvPr id="10" name="矢印: 右 9">
            <a:extLst>
              <a:ext uri="{FF2B5EF4-FFF2-40B4-BE49-F238E27FC236}">
                <a16:creationId xmlns:a16="http://schemas.microsoft.com/office/drawing/2014/main" id="{ED5C383E-6277-CBF2-4BCD-EB90DA284444}"/>
              </a:ext>
            </a:extLst>
          </p:cNvPr>
          <p:cNvSpPr/>
          <p:nvPr/>
        </p:nvSpPr>
        <p:spPr>
          <a:xfrm>
            <a:off x="3747823" y="1715145"/>
            <a:ext cx="736276" cy="1318846"/>
          </a:xfrm>
          <a:prstGeom prst="rightArrow">
            <a:avLst/>
          </a:prstGeom>
          <a:solidFill>
            <a:srgbClr val="FFC0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b="1">
              <a:ln w="22225">
                <a:solidFill>
                  <a:schemeClr val="accent2"/>
                </a:solidFill>
                <a:prstDash val="solid"/>
              </a:ln>
              <a:solidFill>
                <a:schemeClr val="accent2">
                  <a:lumMod val="40000"/>
                  <a:lumOff val="60000"/>
                </a:schemeClr>
              </a:solidFill>
            </a:endParaRPr>
          </a:p>
        </p:txBody>
      </p:sp>
      <p:sp>
        <p:nvSpPr>
          <p:cNvPr id="11" name="テキスト ボックス 10">
            <a:extLst>
              <a:ext uri="{FF2B5EF4-FFF2-40B4-BE49-F238E27FC236}">
                <a16:creationId xmlns:a16="http://schemas.microsoft.com/office/drawing/2014/main" id="{B1003F62-638F-FB3E-6E53-7A533A00A4E5}"/>
              </a:ext>
            </a:extLst>
          </p:cNvPr>
          <p:cNvSpPr txBox="1"/>
          <p:nvPr/>
        </p:nvSpPr>
        <p:spPr>
          <a:xfrm>
            <a:off x="3923289" y="1211469"/>
            <a:ext cx="369332" cy="2294713"/>
          </a:xfrm>
          <a:prstGeom prst="rect">
            <a:avLst/>
          </a:prstGeom>
          <a:noFill/>
        </p:spPr>
        <p:txBody>
          <a:bodyPr vert="eaVert" wrap="square" rtlCol="0">
            <a:spAutoFit/>
          </a:bodyPr>
          <a:lstStyle/>
          <a:p>
            <a:pPr algn="ctr"/>
            <a:r>
              <a:rPr kumimoji="1" lang="ja-JP" altLang="en-US" sz="1200" dirty="0">
                <a:solidFill>
                  <a:schemeClr val="tx2">
                    <a:lumMod val="50000"/>
                  </a:schemeClr>
                </a:solidFill>
                <a:latin typeface="HG丸ｺﾞｼｯｸM-PRO" panose="020F0600000000000000" pitchFamily="50" charset="-128"/>
                <a:ea typeface="HG丸ｺﾞｼｯｸM-PRO" panose="020F0600000000000000" pitchFamily="50" charset="-128"/>
              </a:rPr>
              <a:t>こんな事例がありました</a:t>
            </a:r>
          </a:p>
        </p:txBody>
      </p:sp>
    </p:spTree>
    <p:extLst>
      <p:ext uri="{BB962C8B-B14F-4D97-AF65-F5344CB8AC3E}">
        <p14:creationId xmlns:p14="http://schemas.microsoft.com/office/powerpoint/2010/main" val="96436705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08C5C62-2766-94E9-31EA-7302C831F373}"/>
              </a:ext>
            </a:extLst>
          </p:cNvPr>
          <p:cNvSpPr>
            <a:spLocks noGrp="1"/>
          </p:cNvSpPr>
          <p:nvPr>
            <p:ph type="title"/>
          </p:nvPr>
        </p:nvSpPr>
        <p:spPr>
          <a:xfrm>
            <a:off x="0" y="-13264"/>
            <a:ext cx="8147488" cy="583789"/>
          </a:xfrm>
        </p:spPr>
        <p:txBody>
          <a:bodyPr>
            <a:normAutofit/>
          </a:bodyPr>
          <a:lstStyle/>
          <a:p>
            <a:r>
              <a:rPr kumimoji="1" lang="en-US" altLang="ja-JP" sz="2400" kern="1200" dirty="0">
                <a:solidFill>
                  <a:srgbClr val="000000"/>
                </a:solidFill>
                <a:effectLst/>
                <a:latin typeface="Meiryo UI" panose="020B0604030504040204" pitchFamily="50" charset="-128"/>
                <a:ea typeface="Meiryo UI" panose="020B0604030504040204" pitchFamily="50" charset="-128"/>
                <a:cs typeface="+mj-cs"/>
              </a:rPr>
              <a:t>【</a:t>
            </a:r>
            <a:r>
              <a:rPr kumimoji="1" lang="ja-JP" altLang="ja-JP" sz="2400" kern="1200" dirty="0">
                <a:solidFill>
                  <a:srgbClr val="000000"/>
                </a:solidFill>
                <a:effectLst/>
                <a:latin typeface="Meiryo UI" panose="020B0604030504040204" pitchFamily="50" charset="-128"/>
                <a:ea typeface="Meiryo UI" panose="020B0604030504040204" pitchFamily="50" charset="-128"/>
                <a:cs typeface="+mj-cs"/>
              </a:rPr>
              <a:t>会計の事例</a:t>
            </a:r>
            <a:r>
              <a:rPr kumimoji="1" lang="en-US" altLang="ja-JP" sz="2400" kern="1200" dirty="0">
                <a:solidFill>
                  <a:srgbClr val="000000"/>
                </a:solidFill>
                <a:effectLst/>
                <a:latin typeface="Meiryo UI" panose="020B0604030504040204" pitchFamily="50" charset="-128"/>
                <a:ea typeface="Meiryo UI" panose="020B0604030504040204" pitchFamily="50" charset="-128"/>
                <a:cs typeface="+mj-cs"/>
              </a:rPr>
              <a:t>】</a:t>
            </a:r>
            <a:r>
              <a:rPr kumimoji="1" lang="ja-JP" altLang="en-US" sz="2400" kern="1200" dirty="0">
                <a:solidFill>
                  <a:srgbClr val="000000"/>
                </a:solidFill>
                <a:effectLst/>
                <a:latin typeface="Meiryo UI" panose="020B0604030504040204" pitchFamily="50" charset="-128"/>
                <a:ea typeface="Meiryo UI" panose="020B0604030504040204" pitchFamily="50" charset="-128"/>
                <a:cs typeface="+mj-cs"/>
              </a:rPr>
              <a:t>　</a:t>
            </a:r>
            <a:r>
              <a:rPr kumimoji="1" lang="ja-JP" altLang="ja-JP" sz="2400" kern="1200" dirty="0">
                <a:solidFill>
                  <a:srgbClr val="000000"/>
                </a:solidFill>
                <a:effectLst/>
                <a:latin typeface="Meiryo UI" panose="020B0604030504040204" pitchFamily="50" charset="-128"/>
                <a:ea typeface="Meiryo UI" panose="020B0604030504040204" pitchFamily="50" charset="-128"/>
                <a:cs typeface="+mj-cs"/>
              </a:rPr>
              <a:t>各事業の会計担当者を決める</a:t>
            </a:r>
            <a:endParaRPr kumimoji="1" lang="ja-JP" altLang="en-US" sz="3200" dirty="0">
              <a:latin typeface="Meiryo UI" panose="020B0604030504040204" pitchFamily="50" charset="-128"/>
              <a:ea typeface="Meiryo UI" panose="020B0604030504040204" pitchFamily="50" charset="-128"/>
            </a:endParaRPr>
          </a:p>
        </p:txBody>
      </p:sp>
      <p:sp>
        <p:nvSpPr>
          <p:cNvPr id="4" name="AutoShape 2">
            <a:extLst>
              <a:ext uri="{FF2B5EF4-FFF2-40B4-BE49-F238E27FC236}">
                <a16:creationId xmlns:a16="http://schemas.microsoft.com/office/drawing/2014/main" id="{60803ECB-3F6B-5E96-15AA-80010B046736}"/>
              </a:ext>
            </a:extLst>
          </p:cNvPr>
          <p:cNvSpPr>
            <a:spLocks noChangeArrowheads="1"/>
          </p:cNvSpPr>
          <p:nvPr/>
        </p:nvSpPr>
        <p:spPr bwMode="auto">
          <a:xfrm>
            <a:off x="92976" y="531700"/>
            <a:ext cx="3803984" cy="1880343"/>
          </a:xfrm>
          <a:prstGeom prst="foldedCorner">
            <a:avLst>
              <a:gd name="adj" fmla="val 12500"/>
            </a:avLst>
          </a:prstGeom>
          <a:solidFill>
            <a:srgbClr val="92D050"/>
          </a:solidFill>
          <a:ln w="9525">
            <a:solidFill>
              <a:schemeClr val="tx1"/>
            </a:solidFill>
            <a:round/>
            <a:headEnd/>
            <a:tailEnd/>
          </a:ln>
        </p:spPr>
        <p:txBody>
          <a:bodyPr wrap="none" anchor="ctr"/>
          <a:lstStyle>
            <a:lvl1pPr>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15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14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14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14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14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14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1400">
                <a:solidFill>
                  <a:schemeClr val="tx1"/>
                </a:solidFill>
                <a:latin typeface="Arial" panose="020B0604020202020204" pitchFamily="34" charset="0"/>
                <a:ea typeface="ＭＳ Ｐゴシック" panose="020B0600070205080204" pitchFamily="50" charset="-128"/>
              </a:defRPr>
            </a:lvl9pPr>
          </a:lstStyle>
          <a:p>
            <a:pPr algn="ctr" fontAlgn="base">
              <a:spcBef>
                <a:spcPct val="0"/>
              </a:spcBef>
              <a:spcAft>
                <a:spcPct val="0"/>
              </a:spcAft>
              <a:buNone/>
              <a:defRPr/>
            </a:pPr>
            <a:endParaRPr lang="en-US" altLang="ja-JP" sz="3692" dirty="0">
              <a:solidFill>
                <a:srgbClr val="000000"/>
              </a:solidFill>
            </a:endParaRPr>
          </a:p>
        </p:txBody>
      </p:sp>
      <p:sp>
        <p:nvSpPr>
          <p:cNvPr id="5" name="AutoShape 3">
            <a:extLst>
              <a:ext uri="{FF2B5EF4-FFF2-40B4-BE49-F238E27FC236}">
                <a16:creationId xmlns:a16="http://schemas.microsoft.com/office/drawing/2014/main" id="{72F9C4F9-AEB3-E72C-DFA2-719D242D15E8}"/>
              </a:ext>
            </a:extLst>
          </p:cNvPr>
          <p:cNvSpPr>
            <a:spLocks noChangeArrowheads="1"/>
          </p:cNvSpPr>
          <p:nvPr/>
        </p:nvSpPr>
        <p:spPr bwMode="auto">
          <a:xfrm>
            <a:off x="108065" y="2505075"/>
            <a:ext cx="3788894" cy="1920179"/>
          </a:xfrm>
          <a:prstGeom prst="foldedCorner">
            <a:avLst>
              <a:gd name="adj" fmla="val 12500"/>
            </a:avLst>
          </a:prstGeom>
          <a:solidFill>
            <a:srgbClr val="FF99FF"/>
          </a:solidFill>
          <a:ln w="9525">
            <a:solidFill>
              <a:schemeClr val="tx1"/>
            </a:solidFill>
            <a:round/>
            <a:headEnd/>
            <a:tailEnd/>
          </a:ln>
        </p:spPr>
        <p:txBody>
          <a:bodyPr wrap="none" anchor="ctr"/>
          <a:lstStyle>
            <a:lvl1pPr>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15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14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14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14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14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14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1400">
                <a:solidFill>
                  <a:schemeClr val="tx1"/>
                </a:solidFill>
                <a:latin typeface="Arial" panose="020B0604020202020204" pitchFamily="34" charset="0"/>
                <a:ea typeface="ＭＳ Ｐゴシック" panose="020B0600070205080204" pitchFamily="50" charset="-128"/>
              </a:defRPr>
            </a:lvl9pPr>
          </a:lstStyle>
          <a:p>
            <a:pPr algn="ctr" fontAlgn="base">
              <a:spcBef>
                <a:spcPct val="0"/>
              </a:spcBef>
              <a:spcAft>
                <a:spcPct val="0"/>
              </a:spcAft>
              <a:buNone/>
              <a:defRPr/>
            </a:pPr>
            <a:endParaRPr lang="ja-JP" altLang="en-US" sz="3692" dirty="0">
              <a:solidFill>
                <a:srgbClr val="000000"/>
              </a:solidFill>
            </a:endParaRPr>
          </a:p>
        </p:txBody>
      </p:sp>
      <p:sp>
        <p:nvSpPr>
          <p:cNvPr id="6" name="テキスト ボックス 5">
            <a:extLst>
              <a:ext uri="{FF2B5EF4-FFF2-40B4-BE49-F238E27FC236}">
                <a16:creationId xmlns:a16="http://schemas.microsoft.com/office/drawing/2014/main" id="{A1F1B1ED-7CF5-9BE8-AF94-EB9980EF028C}"/>
              </a:ext>
            </a:extLst>
          </p:cNvPr>
          <p:cNvSpPr txBox="1"/>
          <p:nvPr/>
        </p:nvSpPr>
        <p:spPr>
          <a:xfrm>
            <a:off x="166115" y="587808"/>
            <a:ext cx="3294537" cy="923330"/>
          </a:xfrm>
          <a:prstGeom prst="rect">
            <a:avLst/>
          </a:prstGeom>
          <a:noFill/>
          <a:ln>
            <a:solidFill>
              <a:schemeClr val="tx1"/>
            </a:solidFill>
            <a:prstDash val="dash"/>
          </a:ln>
        </p:spPr>
        <p:txBody>
          <a:bodyPr wrap="square" rtlCol="0">
            <a:spAutoFit/>
          </a:bodyPr>
          <a:lstStyle/>
          <a:p>
            <a:r>
              <a:rPr lang="en-US" altLang="ja-JP" sz="1800" b="1" dirty="0">
                <a:latin typeface="UD デジタル 教科書体 NP-B" panose="02020700000000000000" pitchFamily="18" charset="-128"/>
                <a:ea typeface="UD デジタル 教科書体 NP-B" panose="02020700000000000000" pitchFamily="18" charset="-128"/>
              </a:rPr>
              <a:t>【</a:t>
            </a:r>
            <a:r>
              <a:rPr lang="ja-JP" altLang="en-US" sz="1800" b="1" dirty="0">
                <a:latin typeface="UD デジタル 教科書体 NP-B" panose="02020700000000000000" pitchFamily="18" charset="-128"/>
                <a:ea typeface="UD デジタル 教科書体 NP-B" panose="02020700000000000000" pitchFamily="18" charset="-128"/>
              </a:rPr>
              <a:t>理想</a:t>
            </a:r>
            <a:r>
              <a:rPr lang="en-US" altLang="ja-JP" sz="1800" b="1" dirty="0">
                <a:latin typeface="UD デジタル 教科書体 NP-B" panose="02020700000000000000" pitchFamily="18" charset="-128"/>
                <a:ea typeface="UD デジタル 教科書体 NP-B" panose="02020700000000000000" pitchFamily="18" charset="-128"/>
              </a:rPr>
              <a:t>】</a:t>
            </a:r>
          </a:p>
          <a:p>
            <a:r>
              <a:rPr lang="ja-JP" altLang="en-US" sz="1800" b="1" dirty="0">
                <a:latin typeface="UD デジタル 教科書体 NP-B" panose="02020700000000000000" pitchFamily="18" charset="-128"/>
                <a:ea typeface="UD デジタル 教科書体 NP-B" panose="02020700000000000000" pitchFamily="18" charset="-128"/>
              </a:rPr>
              <a:t>みんなで分担して</a:t>
            </a:r>
            <a:endParaRPr lang="en-US" altLang="ja-JP" sz="1800" b="1" dirty="0">
              <a:latin typeface="UD デジタル 教科書体 NP-B" panose="02020700000000000000" pitchFamily="18" charset="-128"/>
              <a:ea typeface="UD デジタル 教科書体 NP-B" panose="02020700000000000000" pitchFamily="18" charset="-128"/>
            </a:endParaRPr>
          </a:p>
          <a:p>
            <a:r>
              <a:rPr lang="ja-JP" altLang="en-US" sz="1800" b="1" dirty="0">
                <a:latin typeface="UD デジタル 教科書体 NP-B" panose="02020700000000000000" pitchFamily="18" charset="-128"/>
                <a:ea typeface="UD デジタル 教科書体 NP-B" panose="02020700000000000000" pitchFamily="18" charset="-128"/>
              </a:rPr>
              <a:t>会計処理の負担軽減</a:t>
            </a:r>
            <a:endParaRPr lang="en-US" altLang="ja-JP" sz="1800" b="1" dirty="0">
              <a:latin typeface="UD デジタル 教科書体 NP-B" panose="02020700000000000000" pitchFamily="18" charset="-128"/>
              <a:ea typeface="UD デジタル 教科書体 NP-B" panose="02020700000000000000" pitchFamily="18" charset="-128"/>
            </a:endParaRPr>
          </a:p>
        </p:txBody>
      </p:sp>
      <p:sp>
        <p:nvSpPr>
          <p:cNvPr id="3" name="AutoShape 2">
            <a:extLst>
              <a:ext uri="{FF2B5EF4-FFF2-40B4-BE49-F238E27FC236}">
                <a16:creationId xmlns:a16="http://schemas.microsoft.com/office/drawing/2014/main" id="{AC390FF7-E1D6-E0CD-58D2-F7A3F9DB0DB9}"/>
              </a:ext>
            </a:extLst>
          </p:cNvPr>
          <p:cNvSpPr>
            <a:spLocks noChangeArrowheads="1"/>
          </p:cNvSpPr>
          <p:nvPr/>
        </p:nvSpPr>
        <p:spPr bwMode="auto">
          <a:xfrm>
            <a:off x="4332020" y="489496"/>
            <a:ext cx="4736855" cy="3974413"/>
          </a:xfrm>
          <a:prstGeom prst="foldedCorner">
            <a:avLst>
              <a:gd name="adj" fmla="val 12500"/>
            </a:avLst>
          </a:prstGeom>
          <a:solidFill>
            <a:srgbClr val="FFFF99"/>
          </a:solidFill>
          <a:ln w="9525">
            <a:solidFill>
              <a:schemeClr val="tx1"/>
            </a:solidFill>
            <a:round/>
            <a:headEnd/>
            <a:tailEnd/>
          </a:ln>
        </p:spPr>
        <p:txBody>
          <a:bodyPr wrap="none" anchor="ctr"/>
          <a:lstStyle>
            <a:lvl1pPr>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15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14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14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14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14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14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1400">
                <a:solidFill>
                  <a:schemeClr val="tx1"/>
                </a:solidFill>
                <a:latin typeface="Arial" panose="020B0604020202020204" pitchFamily="34" charset="0"/>
                <a:ea typeface="ＭＳ Ｐゴシック" panose="020B0600070205080204" pitchFamily="50" charset="-128"/>
              </a:defRPr>
            </a:lvl9pPr>
          </a:lstStyle>
          <a:p>
            <a:pPr algn="ctr" fontAlgn="base">
              <a:spcBef>
                <a:spcPct val="0"/>
              </a:spcBef>
              <a:spcAft>
                <a:spcPct val="0"/>
              </a:spcAft>
              <a:buNone/>
              <a:defRPr/>
            </a:pPr>
            <a:endParaRPr lang="en-US" altLang="ja-JP" sz="3692" dirty="0">
              <a:solidFill>
                <a:srgbClr val="000000"/>
              </a:solidFill>
            </a:endParaRPr>
          </a:p>
        </p:txBody>
      </p:sp>
      <p:sp>
        <p:nvSpPr>
          <p:cNvPr id="9" name="AutoShape 2">
            <a:extLst>
              <a:ext uri="{FF2B5EF4-FFF2-40B4-BE49-F238E27FC236}">
                <a16:creationId xmlns:a16="http://schemas.microsoft.com/office/drawing/2014/main" id="{1AE7008D-22BA-FB99-A582-F0C7E235EDE1}"/>
              </a:ext>
            </a:extLst>
          </p:cNvPr>
          <p:cNvSpPr>
            <a:spLocks noChangeArrowheads="1"/>
          </p:cNvSpPr>
          <p:nvPr/>
        </p:nvSpPr>
        <p:spPr bwMode="auto">
          <a:xfrm>
            <a:off x="108065" y="4582613"/>
            <a:ext cx="8939876" cy="1747816"/>
          </a:xfrm>
          <a:prstGeom prst="foldedCorner">
            <a:avLst>
              <a:gd name="adj" fmla="val 12500"/>
            </a:avLst>
          </a:prstGeom>
          <a:solidFill>
            <a:schemeClr val="accent1">
              <a:lumMod val="40000"/>
              <a:lumOff val="60000"/>
            </a:schemeClr>
          </a:solidFill>
          <a:ln w="9525">
            <a:solidFill>
              <a:schemeClr val="tx1"/>
            </a:solidFill>
            <a:round/>
            <a:headEnd/>
            <a:tailEnd/>
          </a:ln>
        </p:spPr>
        <p:txBody>
          <a:bodyPr wrap="none" anchor="ctr"/>
          <a:lstStyle>
            <a:lvl1pPr>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15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14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14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14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14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14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1400">
                <a:solidFill>
                  <a:schemeClr val="tx1"/>
                </a:solidFill>
                <a:latin typeface="Arial" panose="020B0604020202020204" pitchFamily="34" charset="0"/>
                <a:ea typeface="ＭＳ Ｐゴシック" panose="020B0600070205080204" pitchFamily="50" charset="-128"/>
              </a:defRPr>
            </a:lvl9pPr>
          </a:lstStyle>
          <a:p>
            <a:pPr algn="ctr" fontAlgn="base">
              <a:spcBef>
                <a:spcPct val="0"/>
              </a:spcBef>
              <a:spcAft>
                <a:spcPct val="0"/>
              </a:spcAft>
              <a:buNone/>
              <a:defRPr/>
            </a:pPr>
            <a:endParaRPr lang="en-US" altLang="ja-JP" sz="3692" dirty="0">
              <a:solidFill>
                <a:srgbClr val="000000"/>
              </a:solidFill>
            </a:endParaRPr>
          </a:p>
        </p:txBody>
      </p:sp>
      <p:sp>
        <p:nvSpPr>
          <p:cNvPr id="12" name="テキスト ボックス 11">
            <a:extLst>
              <a:ext uri="{FF2B5EF4-FFF2-40B4-BE49-F238E27FC236}">
                <a16:creationId xmlns:a16="http://schemas.microsoft.com/office/drawing/2014/main" id="{2B3A2687-C318-23A0-E003-1313FEED7F17}"/>
              </a:ext>
            </a:extLst>
          </p:cNvPr>
          <p:cNvSpPr txBox="1"/>
          <p:nvPr/>
        </p:nvSpPr>
        <p:spPr>
          <a:xfrm>
            <a:off x="195615" y="2548459"/>
            <a:ext cx="3265037" cy="923330"/>
          </a:xfrm>
          <a:prstGeom prst="rect">
            <a:avLst/>
          </a:prstGeom>
          <a:noFill/>
          <a:ln>
            <a:solidFill>
              <a:schemeClr val="tx1"/>
            </a:solidFill>
            <a:prstDash val="dash"/>
          </a:ln>
        </p:spPr>
        <p:txBody>
          <a:bodyPr wrap="square" rtlCol="0">
            <a:spAutoFit/>
          </a:bodyPr>
          <a:lstStyle/>
          <a:p>
            <a:pPr marL="0" algn="l" rtl="0" eaLnBrk="1" latinLnBrk="0" hangingPunct="1">
              <a:spcBef>
                <a:spcPts val="0"/>
              </a:spcBef>
              <a:spcAft>
                <a:spcPts val="0"/>
              </a:spcAft>
            </a:pPr>
            <a:r>
              <a:rPr kumimoji="1" lang="en-US" altLang="ja-JP" sz="1800" b="1" kern="1200" dirty="0">
                <a:solidFill>
                  <a:srgbClr val="000000"/>
                </a:solidFill>
                <a:effectLst/>
                <a:latin typeface="UD デジタル 教科書体 NP-B" panose="02020700000000000000" pitchFamily="18" charset="-128"/>
                <a:ea typeface="UD デジタル 教科書体 NP-B" panose="02020700000000000000" pitchFamily="18" charset="-128"/>
                <a:cs typeface="+mn-cs"/>
              </a:rPr>
              <a:t>【</a:t>
            </a:r>
            <a:r>
              <a:rPr kumimoji="1" lang="ja-JP" altLang="ja-JP" sz="1800" b="1" kern="1200" dirty="0">
                <a:solidFill>
                  <a:srgbClr val="000000"/>
                </a:solidFill>
                <a:effectLst/>
                <a:latin typeface="UD デジタル 教科書体 NP-B" panose="02020700000000000000" pitchFamily="18" charset="-128"/>
                <a:ea typeface="UD デジタル 教科書体 NP-B" panose="02020700000000000000" pitchFamily="18" charset="-128"/>
                <a:cs typeface="+mn-cs"/>
              </a:rPr>
              <a:t>課題</a:t>
            </a:r>
            <a:r>
              <a:rPr kumimoji="1" lang="en-US" altLang="ja-JP" sz="1800" b="1" kern="1200" dirty="0">
                <a:solidFill>
                  <a:srgbClr val="000000"/>
                </a:solidFill>
                <a:effectLst/>
                <a:latin typeface="UD デジタル 教科書体 NP-B" panose="02020700000000000000" pitchFamily="18" charset="-128"/>
                <a:ea typeface="UD デジタル 教科書体 NP-B" panose="02020700000000000000" pitchFamily="18" charset="-128"/>
                <a:cs typeface="+mn-cs"/>
              </a:rPr>
              <a:t>】</a:t>
            </a:r>
            <a:endParaRPr lang="ja-JP" altLang="ja-JP" dirty="0">
              <a:effectLst/>
            </a:endParaRPr>
          </a:p>
          <a:p>
            <a:pPr marL="0" algn="l" rtl="0" eaLnBrk="1" latinLnBrk="0" hangingPunct="1">
              <a:spcBef>
                <a:spcPts val="0"/>
              </a:spcBef>
              <a:spcAft>
                <a:spcPts val="0"/>
              </a:spcAft>
            </a:pPr>
            <a:r>
              <a:rPr kumimoji="1" lang="ja-JP" altLang="ja-JP" sz="1800" b="1" kern="1200" dirty="0">
                <a:solidFill>
                  <a:srgbClr val="000000"/>
                </a:solidFill>
                <a:effectLst/>
                <a:latin typeface="UD デジタル 教科書体 NP-B" panose="02020700000000000000" pitchFamily="18" charset="-128"/>
                <a:ea typeface="UD デジタル 教科書体 NP-B" panose="02020700000000000000" pitchFamily="18" charset="-128"/>
                <a:cs typeface="+mn-cs"/>
              </a:rPr>
              <a:t>担当者が１人で</a:t>
            </a:r>
            <a:endParaRPr lang="ja-JP" altLang="ja-JP" dirty="0">
              <a:effectLst/>
            </a:endParaRPr>
          </a:p>
          <a:p>
            <a:pPr marL="0" algn="l" rtl="0" eaLnBrk="1" latinLnBrk="0" hangingPunct="1">
              <a:spcBef>
                <a:spcPts val="0"/>
              </a:spcBef>
              <a:spcAft>
                <a:spcPts val="0"/>
              </a:spcAft>
            </a:pPr>
            <a:r>
              <a:rPr kumimoji="1" lang="ja-JP" altLang="ja-JP" sz="1800" b="1" kern="1200" dirty="0">
                <a:solidFill>
                  <a:srgbClr val="000000"/>
                </a:solidFill>
                <a:effectLst/>
                <a:latin typeface="UD デジタル 教科書体 NP-B" panose="02020700000000000000" pitchFamily="18" charset="-128"/>
                <a:ea typeface="UD デジタル 教科書体 NP-B" panose="02020700000000000000" pitchFamily="18" charset="-128"/>
                <a:cs typeface="+mn-cs"/>
              </a:rPr>
              <a:t>処理をしている</a:t>
            </a:r>
            <a:endParaRPr lang="ja-JP" altLang="ja-JP" dirty="0">
              <a:effectLst/>
            </a:endParaRPr>
          </a:p>
        </p:txBody>
      </p:sp>
      <p:sp>
        <p:nvSpPr>
          <p:cNvPr id="13" name="テキスト ボックス 12">
            <a:extLst>
              <a:ext uri="{FF2B5EF4-FFF2-40B4-BE49-F238E27FC236}">
                <a16:creationId xmlns:a16="http://schemas.microsoft.com/office/drawing/2014/main" id="{54B38089-F566-4C49-BBD2-B8F4D87CA7BB}"/>
              </a:ext>
            </a:extLst>
          </p:cNvPr>
          <p:cNvSpPr txBox="1"/>
          <p:nvPr/>
        </p:nvSpPr>
        <p:spPr>
          <a:xfrm>
            <a:off x="4429645" y="540833"/>
            <a:ext cx="4386474" cy="923330"/>
          </a:xfrm>
          <a:prstGeom prst="rect">
            <a:avLst/>
          </a:prstGeom>
          <a:noFill/>
          <a:ln>
            <a:solidFill>
              <a:schemeClr val="tx1"/>
            </a:solidFill>
            <a:prstDash val="dash"/>
          </a:ln>
        </p:spPr>
        <p:txBody>
          <a:bodyPr wrap="square" rtlCol="0">
            <a:spAutoFit/>
          </a:bodyPr>
          <a:lstStyle/>
          <a:p>
            <a:pPr marL="0" algn="l" rtl="0" eaLnBrk="1" latinLnBrk="0" hangingPunct="1">
              <a:spcBef>
                <a:spcPts val="0"/>
              </a:spcBef>
              <a:spcAft>
                <a:spcPts val="0"/>
              </a:spcAft>
            </a:pPr>
            <a:r>
              <a:rPr kumimoji="1" lang="en-US" altLang="ja-JP" sz="1800" b="1" kern="1200" dirty="0">
                <a:solidFill>
                  <a:srgbClr val="000000"/>
                </a:solidFill>
                <a:effectLst/>
                <a:latin typeface="UD デジタル 教科書体 NP-B" panose="02020700000000000000" pitchFamily="18" charset="-128"/>
                <a:ea typeface="UD デジタル 教科書体 NP-B" panose="02020700000000000000" pitchFamily="18" charset="-128"/>
                <a:cs typeface="+mn-cs"/>
              </a:rPr>
              <a:t>【</a:t>
            </a:r>
            <a:r>
              <a:rPr kumimoji="1" lang="ja-JP" altLang="ja-JP" sz="1800" b="1" kern="1200" dirty="0">
                <a:solidFill>
                  <a:srgbClr val="000000"/>
                </a:solidFill>
                <a:effectLst/>
                <a:latin typeface="UD デジタル 教科書体 NP-B" panose="02020700000000000000" pitchFamily="18" charset="-128"/>
                <a:ea typeface="UD デジタル 教科書体 NP-B" panose="02020700000000000000" pitchFamily="18" charset="-128"/>
                <a:cs typeface="+mn-cs"/>
              </a:rPr>
              <a:t>事例</a:t>
            </a:r>
            <a:r>
              <a:rPr kumimoji="1" lang="en-US" altLang="ja-JP" sz="1800" b="1" kern="1200" dirty="0">
                <a:solidFill>
                  <a:srgbClr val="000000"/>
                </a:solidFill>
                <a:effectLst/>
                <a:latin typeface="UD デジタル 教科書体 NP-B" panose="02020700000000000000" pitchFamily="18" charset="-128"/>
                <a:ea typeface="UD デジタル 教科書体 NP-B" panose="02020700000000000000" pitchFamily="18" charset="-128"/>
                <a:cs typeface="+mn-cs"/>
              </a:rPr>
              <a:t>】</a:t>
            </a:r>
            <a:endParaRPr lang="ja-JP" altLang="ja-JP" dirty="0">
              <a:effectLst/>
            </a:endParaRPr>
          </a:p>
          <a:p>
            <a:pPr marL="0" algn="l" rtl="0" eaLnBrk="1" latinLnBrk="0" hangingPunct="1">
              <a:spcBef>
                <a:spcPts val="0"/>
              </a:spcBef>
              <a:spcAft>
                <a:spcPts val="0"/>
              </a:spcAft>
            </a:pPr>
            <a:r>
              <a:rPr kumimoji="1" lang="ja-JP" altLang="ja-JP" sz="1800" b="1" kern="1200" dirty="0">
                <a:solidFill>
                  <a:srgbClr val="000000"/>
                </a:solidFill>
                <a:effectLst/>
                <a:latin typeface="UD デジタル 教科書体 NP-B" panose="02020700000000000000" pitchFamily="18" charset="-128"/>
                <a:ea typeface="UD デジタル 教科書体 NP-B" panose="02020700000000000000" pitchFamily="18" charset="-128"/>
                <a:cs typeface="+mn-cs"/>
              </a:rPr>
              <a:t>各事業で、事業担当者と会計担当者を</a:t>
            </a:r>
            <a:endParaRPr lang="ja-JP" altLang="ja-JP" dirty="0">
              <a:effectLst/>
            </a:endParaRPr>
          </a:p>
          <a:p>
            <a:pPr marL="0" algn="l" rtl="0" eaLnBrk="1" latinLnBrk="0" hangingPunct="1">
              <a:spcBef>
                <a:spcPts val="0"/>
              </a:spcBef>
              <a:spcAft>
                <a:spcPts val="0"/>
              </a:spcAft>
            </a:pPr>
            <a:r>
              <a:rPr kumimoji="1" lang="ja-JP" altLang="ja-JP" sz="1800" b="1" kern="1200" dirty="0">
                <a:solidFill>
                  <a:srgbClr val="000000"/>
                </a:solidFill>
                <a:effectLst/>
                <a:latin typeface="UD デジタル 教科書体 NP-B" panose="02020700000000000000" pitchFamily="18" charset="-128"/>
                <a:ea typeface="UD デジタル 教科書体 NP-B" panose="02020700000000000000" pitchFamily="18" charset="-128"/>
                <a:cs typeface="+mn-cs"/>
              </a:rPr>
              <a:t>１人ずつ決めた！</a:t>
            </a:r>
            <a:endParaRPr lang="ja-JP" altLang="ja-JP" dirty="0">
              <a:effectLst/>
            </a:endParaRPr>
          </a:p>
        </p:txBody>
      </p:sp>
      <p:sp>
        <p:nvSpPr>
          <p:cNvPr id="14" name="テキスト ボックス 13">
            <a:extLst>
              <a:ext uri="{FF2B5EF4-FFF2-40B4-BE49-F238E27FC236}">
                <a16:creationId xmlns:a16="http://schemas.microsoft.com/office/drawing/2014/main" id="{7CE8FA4E-E0E9-6E8E-6BC6-824416685FB6}"/>
              </a:ext>
            </a:extLst>
          </p:cNvPr>
          <p:cNvSpPr txBox="1"/>
          <p:nvPr/>
        </p:nvSpPr>
        <p:spPr>
          <a:xfrm>
            <a:off x="152047" y="4728742"/>
            <a:ext cx="8869820" cy="830997"/>
          </a:xfrm>
          <a:prstGeom prst="rect">
            <a:avLst/>
          </a:prstGeom>
          <a:noFill/>
          <a:ln>
            <a:solidFill>
              <a:schemeClr val="tx1"/>
            </a:solidFill>
            <a:prstDash val="dash"/>
          </a:ln>
        </p:spPr>
        <p:txBody>
          <a:bodyPr wrap="square" rtlCol="0">
            <a:spAutoFit/>
          </a:bodyPr>
          <a:lstStyle/>
          <a:p>
            <a:pPr marL="0" algn="l" rtl="0" eaLnBrk="1" latinLnBrk="0" hangingPunct="1">
              <a:spcBef>
                <a:spcPts val="0"/>
              </a:spcBef>
              <a:spcAft>
                <a:spcPts val="0"/>
              </a:spcAft>
            </a:pPr>
            <a:r>
              <a:rPr kumimoji="1" lang="ja-JP" altLang="ja-JP" sz="2400" b="1" kern="1200" dirty="0">
                <a:solidFill>
                  <a:srgbClr val="000000"/>
                </a:solidFill>
                <a:effectLst/>
                <a:latin typeface="UD デジタル 教科書体 NP-B" panose="02020700000000000000" pitchFamily="18" charset="-128"/>
                <a:ea typeface="UD デジタル 教科書体 NP-B" panose="02020700000000000000" pitchFamily="18" charset="-128"/>
                <a:cs typeface="+mn-cs"/>
              </a:rPr>
              <a:t>★最初の一歩★</a:t>
            </a:r>
            <a:endParaRPr lang="ja-JP" altLang="ja-JP" sz="2400" dirty="0">
              <a:effectLst/>
            </a:endParaRPr>
          </a:p>
          <a:p>
            <a:pPr marL="0" algn="l" rtl="0" eaLnBrk="1" latinLnBrk="0" hangingPunct="1">
              <a:spcBef>
                <a:spcPts val="0"/>
              </a:spcBef>
              <a:spcAft>
                <a:spcPts val="0"/>
              </a:spcAft>
            </a:pPr>
            <a:r>
              <a:rPr kumimoji="1" lang="ja-JP" altLang="ja-JP" sz="2400" b="1" kern="1200" dirty="0">
                <a:solidFill>
                  <a:srgbClr val="000000"/>
                </a:solidFill>
                <a:effectLst/>
                <a:latin typeface="UD デジタル 教科書体 NP-B" panose="02020700000000000000" pitchFamily="18" charset="-128"/>
                <a:ea typeface="UD デジタル 教科書体 NP-B" panose="02020700000000000000" pitchFamily="18" charset="-128"/>
                <a:cs typeface="+mn-cs"/>
              </a:rPr>
              <a:t>無理のないことから声をかけてみる</a:t>
            </a:r>
            <a:endParaRPr lang="ja-JP" altLang="ja-JP" sz="2400" dirty="0">
              <a:effectLst/>
            </a:endParaRPr>
          </a:p>
        </p:txBody>
      </p:sp>
      <p:sp>
        <p:nvSpPr>
          <p:cNvPr id="15" name="タイトル 1">
            <a:extLst>
              <a:ext uri="{FF2B5EF4-FFF2-40B4-BE49-F238E27FC236}">
                <a16:creationId xmlns:a16="http://schemas.microsoft.com/office/drawing/2014/main" id="{51E83AE2-6CAE-2BEE-0E5D-31FBCB55E561}"/>
              </a:ext>
            </a:extLst>
          </p:cNvPr>
          <p:cNvSpPr txBox="1">
            <a:spLocks/>
          </p:cNvSpPr>
          <p:nvPr/>
        </p:nvSpPr>
        <p:spPr>
          <a:xfrm>
            <a:off x="75125" y="1532654"/>
            <a:ext cx="3672698" cy="747508"/>
          </a:xfrm>
          <a:prstGeom prst="rect">
            <a:avLst/>
          </a:prstGeom>
          <a:ln>
            <a:noFill/>
            <a:prstDash val="dash"/>
          </a:ln>
        </p:spPr>
        <p:txBody>
          <a:bodyPr vert="horz" lIns="91440" tIns="45720" rIns="91440" bIns="45720" rtlCol="0" anchor="ctr">
            <a:noAutofit/>
          </a:bodyPr>
          <a:lst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a:lstStyle>
          <a:p>
            <a:pPr marL="0" algn="l" rtl="0" eaLnBrk="1" latinLnBrk="0" hangingPunct="1">
              <a:spcBef>
                <a:spcPts val="0"/>
              </a:spcBef>
              <a:spcAft>
                <a:spcPts val="0"/>
              </a:spcAft>
            </a:pPr>
            <a:r>
              <a:rPr kumimoji="1" lang="ja-JP" altLang="ja-JP" sz="1400" kern="1200" dirty="0">
                <a:solidFill>
                  <a:srgbClr val="000000"/>
                </a:solidFill>
                <a:effectLst/>
                <a:latin typeface="HG丸ｺﾞｼｯｸM-PRO" panose="020F0600000000000000" pitchFamily="50" charset="-128"/>
                <a:ea typeface="HG丸ｺﾞｼｯｸM-PRO" panose="020F0600000000000000" pitchFamily="50" charset="-128"/>
                <a:cs typeface="+mn-cs"/>
              </a:rPr>
              <a:t>日々の会計処理は</a:t>
            </a:r>
            <a:r>
              <a:rPr kumimoji="1" lang="ja-JP" altLang="en-US" sz="1400" kern="1200" dirty="0">
                <a:solidFill>
                  <a:srgbClr val="000000"/>
                </a:solidFill>
                <a:effectLst/>
                <a:latin typeface="HG丸ｺﾞｼｯｸM-PRO" panose="020F0600000000000000" pitchFamily="50" charset="-128"/>
                <a:ea typeface="HG丸ｺﾞｼｯｸM-PRO" panose="020F0600000000000000" pitchFamily="50" charset="-128"/>
                <a:cs typeface="+mn-cs"/>
              </a:rPr>
              <a:t>、</a:t>
            </a:r>
            <a:r>
              <a:rPr kumimoji="1" lang="ja-JP" altLang="ja-JP" sz="1400" kern="1200" dirty="0">
                <a:solidFill>
                  <a:srgbClr val="000000"/>
                </a:solidFill>
                <a:effectLst/>
                <a:latin typeface="HG丸ｺﾞｼｯｸM-PRO" panose="020F0600000000000000" pitchFamily="50" charset="-128"/>
                <a:ea typeface="HG丸ｺﾞｼｯｸM-PRO" panose="020F0600000000000000" pitchFamily="50" charset="-128"/>
                <a:cs typeface="+mn-cs"/>
              </a:rPr>
              <a:t>特定の人が</a:t>
            </a:r>
            <a:endParaRPr kumimoji="1" lang="en-US" altLang="ja-JP" sz="1400" kern="1200" dirty="0">
              <a:solidFill>
                <a:srgbClr val="000000"/>
              </a:solidFill>
              <a:effectLst/>
              <a:latin typeface="HG丸ｺﾞｼｯｸM-PRO" panose="020F0600000000000000" pitchFamily="50" charset="-128"/>
              <a:ea typeface="HG丸ｺﾞｼｯｸM-PRO" panose="020F0600000000000000" pitchFamily="50" charset="-128"/>
              <a:cs typeface="+mn-cs"/>
            </a:endParaRPr>
          </a:p>
          <a:p>
            <a:pPr marL="0" algn="l" rtl="0" eaLnBrk="1" latinLnBrk="0" hangingPunct="1">
              <a:spcBef>
                <a:spcPts val="0"/>
              </a:spcBef>
              <a:spcAft>
                <a:spcPts val="0"/>
              </a:spcAft>
            </a:pPr>
            <a:r>
              <a:rPr kumimoji="1" lang="ja-JP" altLang="ja-JP" sz="1400" kern="1200" dirty="0">
                <a:solidFill>
                  <a:srgbClr val="000000"/>
                </a:solidFill>
                <a:effectLst/>
                <a:latin typeface="HG丸ｺﾞｼｯｸM-PRO" panose="020F0600000000000000" pitchFamily="50" charset="-128"/>
                <a:ea typeface="HG丸ｺﾞｼｯｸM-PRO" panose="020F0600000000000000" pitchFamily="50" charset="-128"/>
                <a:cs typeface="+mn-cs"/>
              </a:rPr>
              <a:t>するのではなくみんなで分担することで</a:t>
            </a:r>
            <a:endParaRPr kumimoji="1" lang="en-US" altLang="ja-JP" sz="1400" kern="1200" dirty="0">
              <a:solidFill>
                <a:srgbClr val="000000"/>
              </a:solidFill>
              <a:effectLst/>
              <a:latin typeface="HG丸ｺﾞｼｯｸM-PRO" panose="020F0600000000000000" pitchFamily="50" charset="-128"/>
              <a:ea typeface="HG丸ｺﾞｼｯｸM-PRO" panose="020F0600000000000000" pitchFamily="50" charset="-128"/>
              <a:cs typeface="+mn-cs"/>
            </a:endParaRPr>
          </a:p>
          <a:p>
            <a:pPr marL="0" algn="l" rtl="0" eaLnBrk="1" latinLnBrk="0" hangingPunct="1">
              <a:spcBef>
                <a:spcPts val="0"/>
              </a:spcBef>
              <a:spcAft>
                <a:spcPts val="0"/>
              </a:spcAft>
            </a:pPr>
            <a:r>
              <a:rPr kumimoji="1" lang="ja-JP" altLang="ja-JP" sz="1400" kern="1200" dirty="0">
                <a:solidFill>
                  <a:srgbClr val="000000"/>
                </a:solidFill>
                <a:effectLst/>
                <a:latin typeface="HG丸ｺﾞｼｯｸM-PRO" panose="020F0600000000000000" pitchFamily="50" charset="-128"/>
                <a:ea typeface="HG丸ｺﾞｼｯｸM-PRO" panose="020F0600000000000000" pitchFamily="50" charset="-128"/>
                <a:cs typeface="+mn-cs"/>
              </a:rPr>
              <a:t>１人にかかる負担を減らす</a:t>
            </a:r>
            <a:endParaRPr lang="ja-JP" altLang="ja-JP" sz="1400" dirty="0">
              <a:effectLst/>
            </a:endParaRPr>
          </a:p>
        </p:txBody>
      </p:sp>
      <p:sp>
        <p:nvSpPr>
          <p:cNvPr id="16" name="タイトル 1">
            <a:extLst>
              <a:ext uri="{FF2B5EF4-FFF2-40B4-BE49-F238E27FC236}">
                <a16:creationId xmlns:a16="http://schemas.microsoft.com/office/drawing/2014/main" id="{5A1B43EE-61CD-D34B-0CCB-152397A88F81}"/>
              </a:ext>
            </a:extLst>
          </p:cNvPr>
          <p:cNvSpPr txBox="1">
            <a:spLocks/>
          </p:cNvSpPr>
          <p:nvPr/>
        </p:nvSpPr>
        <p:spPr>
          <a:xfrm>
            <a:off x="99677" y="3438458"/>
            <a:ext cx="3797282" cy="939558"/>
          </a:xfrm>
          <a:prstGeom prst="rect">
            <a:avLst/>
          </a:prstGeom>
          <a:ln>
            <a:noFill/>
            <a:prstDash val="dash"/>
          </a:ln>
        </p:spPr>
        <p:txBody>
          <a:bodyPr vert="horz" lIns="91440" tIns="45720" rIns="91440" bIns="45720" rtlCol="0" anchor="ctr">
            <a:normAutofit/>
          </a:bodyPr>
          <a:lst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a:lstStyle>
          <a:p>
            <a:pPr marL="0" algn="l" rtl="0" eaLnBrk="1" latinLnBrk="0" hangingPunct="1">
              <a:spcBef>
                <a:spcPts val="0"/>
              </a:spcBef>
              <a:spcAft>
                <a:spcPts val="0"/>
              </a:spcAft>
            </a:pPr>
            <a:r>
              <a:rPr kumimoji="1" lang="ja-JP" altLang="ja-JP" sz="1400" kern="1200" dirty="0">
                <a:solidFill>
                  <a:srgbClr val="000000"/>
                </a:solidFill>
                <a:effectLst/>
                <a:latin typeface="HG丸ｺﾞｼｯｸM-PRO" panose="020F0600000000000000" pitchFamily="50" charset="-128"/>
                <a:ea typeface="HG丸ｺﾞｼｯｸM-PRO" panose="020F0600000000000000" pitchFamily="50" charset="-128"/>
                <a:cs typeface="+mn-cs"/>
              </a:rPr>
              <a:t>事業の担当者が会計も担当していたり、</a:t>
            </a:r>
            <a:endParaRPr kumimoji="1" lang="en-US" altLang="ja-JP" sz="1400" kern="1200" dirty="0">
              <a:solidFill>
                <a:srgbClr val="000000"/>
              </a:solidFill>
              <a:effectLst/>
              <a:latin typeface="HG丸ｺﾞｼｯｸM-PRO" panose="020F0600000000000000" pitchFamily="50" charset="-128"/>
              <a:ea typeface="HG丸ｺﾞｼｯｸM-PRO" panose="020F0600000000000000" pitchFamily="50" charset="-128"/>
              <a:cs typeface="+mn-cs"/>
            </a:endParaRPr>
          </a:p>
          <a:p>
            <a:pPr marL="0" algn="l" rtl="0" eaLnBrk="1" latinLnBrk="0" hangingPunct="1">
              <a:spcBef>
                <a:spcPts val="0"/>
              </a:spcBef>
              <a:spcAft>
                <a:spcPts val="0"/>
              </a:spcAft>
            </a:pPr>
            <a:r>
              <a:rPr kumimoji="1" lang="ja-JP" altLang="ja-JP" sz="1400" kern="1200" dirty="0">
                <a:solidFill>
                  <a:srgbClr val="000000"/>
                </a:solidFill>
                <a:effectLst/>
                <a:latin typeface="HG丸ｺﾞｼｯｸM-PRO" panose="020F0600000000000000" pitchFamily="50" charset="-128"/>
                <a:ea typeface="HG丸ｺﾞｼｯｸM-PRO" panose="020F0600000000000000" pitchFamily="50" charset="-128"/>
                <a:cs typeface="+mn-cs"/>
              </a:rPr>
              <a:t>１人の会計担当者が全ての事業の</a:t>
            </a:r>
            <a:endParaRPr lang="ja-JP" altLang="ja-JP" sz="1400" dirty="0">
              <a:effectLst/>
            </a:endParaRPr>
          </a:p>
          <a:p>
            <a:pPr marL="0" algn="l" rtl="0" eaLnBrk="1" latinLnBrk="0" hangingPunct="1">
              <a:spcBef>
                <a:spcPts val="0"/>
              </a:spcBef>
              <a:spcAft>
                <a:spcPts val="0"/>
              </a:spcAft>
            </a:pPr>
            <a:r>
              <a:rPr kumimoji="1" lang="ja-JP" altLang="ja-JP" sz="1400" kern="1200" dirty="0">
                <a:solidFill>
                  <a:srgbClr val="000000"/>
                </a:solidFill>
                <a:effectLst/>
                <a:latin typeface="HG丸ｺﾞｼｯｸM-PRO" panose="020F0600000000000000" pitchFamily="50" charset="-128"/>
                <a:ea typeface="HG丸ｺﾞｼｯｸM-PRO" panose="020F0600000000000000" pitchFamily="50" charset="-128"/>
                <a:cs typeface="+mn-cs"/>
              </a:rPr>
              <a:t>会計を処理していたり、</a:t>
            </a:r>
            <a:endParaRPr kumimoji="1" lang="en-US" altLang="ja-JP" sz="1400" kern="1200" dirty="0">
              <a:solidFill>
                <a:srgbClr val="000000"/>
              </a:solidFill>
              <a:effectLst/>
              <a:latin typeface="HG丸ｺﾞｼｯｸM-PRO" panose="020F0600000000000000" pitchFamily="50" charset="-128"/>
              <a:ea typeface="HG丸ｺﾞｼｯｸM-PRO" panose="020F0600000000000000" pitchFamily="50" charset="-128"/>
              <a:cs typeface="+mn-cs"/>
            </a:endParaRPr>
          </a:p>
          <a:p>
            <a:pPr marL="0" algn="l" rtl="0" eaLnBrk="1" latinLnBrk="0" hangingPunct="1">
              <a:spcBef>
                <a:spcPts val="0"/>
              </a:spcBef>
              <a:spcAft>
                <a:spcPts val="0"/>
              </a:spcAft>
            </a:pPr>
            <a:r>
              <a:rPr kumimoji="1" lang="ja-JP" altLang="ja-JP" sz="1400" kern="1200" dirty="0">
                <a:solidFill>
                  <a:srgbClr val="000000"/>
                </a:solidFill>
                <a:effectLst/>
                <a:latin typeface="HG丸ｺﾞｼｯｸM-PRO" panose="020F0600000000000000" pitchFamily="50" charset="-128"/>
                <a:ea typeface="HG丸ｺﾞｼｯｸM-PRO" panose="020F0600000000000000" pitchFamily="50" charset="-128"/>
                <a:cs typeface="+mn-cs"/>
              </a:rPr>
              <a:t>負担が一部の人に偏りがち･･･</a:t>
            </a:r>
            <a:endParaRPr lang="ja-JP" altLang="ja-JP" sz="1400" dirty="0">
              <a:effectLst/>
            </a:endParaRPr>
          </a:p>
        </p:txBody>
      </p:sp>
      <p:sp>
        <p:nvSpPr>
          <p:cNvPr id="17" name="タイトル 1">
            <a:extLst>
              <a:ext uri="{FF2B5EF4-FFF2-40B4-BE49-F238E27FC236}">
                <a16:creationId xmlns:a16="http://schemas.microsoft.com/office/drawing/2014/main" id="{9F8DF206-774C-32D1-39F7-FADCC3163D3C}"/>
              </a:ext>
            </a:extLst>
          </p:cNvPr>
          <p:cNvSpPr txBox="1">
            <a:spLocks/>
          </p:cNvSpPr>
          <p:nvPr/>
        </p:nvSpPr>
        <p:spPr>
          <a:xfrm>
            <a:off x="4438452" y="1518912"/>
            <a:ext cx="4575481" cy="2805240"/>
          </a:xfrm>
          <a:prstGeom prst="rect">
            <a:avLst/>
          </a:prstGeom>
          <a:ln>
            <a:noFill/>
            <a:prstDash val="dash"/>
          </a:ln>
        </p:spPr>
        <p:txBody>
          <a:bodyPr vert="horz" lIns="91440" tIns="45720" rIns="91440" bIns="45720" rtlCol="0" anchor="ctr">
            <a:noAutofit/>
          </a:bodyPr>
          <a:lst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a:lstStyle>
          <a:p>
            <a:pPr marL="0" algn="l" rtl="0" eaLnBrk="1" latinLnBrk="0" hangingPunct="1">
              <a:spcBef>
                <a:spcPts val="0"/>
              </a:spcBef>
              <a:spcAft>
                <a:spcPts val="0"/>
              </a:spcAft>
            </a:pPr>
            <a:r>
              <a:rPr kumimoji="1" lang="ja-JP" altLang="ja-JP" sz="1400" kern="1200" dirty="0">
                <a:solidFill>
                  <a:srgbClr val="000000"/>
                </a:solidFill>
                <a:effectLst/>
                <a:latin typeface="HG丸ｺﾞｼｯｸM-PRO" panose="020F0600000000000000" pitchFamily="50" charset="-128"/>
                <a:ea typeface="HG丸ｺﾞｼｯｸM-PRO" panose="020F0600000000000000" pitchFamily="50" charset="-128"/>
                <a:cs typeface="+mn-cs"/>
              </a:rPr>
              <a:t>大正区のとある地域では、事業の担当者は各事業で</a:t>
            </a:r>
            <a:endParaRPr kumimoji="1" lang="en-US" altLang="ja-JP" sz="1400" kern="1200" dirty="0">
              <a:solidFill>
                <a:srgbClr val="000000"/>
              </a:solidFill>
              <a:effectLst/>
              <a:latin typeface="HG丸ｺﾞｼｯｸM-PRO" panose="020F0600000000000000" pitchFamily="50" charset="-128"/>
              <a:ea typeface="HG丸ｺﾞｼｯｸM-PRO" panose="020F0600000000000000" pitchFamily="50" charset="-128"/>
              <a:cs typeface="+mn-cs"/>
            </a:endParaRPr>
          </a:p>
          <a:p>
            <a:pPr marL="0" algn="l" rtl="0" eaLnBrk="1" latinLnBrk="0" hangingPunct="1">
              <a:spcBef>
                <a:spcPts val="0"/>
              </a:spcBef>
              <a:spcAft>
                <a:spcPts val="0"/>
              </a:spcAft>
            </a:pPr>
            <a:r>
              <a:rPr kumimoji="1" lang="ja-JP" altLang="ja-JP" sz="1400" kern="1200" dirty="0">
                <a:solidFill>
                  <a:srgbClr val="000000"/>
                </a:solidFill>
                <a:effectLst/>
                <a:latin typeface="HG丸ｺﾞｼｯｸM-PRO" panose="020F0600000000000000" pitchFamily="50" charset="-128"/>
                <a:ea typeface="HG丸ｺﾞｼｯｸM-PRO" panose="020F0600000000000000" pitchFamily="50" charset="-128"/>
                <a:cs typeface="+mn-cs"/>
              </a:rPr>
              <a:t>決めているものの、</a:t>
            </a:r>
            <a:endParaRPr lang="ja-JP" altLang="ja-JP" sz="1400" dirty="0">
              <a:effectLst/>
            </a:endParaRPr>
          </a:p>
          <a:p>
            <a:pPr marL="0" algn="l" rtl="0" eaLnBrk="1" latinLnBrk="0" hangingPunct="1">
              <a:spcBef>
                <a:spcPts val="0"/>
              </a:spcBef>
              <a:spcAft>
                <a:spcPts val="0"/>
              </a:spcAft>
            </a:pPr>
            <a:r>
              <a:rPr kumimoji="1" lang="ja-JP" altLang="ja-JP" sz="1400" kern="1200" dirty="0">
                <a:solidFill>
                  <a:srgbClr val="000000"/>
                </a:solidFill>
                <a:effectLst/>
                <a:latin typeface="HG丸ｺﾞｼｯｸM-PRO" panose="020F0600000000000000" pitchFamily="50" charset="-128"/>
                <a:ea typeface="HG丸ｺﾞｼｯｸM-PRO" panose="020F0600000000000000" pitchFamily="50" charset="-128"/>
                <a:cs typeface="+mn-cs"/>
              </a:rPr>
              <a:t>その方が会計処理まで全て担っていました。</a:t>
            </a:r>
            <a:endParaRPr lang="ja-JP" altLang="ja-JP" sz="1400" dirty="0">
              <a:effectLst/>
            </a:endParaRPr>
          </a:p>
          <a:p>
            <a:pPr marL="0" algn="l" rtl="0" eaLnBrk="1" latinLnBrk="0" hangingPunct="1">
              <a:spcBef>
                <a:spcPts val="0"/>
              </a:spcBef>
              <a:spcAft>
                <a:spcPts val="0"/>
              </a:spcAft>
            </a:pPr>
            <a:r>
              <a:rPr kumimoji="1" lang="ja-JP" altLang="ja-JP" sz="1400" kern="1200" dirty="0">
                <a:solidFill>
                  <a:srgbClr val="000000"/>
                </a:solidFill>
                <a:effectLst/>
                <a:latin typeface="HG丸ｺﾞｼｯｸM-PRO" panose="020F0600000000000000" pitchFamily="50" charset="-128"/>
                <a:ea typeface="HG丸ｺﾞｼｯｸM-PRO" panose="020F0600000000000000" pitchFamily="50" charset="-128"/>
                <a:cs typeface="+mn-cs"/>
              </a:rPr>
              <a:t>透明性確保の観点からも「このままではいけない」と感じた会長が事業の担当者のほかに会計の担当者を</a:t>
            </a:r>
            <a:endParaRPr kumimoji="1" lang="en-US" altLang="ja-JP" sz="1400" kern="1200" dirty="0">
              <a:solidFill>
                <a:srgbClr val="000000"/>
              </a:solidFill>
              <a:effectLst/>
              <a:latin typeface="HG丸ｺﾞｼｯｸM-PRO" panose="020F0600000000000000" pitchFamily="50" charset="-128"/>
              <a:ea typeface="HG丸ｺﾞｼｯｸM-PRO" panose="020F0600000000000000" pitchFamily="50" charset="-128"/>
              <a:cs typeface="+mn-cs"/>
            </a:endParaRPr>
          </a:p>
          <a:p>
            <a:pPr marL="0" algn="l" rtl="0" eaLnBrk="1" latinLnBrk="0" hangingPunct="1">
              <a:spcBef>
                <a:spcPts val="0"/>
              </a:spcBef>
              <a:spcAft>
                <a:spcPts val="0"/>
              </a:spcAft>
            </a:pPr>
            <a:r>
              <a:rPr kumimoji="1" lang="ja-JP" altLang="ja-JP" sz="1400" kern="1200" dirty="0">
                <a:solidFill>
                  <a:srgbClr val="000000"/>
                </a:solidFill>
                <a:effectLst/>
                <a:latin typeface="HG丸ｺﾞｼｯｸM-PRO" panose="020F0600000000000000" pitchFamily="50" charset="-128"/>
                <a:ea typeface="HG丸ｺﾞｼｯｸM-PRO" panose="020F0600000000000000" pitchFamily="50" charset="-128"/>
                <a:cs typeface="+mn-cs"/>
              </a:rPr>
              <a:t>置くことを決めました。</a:t>
            </a:r>
            <a:endParaRPr lang="ja-JP" altLang="ja-JP" sz="1400" dirty="0">
              <a:effectLst/>
            </a:endParaRPr>
          </a:p>
          <a:p>
            <a:pPr marL="0" algn="l" rtl="0" eaLnBrk="1" latinLnBrk="0" hangingPunct="1">
              <a:spcBef>
                <a:spcPts val="0"/>
              </a:spcBef>
              <a:spcAft>
                <a:spcPts val="0"/>
              </a:spcAft>
            </a:pPr>
            <a:r>
              <a:rPr kumimoji="1" lang="ja-JP" altLang="ja-JP" sz="1400" kern="1200" dirty="0">
                <a:solidFill>
                  <a:srgbClr val="000000"/>
                </a:solidFill>
                <a:effectLst/>
                <a:latin typeface="HG丸ｺﾞｼｯｸM-PRO" panose="020F0600000000000000" pitchFamily="50" charset="-128"/>
                <a:ea typeface="HG丸ｺﾞｼｯｸM-PRO" panose="020F0600000000000000" pitchFamily="50" charset="-128"/>
                <a:cs typeface="+mn-cs"/>
              </a:rPr>
              <a:t>その事業に関わりのある方に</a:t>
            </a:r>
            <a:endParaRPr kumimoji="1" lang="en-US" altLang="ja-JP" sz="1400" kern="1200" dirty="0">
              <a:solidFill>
                <a:srgbClr val="000000"/>
              </a:solidFill>
              <a:effectLst/>
              <a:latin typeface="HG丸ｺﾞｼｯｸM-PRO" panose="020F0600000000000000" pitchFamily="50" charset="-128"/>
              <a:ea typeface="HG丸ｺﾞｼｯｸM-PRO" panose="020F0600000000000000" pitchFamily="50" charset="-128"/>
              <a:cs typeface="+mn-cs"/>
            </a:endParaRPr>
          </a:p>
          <a:p>
            <a:pPr marL="0" algn="l" rtl="0" eaLnBrk="1" latinLnBrk="0" hangingPunct="1">
              <a:spcBef>
                <a:spcPts val="0"/>
              </a:spcBef>
              <a:spcAft>
                <a:spcPts val="0"/>
              </a:spcAft>
            </a:pPr>
            <a:r>
              <a:rPr kumimoji="1" lang="ja-JP" altLang="ja-JP" sz="1400" kern="1200" dirty="0">
                <a:solidFill>
                  <a:srgbClr val="000000"/>
                </a:solidFill>
                <a:effectLst/>
                <a:latin typeface="HG丸ｺﾞｼｯｸM-PRO" panose="020F0600000000000000" pitchFamily="50" charset="-128"/>
                <a:ea typeface="HG丸ｺﾞｼｯｸM-PRO" panose="020F0600000000000000" pitchFamily="50" charset="-128"/>
                <a:cs typeface="+mn-cs"/>
              </a:rPr>
              <a:t>「この事業の会計を担当してほしい」と</a:t>
            </a:r>
            <a:endParaRPr lang="ja-JP" altLang="ja-JP" sz="1400" dirty="0">
              <a:effectLst/>
            </a:endParaRPr>
          </a:p>
          <a:p>
            <a:pPr marL="0" algn="l" rtl="0" eaLnBrk="1" latinLnBrk="0" hangingPunct="1">
              <a:spcBef>
                <a:spcPts val="0"/>
              </a:spcBef>
              <a:spcAft>
                <a:spcPts val="0"/>
              </a:spcAft>
            </a:pPr>
            <a:r>
              <a:rPr kumimoji="1" lang="ja-JP" altLang="ja-JP" sz="1400" kern="1200" dirty="0">
                <a:solidFill>
                  <a:srgbClr val="000000"/>
                </a:solidFill>
                <a:effectLst/>
                <a:latin typeface="HG丸ｺﾞｼｯｸM-PRO" panose="020F0600000000000000" pitchFamily="50" charset="-128"/>
                <a:ea typeface="HG丸ｺﾞｼｯｸM-PRO" panose="020F0600000000000000" pitchFamily="50" charset="-128"/>
                <a:cs typeface="+mn-cs"/>
              </a:rPr>
              <a:t>会長自ら声をかけ、それぞれの事業で事業の担当者、会計の担当者を決定。</a:t>
            </a:r>
            <a:endParaRPr lang="ja-JP" altLang="ja-JP" sz="1400" dirty="0">
              <a:effectLst/>
            </a:endParaRPr>
          </a:p>
          <a:p>
            <a:pPr marL="0" algn="l" rtl="0" eaLnBrk="1" latinLnBrk="0" hangingPunct="1">
              <a:spcBef>
                <a:spcPts val="0"/>
              </a:spcBef>
              <a:spcAft>
                <a:spcPts val="0"/>
              </a:spcAft>
            </a:pPr>
            <a:r>
              <a:rPr kumimoji="1" lang="ja-JP" altLang="ja-JP" sz="1400" kern="1200" dirty="0">
                <a:solidFill>
                  <a:srgbClr val="000000"/>
                </a:solidFill>
                <a:effectLst/>
                <a:latin typeface="HG丸ｺﾞｼｯｸM-PRO" panose="020F0600000000000000" pitchFamily="50" charset="-128"/>
                <a:ea typeface="HG丸ｺﾞｼｯｸM-PRO" panose="020F0600000000000000" pitchFamily="50" charset="-128"/>
                <a:cs typeface="+mn-cs"/>
              </a:rPr>
              <a:t>事業の担当者は事業に集中できるようになり、</a:t>
            </a:r>
            <a:endParaRPr kumimoji="1" lang="en-US" altLang="ja-JP" sz="1400" kern="1200" dirty="0">
              <a:solidFill>
                <a:srgbClr val="000000"/>
              </a:solidFill>
              <a:effectLst/>
              <a:latin typeface="HG丸ｺﾞｼｯｸM-PRO" panose="020F0600000000000000" pitchFamily="50" charset="-128"/>
              <a:ea typeface="HG丸ｺﾞｼｯｸM-PRO" panose="020F0600000000000000" pitchFamily="50" charset="-128"/>
              <a:cs typeface="+mn-cs"/>
            </a:endParaRPr>
          </a:p>
          <a:p>
            <a:pPr marL="0" algn="l" rtl="0" eaLnBrk="1" latinLnBrk="0" hangingPunct="1">
              <a:spcBef>
                <a:spcPts val="0"/>
              </a:spcBef>
              <a:spcAft>
                <a:spcPts val="0"/>
              </a:spcAft>
            </a:pPr>
            <a:r>
              <a:rPr kumimoji="1" lang="ja-JP" altLang="ja-JP" sz="1400" kern="1200" dirty="0">
                <a:solidFill>
                  <a:srgbClr val="000000"/>
                </a:solidFill>
                <a:effectLst/>
                <a:latin typeface="HG丸ｺﾞｼｯｸM-PRO" panose="020F0600000000000000" pitchFamily="50" charset="-128"/>
                <a:ea typeface="HG丸ｺﾞｼｯｸM-PRO" panose="020F0600000000000000" pitchFamily="50" charset="-128"/>
                <a:cs typeface="+mn-cs"/>
              </a:rPr>
              <a:t>負担の軽減につながりました。</a:t>
            </a:r>
            <a:endParaRPr lang="ja-JP" altLang="ja-JP" sz="1400" dirty="0">
              <a:effectLst/>
            </a:endParaRPr>
          </a:p>
        </p:txBody>
      </p:sp>
      <p:sp>
        <p:nvSpPr>
          <p:cNvPr id="7" name="タイトル 1">
            <a:extLst>
              <a:ext uri="{FF2B5EF4-FFF2-40B4-BE49-F238E27FC236}">
                <a16:creationId xmlns:a16="http://schemas.microsoft.com/office/drawing/2014/main" id="{EC738B63-65F9-EA2C-E329-E5EA901E80E0}"/>
              </a:ext>
            </a:extLst>
          </p:cNvPr>
          <p:cNvSpPr txBox="1">
            <a:spLocks/>
          </p:cNvSpPr>
          <p:nvPr/>
        </p:nvSpPr>
        <p:spPr>
          <a:xfrm>
            <a:off x="233312" y="5637772"/>
            <a:ext cx="8502819" cy="584775"/>
          </a:xfrm>
          <a:prstGeom prst="rect">
            <a:avLst/>
          </a:prstGeom>
          <a:ln>
            <a:noFill/>
            <a:prstDash val="dash"/>
          </a:ln>
        </p:spPr>
        <p:txBody>
          <a:bodyPr vert="horz" lIns="91440" tIns="45720" rIns="91440" bIns="45720" rtlCol="0" anchor="ctr">
            <a:noAutofit/>
          </a:bodyPr>
          <a:lst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a:lstStyle>
          <a:p>
            <a:pPr marL="0" algn="l" rtl="0" eaLnBrk="1" latinLnBrk="0" hangingPunct="1">
              <a:lnSpc>
                <a:spcPct val="150000"/>
              </a:lnSpc>
              <a:spcBef>
                <a:spcPts val="0"/>
              </a:spcBef>
              <a:spcAft>
                <a:spcPts val="0"/>
              </a:spcAft>
            </a:pPr>
            <a:r>
              <a:rPr kumimoji="1" lang="ja-JP" altLang="ja-JP" sz="1200" kern="1200" dirty="0">
                <a:solidFill>
                  <a:srgbClr val="000000"/>
                </a:solidFill>
                <a:effectLst/>
                <a:latin typeface="HG丸ｺﾞｼｯｸM-PRO" panose="020F0600000000000000" pitchFamily="50" charset="-128"/>
                <a:ea typeface="HG丸ｺﾞｼｯｸM-PRO" panose="020F0600000000000000" pitchFamily="50" charset="-128"/>
                <a:cs typeface="+mn-cs"/>
              </a:rPr>
              <a:t>今回の事例では、すべての事業の会計を任すわけではなく１つの事業の会計担当を会長から依頼しました。</a:t>
            </a:r>
            <a:endParaRPr lang="ja-JP" altLang="ja-JP" sz="1200" dirty="0">
              <a:effectLst/>
            </a:endParaRPr>
          </a:p>
          <a:p>
            <a:pPr marL="0" algn="l" rtl="0" eaLnBrk="1" latinLnBrk="0" hangingPunct="1">
              <a:lnSpc>
                <a:spcPct val="150000"/>
              </a:lnSpc>
              <a:spcBef>
                <a:spcPts val="0"/>
              </a:spcBef>
              <a:spcAft>
                <a:spcPts val="0"/>
              </a:spcAft>
            </a:pPr>
            <a:r>
              <a:rPr kumimoji="1" lang="ja-JP" altLang="ja-JP" sz="1200" kern="1200" dirty="0">
                <a:solidFill>
                  <a:srgbClr val="000000"/>
                </a:solidFill>
                <a:effectLst/>
                <a:latin typeface="HG丸ｺﾞｼｯｸM-PRO" panose="020F0600000000000000" pitchFamily="50" charset="-128"/>
                <a:ea typeface="HG丸ｺﾞｼｯｸM-PRO" panose="020F0600000000000000" pitchFamily="50" charset="-128"/>
                <a:cs typeface="+mn-cs"/>
              </a:rPr>
              <a:t>声をかけられた方も、「１つの事業だけなら」受け入れやすかったようです。</a:t>
            </a:r>
            <a:endParaRPr lang="ja-JP" altLang="ja-JP" sz="1200" dirty="0">
              <a:effectLst/>
            </a:endParaRPr>
          </a:p>
        </p:txBody>
      </p:sp>
      <p:sp>
        <p:nvSpPr>
          <p:cNvPr id="8" name="タイトル 1">
            <a:extLst>
              <a:ext uri="{FF2B5EF4-FFF2-40B4-BE49-F238E27FC236}">
                <a16:creationId xmlns:a16="http://schemas.microsoft.com/office/drawing/2014/main" id="{FAFEBDF7-154A-BBD9-3739-00BD875CBF6A}"/>
              </a:ext>
            </a:extLst>
          </p:cNvPr>
          <p:cNvSpPr txBox="1">
            <a:spLocks/>
          </p:cNvSpPr>
          <p:nvPr/>
        </p:nvSpPr>
        <p:spPr>
          <a:xfrm>
            <a:off x="0" y="6393463"/>
            <a:ext cx="9144000" cy="426843"/>
          </a:xfrm>
          <a:prstGeom prst="rect">
            <a:avLst/>
          </a:prstGeom>
          <a:solidFill>
            <a:srgbClr val="0070C0"/>
          </a:solidFill>
          <a:ln>
            <a:noFill/>
            <a:prstDash val="dash"/>
          </a:ln>
        </p:spPr>
        <p:txBody>
          <a:bodyPr vert="horz" lIns="91440" tIns="45720" rIns="91440" bIns="45720" rtlCol="0" anchor="ctr">
            <a:normAutofit/>
          </a:bodyPr>
          <a:lst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a:lstStyle>
          <a:p>
            <a:pPr algn="ctr"/>
            <a:r>
              <a:rPr lang="ja-JP" altLang="en-US" sz="1400" dirty="0">
                <a:solidFill>
                  <a:schemeClr val="bg1"/>
                </a:solidFill>
                <a:latin typeface="HG丸ｺﾞｼｯｸM-PRO" panose="020F0600000000000000" pitchFamily="50" charset="-128"/>
                <a:ea typeface="HG丸ｺﾞｼｯｸM-PRO" panose="020F0600000000000000" pitchFamily="50" charset="-128"/>
              </a:rPr>
              <a:t>☆この事例について詳しく知りたい場合は、大正区役所地域協働課</a:t>
            </a:r>
            <a:r>
              <a:rPr lang="en-US" altLang="ja-JP" sz="1400" dirty="0">
                <a:solidFill>
                  <a:schemeClr val="bg1"/>
                </a:solidFill>
                <a:latin typeface="HG丸ｺﾞｼｯｸM-PRO" panose="020F0600000000000000" pitchFamily="50" charset="-128"/>
                <a:ea typeface="HG丸ｺﾞｼｯｸM-PRO" panose="020F0600000000000000" pitchFamily="50" charset="-128"/>
              </a:rPr>
              <a:t>(4394-9962)</a:t>
            </a:r>
            <a:r>
              <a:rPr lang="ja-JP" altLang="en-US" sz="1400" dirty="0">
                <a:solidFill>
                  <a:schemeClr val="bg1"/>
                </a:solidFill>
                <a:latin typeface="HG丸ｺﾞｼｯｸM-PRO" panose="020F0600000000000000" pitchFamily="50" charset="-128"/>
                <a:ea typeface="HG丸ｺﾞｼｯｸM-PRO" panose="020F0600000000000000" pitchFamily="50" charset="-128"/>
              </a:rPr>
              <a:t>までお問い合わせください☆</a:t>
            </a:r>
            <a:endParaRPr lang="en-US" altLang="ja-JP" sz="1400" dirty="0">
              <a:solidFill>
                <a:schemeClr val="bg1"/>
              </a:solidFill>
              <a:latin typeface="HG丸ｺﾞｼｯｸM-PRO" panose="020F0600000000000000" pitchFamily="50" charset="-128"/>
              <a:ea typeface="HG丸ｺﾞｼｯｸM-PRO" panose="020F0600000000000000" pitchFamily="50" charset="-128"/>
            </a:endParaRPr>
          </a:p>
        </p:txBody>
      </p:sp>
      <p:sp>
        <p:nvSpPr>
          <p:cNvPr id="10" name="矢印: 右 9">
            <a:extLst>
              <a:ext uri="{FF2B5EF4-FFF2-40B4-BE49-F238E27FC236}">
                <a16:creationId xmlns:a16="http://schemas.microsoft.com/office/drawing/2014/main" id="{ED5C383E-6277-CBF2-4BCD-EB90DA284444}"/>
              </a:ext>
            </a:extLst>
          </p:cNvPr>
          <p:cNvSpPr/>
          <p:nvPr/>
        </p:nvSpPr>
        <p:spPr>
          <a:xfrm>
            <a:off x="3747823" y="1715145"/>
            <a:ext cx="736276" cy="1318846"/>
          </a:xfrm>
          <a:prstGeom prst="rightArrow">
            <a:avLst/>
          </a:prstGeom>
          <a:solidFill>
            <a:srgbClr val="FFC0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b="1">
              <a:ln w="22225">
                <a:solidFill>
                  <a:schemeClr val="accent2"/>
                </a:solidFill>
                <a:prstDash val="solid"/>
              </a:ln>
              <a:solidFill>
                <a:schemeClr val="accent2">
                  <a:lumMod val="40000"/>
                  <a:lumOff val="60000"/>
                </a:schemeClr>
              </a:solidFill>
            </a:endParaRPr>
          </a:p>
        </p:txBody>
      </p:sp>
      <p:sp>
        <p:nvSpPr>
          <p:cNvPr id="11" name="テキスト ボックス 10">
            <a:extLst>
              <a:ext uri="{FF2B5EF4-FFF2-40B4-BE49-F238E27FC236}">
                <a16:creationId xmlns:a16="http://schemas.microsoft.com/office/drawing/2014/main" id="{B1003F62-638F-FB3E-6E53-7A533A00A4E5}"/>
              </a:ext>
            </a:extLst>
          </p:cNvPr>
          <p:cNvSpPr txBox="1"/>
          <p:nvPr/>
        </p:nvSpPr>
        <p:spPr>
          <a:xfrm>
            <a:off x="3923289" y="1211469"/>
            <a:ext cx="369332" cy="2294713"/>
          </a:xfrm>
          <a:prstGeom prst="rect">
            <a:avLst/>
          </a:prstGeom>
          <a:noFill/>
        </p:spPr>
        <p:txBody>
          <a:bodyPr vert="eaVert" wrap="square" rtlCol="0">
            <a:spAutoFit/>
          </a:bodyPr>
          <a:lstStyle/>
          <a:p>
            <a:pPr algn="ctr"/>
            <a:r>
              <a:rPr kumimoji="1" lang="ja-JP" altLang="en-US" sz="1200" dirty="0">
                <a:solidFill>
                  <a:schemeClr val="tx2">
                    <a:lumMod val="50000"/>
                  </a:schemeClr>
                </a:solidFill>
                <a:latin typeface="HG丸ｺﾞｼｯｸM-PRO" panose="020F0600000000000000" pitchFamily="50" charset="-128"/>
                <a:ea typeface="HG丸ｺﾞｼｯｸM-PRO" panose="020F0600000000000000" pitchFamily="50" charset="-128"/>
              </a:rPr>
              <a:t>こんな事例がありました</a:t>
            </a:r>
          </a:p>
        </p:txBody>
      </p:sp>
    </p:spTree>
    <p:extLst>
      <p:ext uri="{BB962C8B-B14F-4D97-AF65-F5344CB8AC3E}">
        <p14:creationId xmlns:p14="http://schemas.microsoft.com/office/powerpoint/2010/main" val="101851181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08C5C62-2766-94E9-31EA-7302C831F373}"/>
              </a:ext>
            </a:extLst>
          </p:cNvPr>
          <p:cNvSpPr>
            <a:spLocks noGrp="1"/>
          </p:cNvSpPr>
          <p:nvPr>
            <p:ph type="title"/>
          </p:nvPr>
        </p:nvSpPr>
        <p:spPr>
          <a:xfrm>
            <a:off x="0" y="-13264"/>
            <a:ext cx="8147488" cy="583789"/>
          </a:xfrm>
        </p:spPr>
        <p:txBody>
          <a:bodyPr>
            <a:normAutofit/>
          </a:bodyPr>
          <a:lstStyle/>
          <a:p>
            <a:r>
              <a:rPr kumimoji="1" lang="en-US" altLang="ja-JP" sz="2400" dirty="0">
                <a:latin typeface="Meiryo UI" panose="020B0604030504040204" pitchFamily="50" charset="-128"/>
                <a:ea typeface="Meiryo UI" panose="020B0604030504040204" pitchFamily="50" charset="-128"/>
              </a:rPr>
              <a:t>【</a:t>
            </a:r>
            <a:r>
              <a:rPr kumimoji="1" lang="ja-JP" altLang="en-US" sz="2400" dirty="0">
                <a:latin typeface="Meiryo UI" panose="020B0604030504040204" pitchFamily="50" charset="-128"/>
                <a:ea typeface="Meiryo UI" panose="020B0604030504040204" pitchFamily="50" charset="-128"/>
              </a:rPr>
              <a:t>会計の事例</a:t>
            </a:r>
            <a:r>
              <a:rPr kumimoji="1" lang="en-US" altLang="ja-JP" sz="2400" dirty="0">
                <a:latin typeface="Meiryo UI" panose="020B0604030504040204" pitchFamily="50" charset="-128"/>
                <a:ea typeface="Meiryo UI" panose="020B0604030504040204" pitchFamily="50" charset="-128"/>
              </a:rPr>
              <a:t>】</a:t>
            </a:r>
            <a:r>
              <a:rPr kumimoji="1" lang="ja-JP" altLang="en-US" sz="2400" dirty="0">
                <a:latin typeface="Meiryo UI" panose="020B0604030504040204" pitchFamily="50" charset="-128"/>
                <a:ea typeface="Meiryo UI" panose="020B0604030504040204" pitchFamily="50" charset="-128"/>
              </a:rPr>
              <a:t>　毎月集まって会計処理を行う</a:t>
            </a:r>
          </a:p>
        </p:txBody>
      </p:sp>
      <p:sp>
        <p:nvSpPr>
          <p:cNvPr id="4" name="AutoShape 2">
            <a:extLst>
              <a:ext uri="{FF2B5EF4-FFF2-40B4-BE49-F238E27FC236}">
                <a16:creationId xmlns:a16="http://schemas.microsoft.com/office/drawing/2014/main" id="{60803ECB-3F6B-5E96-15AA-80010B046736}"/>
              </a:ext>
            </a:extLst>
          </p:cNvPr>
          <p:cNvSpPr>
            <a:spLocks noChangeArrowheads="1"/>
          </p:cNvSpPr>
          <p:nvPr/>
        </p:nvSpPr>
        <p:spPr bwMode="auto">
          <a:xfrm>
            <a:off x="92976" y="531700"/>
            <a:ext cx="3803984" cy="1880343"/>
          </a:xfrm>
          <a:prstGeom prst="foldedCorner">
            <a:avLst>
              <a:gd name="adj" fmla="val 12500"/>
            </a:avLst>
          </a:prstGeom>
          <a:solidFill>
            <a:srgbClr val="92D050"/>
          </a:solidFill>
          <a:ln w="9525">
            <a:solidFill>
              <a:schemeClr val="tx1"/>
            </a:solidFill>
            <a:round/>
            <a:headEnd/>
            <a:tailEnd/>
          </a:ln>
        </p:spPr>
        <p:txBody>
          <a:bodyPr wrap="none" anchor="ctr"/>
          <a:lstStyle>
            <a:lvl1pPr>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15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14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14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14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14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14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1400">
                <a:solidFill>
                  <a:schemeClr val="tx1"/>
                </a:solidFill>
                <a:latin typeface="Arial" panose="020B0604020202020204" pitchFamily="34" charset="0"/>
                <a:ea typeface="ＭＳ Ｐゴシック" panose="020B0600070205080204" pitchFamily="50" charset="-128"/>
              </a:defRPr>
            </a:lvl9pPr>
          </a:lstStyle>
          <a:p>
            <a:pPr algn="ctr" fontAlgn="base">
              <a:spcBef>
                <a:spcPct val="0"/>
              </a:spcBef>
              <a:spcAft>
                <a:spcPct val="0"/>
              </a:spcAft>
              <a:buNone/>
              <a:defRPr/>
            </a:pPr>
            <a:endParaRPr lang="en-US" altLang="ja-JP" sz="3692" dirty="0">
              <a:solidFill>
                <a:srgbClr val="000000"/>
              </a:solidFill>
            </a:endParaRPr>
          </a:p>
        </p:txBody>
      </p:sp>
      <p:sp>
        <p:nvSpPr>
          <p:cNvPr id="5" name="AutoShape 3">
            <a:extLst>
              <a:ext uri="{FF2B5EF4-FFF2-40B4-BE49-F238E27FC236}">
                <a16:creationId xmlns:a16="http://schemas.microsoft.com/office/drawing/2014/main" id="{72F9C4F9-AEB3-E72C-DFA2-719D242D15E8}"/>
              </a:ext>
            </a:extLst>
          </p:cNvPr>
          <p:cNvSpPr>
            <a:spLocks noChangeArrowheads="1"/>
          </p:cNvSpPr>
          <p:nvPr/>
        </p:nvSpPr>
        <p:spPr bwMode="auto">
          <a:xfrm>
            <a:off x="108065" y="2505075"/>
            <a:ext cx="3788894" cy="1920179"/>
          </a:xfrm>
          <a:prstGeom prst="foldedCorner">
            <a:avLst>
              <a:gd name="adj" fmla="val 12500"/>
            </a:avLst>
          </a:prstGeom>
          <a:solidFill>
            <a:srgbClr val="FF99FF"/>
          </a:solidFill>
          <a:ln w="9525">
            <a:solidFill>
              <a:schemeClr val="tx1"/>
            </a:solidFill>
            <a:round/>
            <a:headEnd/>
            <a:tailEnd/>
          </a:ln>
        </p:spPr>
        <p:txBody>
          <a:bodyPr wrap="none" anchor="ctr"/>
          <a:lstStyle>
            <a:lvl1pPr>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15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14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14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14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14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14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1400">
                <a:solidFill>
                  <a:schemeClr val="tx1"/>
                </a:solidFill>
                <a:latin typeface="Arial" panose="020B0604020202020204" pitchFamily="34" charset="0"/>
                <a:ea typeface="ＭＳ Ｐゴシック" panose="020B0600070205080204" pitchFamily="50" charset="-128"/>
              </a:defRPr>
            </a:lvl9pPr>
          </a:lstStyle>
          <a:p>
            <a:pPr algn="ctr" fontAlgn="base">
              <a:spcBef>
                <a:spcPct val="0"/>
              </a:spcBef>
              <a:spcAft>
                <a:spcPct val="0"/>
              </a:spcAft>
              <a:buNone/>
              <a:defRPr/>
            </a:pPr>
            <a:endParaRPr lang="ja-JP" altLang="en-US" sz="3692" dirty="0">
              <a:solidFill>
                <a:srgbClr val="000000"/>
              </a:solidFill>
            </a:endParaRPr>
          </a:p>
        </p:txBody>
      </p:sp>
      <p:sp>
        <p:nvSpPr>
          <p:cNvPr id="6" name="テキスト ボックス 5">
            <a:extLst>
              <a:ext uri="{FF2B5EF4-FFF2-40B4-BE49-F238E27FC236}">
                <a16:creationId xmlns:a16="http://schemas.microsoft.com/office/drawing/2014/main" id="{A1F1B1ED-7CF5-9BE8-AF94-EB9980EF028C}"/>
              </a:ext>
            </a:extLst>
          </p:cNvPr>
          <p:cNvSpPr txBox="1"/>
          <p:nvPr/>
        </p:nvSpPr>
        <p:spPr>
          <a:xfrm>
            <a:off x="166115" y="587808"/>
            <a:ext cx="3294537" cy="923330"/>
          </a:xfrm>
          <a:prstGeom prst="rect">
            <a:avLst/>
          </a:prstGeom>
          <a:noFill/>
          <a:ln>
            <a:solidFill>
              <a:schemeClr val="tx1"/>
            </a:solidFill>
            <a:prstDash val="dash"/>
          </a:ln>
        </p:spPr>
        <p:txBody>
          <a:bodyPr wrap="square" rtlCol="0">
            <a:spAutoFit/>
          </a:bodyPr>
          <a:lstStyle/>
          <a:p>
            <a:pPr marL="0" algn="l" rtl="0" eaLnBrk="1" latinLnBrk="0" hangingPunct="1">
              <a:spcBef>
                <a:spcPts val="0"/>
              </a:spcBef>
              <a:spcAft>
                <a:spcPts val="0"/>
              </a:spcAft>
            </a:pPr>
            <a:r>
              <a:rPr kumimoji="1" lang="en-US" altLang="ja-JP" sz="1800" b="1" kern="1200" dirty="0">
                <a:solidFill>
                  <a:srgbClr val="000000"/>
                </a:solidFill>
                <a:effectLst/>
                <a:latin typeface="UD デジタル 教科書体 NP-B" panose="02020700000000000000" pitchFamily="18" charset="-128"/>
                <a:ea typeface="UD デジタル 教科書体 NP-B" panose="02020700000000000000" pitchFamily="18" charset="-128"/>
                <a:cs typeface="+mn-cs"/>
              </a:rPr>
              <a:t>【</a:t>
            </a:r>
            <a:r>
              <a:rPr kumimoji="1" lang="ja-JP" altLang="ja-JP" sz="1800" b="1" kern="1200" dirty="0">
                <a:solidFill>
                  <a:srgbClr val="000000"/>
                </a:solidFill>
                <a:effectLst/>
                <a:latin typeface="UD デジタル 教科書体 NP-B" panose="02020700000000000000" pitchFamily="18" charset="-128"/>
                <a:ea typeface="UD デジタル 教科書体 NP-B" panose="02020700000000000000" pitchFamily="18" charset="-128"/>
                <a:cs typeface="+mn-cs"/>
              </a:rPr>
              <a:t>理想</a:t>
            </a:r>
            <a:r>
              <a:rPr kumimoji="1" lang="en-US" altLang="ja-JP" sz="1800" b="1" kern="1200" dirty="0">
                <a:solidFill>
                  <a:srgbClr val="000000"/>
                </a:solidFill>
                <a:effectLst/>
                <a:latin typeface="UD デジタル 教科書体 NP-B" panose="02020700000000000000" pitchFamily="18" charset="-128"/>
                <a:ea typeface="UD デジタル 教科書体 NP-B" panose="02020700000000000000" pitchFamily="18" charset="-128"/>
                <a:cs typeface="+mn-cs"/>
              </a:rPr>
              <a:t>】</a:t>
            </a:r>
            <a:endParaRPr lang="ja-JP" altLang="ja-JP" dirty="0">
              <a:effectLst/>
            </a:endParaRPr>
          </a:p>
          <a:p>
            <a:pPr marL="0" algn="l" rtl="0" eaLnBrk="1" latinLnBrk="0" hangingPunct="1">
              <a:spcBef>
                <a:spcPts val="0"/>
              </a:spcBef>
              <a:spcAft>
                <a:spcPts val="0"/>
              </a:spcAft>
            </a:pPr>
            <a:r>
              <a:rPr kumimoji="1" lang="ja-JP" altLang="ja-JP" sz="1800" b="1" kern="1200" dirty="0">
                <a:solidFill>
                  <a:srgbClr val="000000"/>
                </a:solidFill>
                <a:effectLst/>
                <a:latin typeface="UD デジタル 教科書体 NP-B" panose="02020700000000000000" pitchFamily="18" charset="-128"/>
                <a:ea typeface="UD デジタル 教科書体 NP-B" panose="02020700000000000000" pitchFamily="18" charset="-128"/>
                <a:cs typeface="+mn-cs"/>
              </a:rPr>
              <a:t>溜め込まず、</a:t>
            </a:r>
            <a:endParaRPr lang="ja-JP" altLang="ja-JP" dirty="0">
              <a:effectLst/>
            </a:endParaRPr>
          </a:p>
          <a:p>
            <a:pPr marL="0" algn="l" rtl="0" eaLnBrk="1" latinLnBrk="0" hangingPunct="1">
              <a:spcBef>
                <a:spcPts val="0"/>
              </a:spcBef>
              <a:spcAft>
                <a:spcPts val="0"/>
              </a:spcAft>
            </a:pPr>
            <a:r>
              <a:rPr kumimoji="1" lang="ja-JP" altLang="ja-JP" sz="1800" b="1" kern="1200" dirty="0">
                <a:solidFill>
                  <a:srgbClr val="000000"/>
                </a:solidFill>
                <a:effectLst/>
                <a:latin typeface="UD デジタル 教科書体 NP-B" panose="02020700000000000000" pitchFamily="18" charset="-128"/>
                <a:ea typeface="UD デジタル 教科書体 NP-B" panose="02020700000000000000" pitchFamily="18" charset="-128"/>
                <a:cs typeface="+mn-cs"/>
              </a:rPr>
              <a:t>計画的に会計処理をする</a:t>
            </a:r>
            <a:endParaRPr lang="ja-JP" altLang="ja-JP" dirty="0">
              <a:effectLst/>
            </a:endParaRPr>
          </a:p>
        </p:txBody>
      </p:sp>
      <p:sp>
        <p:nvSpPr>
          <p:cNvPr id="3" name="AutoShape 2">
            <a:extLst>
              <a:ext uri="{FF2B5EF4-FFF2-40B4-BE49-F238E27FC236}">
                <a16:creationId xmlns:a16="http://schemas.microsoft.com/office/drawing/2014/main" id="{AC390FF7-E1D6-E0CD-58D2-F7A3F9DB0DB9}"/>
              </a:ext>
            </a:extLst>
          </p:cNvPr>
          <p:cNvSpPr>
            <a:spLocks noChangeArrowheads="1"/>
          </p:cNvSpPr>
          <p:nvPr/>
        </p:nvSpPr>
        <p:spPr bwMode="auto">
          <a:xfrm>
            <a:off x="4332020" y="489496"/>
            <a:ext cx="4736855" cy="3974413"/>
          </a:xfrm>
          <a:prstGeom prst="foldedCorner">
            <a:avLst>
              <a:gd name="adj" fmla="val 12500"/>
            </a:avLst>
          </a:prstGeom>
          <a:solidFill>
            <a:srgbClr val="FFFF99"/>
          </a:solidFill>
          <a:ln w="9525">
            <a:solidFill>
              <a:schemeClr val="tx1"/>
            </a:solidFill>
            <a:round/>
            <a:headEnd/>
            <a:tailEnd/>
          </a:ln>
        </p:spPr>
        <p:txBody>
          <a:bodyPr wrap="none" anchor="ctr"/>
          <a:lstStyle>
            <a:lvl1pPr>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15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14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14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14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14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14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1400">
                <a:solidFill>
                  <a:schemeClr val="tx1"/>
                </a:solidFill>
                <a:latin typeface="Arial" panose="020B0604020202020204" pitchFamily="34" charset="0"/>
                <a:ea typeface="ＭＳ Ｐゴシック" panose="020B0600070205080204" pitchFamily="50" charset="-128"/>
              </a:defRPr>
            </a:lvl9pPr>
          </a:lstStyle>
          <a:p>
            <a:pPr algn="ctr" fontAlgn="base">
              <a:spcBef>
                <a:spcPct val="0"/>
              </a:spcBef>
              <a:spcAft>
                <a:spcPct val="0"/>
              </a:spcAft>
              <a:buNone/>
              <a:defRPr/>
            </a:pPr>
            <a:endParaRPr lang="en-US" altLang="ja-JP" sz="3692" dirty="0">
              <a:solidFill>
                <a:srgbClr val="000000"/>
              </a:solidFill>
            </a:endParaRPr>
          </a:p>
        </p:txBody>
      </p:sp>
      <p:sp>
        <p:nvSpPr>
          <p:cNvPr id="9" name="AutoShape 2">
            <a:extLst>
              <a:ext uri="{FF2B5EF4-FFF2-40B4-BE49-F238E27FC236}">
                <a16:creationId xmlns:a16="http://schemas.microsoft.com/office/drawing/2014/main" id="{1AE7008D-22BA-FB99-A582-F0C7E235EDE1}"/>
              </a:ext>
            </a:extLst>
          </p:cNvPr>
          <p:cNvSpPr>
            <a:spLocks noChangeArrowheads="1"/>
          </p:cNvSpPr>
          <p:nvPr/>
        </p:nvSpPr>
        <p:spPr bwMode="auto">
          <a:xfrm>
            <a:off x="108065" y="4582613"/>
            <a:ext cx="8939876" cy="1747816"/>
          </a:xfrm>
          <a:prstGeom prst="foldedCorner">
            <a:avLst>
              <a:gd name="adj" fmla="val 12500"/>
            </a:avLst>
          </a:prstGeom>
          <a:solidFill>
            <a:schemeClr val="accent1">
              <a:lumMod val="40000"/>
              <a:lumOff val="60000"/>
            </a:schemeClr>
          </a:solidFill>
          <a:ln w="9525">
            <a:solidFill>
              <a:schemeClr val="tx1"/>
            </a:solidFill>
            <a:round/>
            <a:headEnd/>
            <a:tailEnd/>
          </a:ln>
        </p:spPr>
        <p:txBody>
          <a:bodyPr wrap="none" anchor="ctr"/>
          <a:lstStyle>
            <a:lvl1pPr>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15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14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14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14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14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14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1400">
                <a:solidFill>
                  <a:schemeClr val="tx1"/>
                </a:solidFill>
                <a:latin typeface="Arial" panose="020B0604020202020204" pitchFamily="34" charset="0"/>
                <a:ea typeface="ＭＳ Ｐゴシック" panose="020B0600070205080204" pitchFamily="50" charset="-128"/>
              </a:defRPr>
            </a:lvl9pPr>
          </a:lstStyle>
          <a:p>
            <a:pPr algn="ctr" fontAlgn="base">
              <a:spcBef>
                <a:spcPct val="0"/>
              </a:spcBef>
              <a:spcAft>
                <a:spcPct val="0"/>
              </a:spcAft>
              <a:buNone/>
              <a:defRPr/>
            </a:pPr>
            <a:endParaRPr lang="en-US" altLang="ja-JP" sz="3692" dirty="0">
              <a:solidFill>
                <a:srgbClr val="000000"/>
              </a:solidFill>
            </a:endParaRPr>
          </a:p>
        </p:txBody>
      </p:sp>
      <p:sp>
        <p:nvSpPr>
          <p:cNvPr id="12" name="テキスト ボックス 11">
            <a:extLst>
              <a:ext uri="{FF2B5EF4-FFF2-40B4-BE49-F238E27FC236}">
                <a16:creationId xmlns:a16="http://schemas.microsoft.com/office/drawing/2014/main" id="{2B3A2687-C318-23A0-E003-1313FEED7F17}"/>
              </a:ext>
            </a:extLst>
          </p:cNvPr>
          <p:cNvSpPr txBox="1"/>
          <p:nvPr/>
        </p:nvSpPr>
        <p:spPr>
          <a:xfrm>
            <a:off x="195615" y="2548459"/>
            <a:ext cx="3265037" cy="923330"/>
          </a:xfrm>
          <a:prstGeom prst="rect">
            <a:avLst/>
          </a:prstGeom>
          <a:noFill/>
          <a:ln>
            <a:solidFill>
              <a:schemeClr val="tx1"/>
            </a:solidFill>
            <a:prstDash val="dash"/>
          </a:ln>
        </p:spPr>
        <p:txBody>
          <a:bodyPr wrap="square" rtlCol="0">
            <a:spAutoFit/>
          </a:bodyPr>
          <a:lstStyle/>
          <a:p>
            <a:pPr marL="0" algn="l" rtl="0" eaLnBrk="1" latinLnBrk="0" hangingPunct="1">
              <a:spcBef>
                <a:spcPts val="0"/>
              </a:spcBef>
              <a:spcAft>
                <a:spcPts val="0"/>
              </a:spcAft>
            </a:pPr>
            <a:r>
              <a:rPr kumimoji="1" lang="en-US" altLang="ja-JP" sz="1800" b="1" kern="1200" dirty="0">
                <a:solidFill>
                  <a:srgbClr val="000000"/>
                </a:solidFill>
                <a:effectLst/>
                <a:latin typeface="UD デジタル 教科書体 NP-B" panose="02020700000000000000" pitchFamily="18" charset="-128"/>
                <a:ea typeface="UD デジタル 教科書体 NP-B" panose="02020700000000000000" pitchFamily="18" charset="-128"/>
                <a:cs typeface="+mn-cs"/>
              </a:rPr>
              <a:t>【</a:t>
            </a:r>
            <a:r>
              <a:rPr kumimoji="1" lang="ja-JP" altLang="ja-JP" sz="1800" b="1" kern="1200" dirty="0">
                <a:solidFill>
                  <a:srgbClr val="000000"/>
                </a:solidFill>
                <a:effectLst/>
                <a:latin typeface="UD デジタル 教科書体 NP-B" panose="02020700000000000000" pitchFamily="18" charset="-128"/>
                <a:ea typeface="UD デジタル 教科書体 NP-B" panose="02020700000000000000" pitchFamily="18" charset="-128"/>
                <a:cs typeface="+mn-cs"/>
              </a:rPr>
              <a:t>課題</a:t>
            </a:r>
            <a:r>
              <a:rPr kumimoji="1" lang="en-US" altLang="ja-JP" sz="1800" b="1" kern="1200" dirty="0">
                <a:solidFill>
                  <a:srgbClr val="000000"/>
                </a:solidFill>
                <a:effectLst/>
                <a:latin typeface="UD デジタル 教科書体 NP-B" panose="02020700000000000000" pitchFamily="18" charset="-128"/>
                <a:ea typeface="UD デジタル 教科書体 NP-B" panose="02020700000000000000" pitchFamily="18" charset="-128"/>
                <a:cs typeface="+mn-cs"/>
              </a:rPr>
              <a:t>】</a:t>
            </a:r>
            <a:endParaRPr lang="ja-JP" altLang="ja-JP" dirty="0">
              <a:effectLst/>
            </a:endParaRPr>
          </a:p>
          <a:p>
            <a:pPr marL="0" algn="l" rtl="0" eaLnBrk="1" latinLnBrk="0" hangingPunct="1">
              <a:spcBef>
                <a:spcPts val="0"/>
              </a:spcBef>
              <a:spcAft>
                <a:spcPts val="0"/>
              </a:spcAft>
            </a:pPr>
            <a:r>
              <a:rPr kumimoji="1" lang="ja-JP" altLang="ja-JP" sz="1800" b="1" kern="1200" dirty="0">
                <a:solidFill>
                  <a:srgbClr val="000000"/>
                </a:solidFill>
                <a:effectLst/>
                <a:latin typeface="UD デジタル 教科書体 NP-B" panose="02020700000000000000" pitchFamily="18" charset="-128"/>
                <a:ea typeface="UD デジタル 教科書体 NP-B" panose="02020700000000000000" pitchFamily="18" charset="-128"/>
                <a:cs typeface="+mn-cs"/>
              </a:rPr>
              <a:t>年度末にあわてて</a:t>
            </a:r>
            <a:endParaRPr lang="ja-JP" altLang="ja-JP" dirty="0">
              <a:effectLst/>
            </a:endParaRPr>
          </a:p>
          <a:p>
            <a:pPr marL="0" algn="l" rtl="0" eaLnBrk="1" latinLnBrk="0" hangingPunct="1">
              <a:spcBef>
                <a:spcPts val="0"/>
              </a:spcBef>
              <a:spcAft>
                <a:spcPts val="0"/>
              </a:spcAft>
            </a:pPr>
            <a:r>
              <a:rPr kumimoji="1" lang="ja-JP" altLang="ja-JP" sz="1800" b="1" kern="1200" dirty="0">
                <a:solidFill>
                  <a:srgbClr val="000000"/>
                </a:solidFill>
                <a:effectLst/>
                <a:latin typeface="UD デジタル 教科書体 NP-B" panose="02020700000000000000" pitchFamily="18" charset="-128"/>
                <a:ea typeface="UD デジタル 教科書体 NP-B" panose="02020700000000000000" pitchFamily="18" charset="-128"/>
                <a:cs typeface="+mn-cs"/>
              </a:rPr>
              <a:t>決算に向けた処理をする</a:t>
            </a:r>
            <a:endParaRPr lang="ja-JP" altLang="ja-JP" dirty="0">
              <a:effectLst/>
            </a:endParaRPr>
          </a:p>
        </p:txBody>
      </p:sp>
      <p:sp>
        <p:nvSpPr>
          <p:cNvPr id="13" name="テキスト ボックス 12">
            <a:extLst>
              <a:ext uri="{FF2B5EF4-FFF2-40B4-BE49-F238E27FC236}">
                <a16:creationId xmlns:a16="http://schemas.microsoft.com/office/drawing/2014/main" id="{54B38089-F566-4C49-BBD2-B8F4D87CA7BB}"/>
              </a:ext>
            </a:extLst>
          </p:cNvPr>
          <p:cNvSpPr txBox="1"/>
          <p:nvPr/>
        </p:nvSpPr>
        <p:spPr>
          <a:xfrm>
            <a:off x="4429645" y="540833"/>
            <a:ext cx="4386474" cy="923330"/>
          </a:xfrm>
          <a:prstGeom prst="rect">
            <a:avLst/>
          </a:prstGeom>
          <a:noFill/>
          <a:ln>
            <a:solidFill>
              <a:schemeClr val="tx1"/>
            </a:solidFill>
            <a:prstDash val="dash"/>
          </a:ln>
        </p:spPr>
        <p:txBody>
          <a:bodyPr wrap="square" rtlCol="0">
            <a:spAutoFit/>
          </a:bodyPr>
          <a:lstStyle/>
          <a:p>
            <a:pPr marL="0" algn="l" rtl="0" eaLnBrk="1" latinLnBrk="0" hangingPunct="1">
              <a:spcBef>
                <a:spcPts val="0"/>
              </a:spcBef>
              <a:spcAft>
                <a:spcPts val="0"/>
              </a:spcAft>
            </a:pPr>
            <a:r>
              <a:rPr kumimoji="1" lang="en-US" altLang="ja-JP" sz="1800" b="1" kern="1200" dirty="0">
                <a:solidFill>
                  <a:srgbClr val="000000"/>
                </a:solidFill>
                <a:effectLst/>
                <a:latin typeface="UD デジタル 教科書体 NP-B" panose="02020700000000000000" pitchFamily="18" charset="-128"/>
                <a:ea typeface="UD デジタル 教科書体 NP-B" panose="02020700000000000000" pitchFamily="18" charset="-128"/>
                <a:cs typeface="+mn-cs"/>
              </a:rPr>
              <a:t>【</a:t>
            </a:r>
            <a:r>
              <a:rPr kumimoji="1" lang="ja-JP" altLang="ja-JP" sz="1800" b="1" kern="1200" dirty="0">
                <a:solidFill>
                  <a:srgbClr val="000000"/>
                </a:solidFill>
                <a:effectLst/>
                <a:latin typeface="UD デジタル 教科書体 NP-B" panose="02020700000000000000" pitchFamily="18" charset="-128"/>
                <a:ea typeface="UD デジタル 教科書体 NP-B" panose="02020700000000000000" pitchFamily="18" charset="-128"/>
                <a:cs typeface="+mn-cs"/>
              </a:rPr>
              <a:t>事例</a:t>
            </a:r>
            <a:r>
              <a:rPr kumimoji="1" lang="en-US" altLang="ja-JP" sz="1800" b="1" kern="1200" dirty="0">
                <a:solidFill>
                  <a:srgbClr val="000000"/>
                </a:solidFill>
                <a:effectLst/>
                <a:latin typeface="UD デジタル 教科書体 NP-B" panose="02020700000000000000" pitchFamily="18" charset="-128"/>
                <a:ea typeface="UD デジタル 教科書体 NP-B" panose="02020700000000000000" pitchFamily="18" charset="-128"/>
                <a:cs typeface="+mn-cs"/>
              </a:rPr>
              <a:t>】</a:t>
            </a:r>
            <a:endParaRPr lang="ja-JP" altLang="ja-JP" dirty="0">
              <a:effectLst/>
            </a:endParaRPr>
          </a:p>
          <a:p>
            <a:pPr marL="0" algn="l" rtl="0" eaLnBrk="1" latinLnBrk="0" hangingPunct="1">
              <a:spcBef>
                <a:spcPts val="0"/>
              </a:spcBef>
              <a:spcAft>
                <a:spcPts val="0"/>
              </a:spcAft>
            </a:pPr>
            <a:r>
              <a:rPr kumimoji="1" lang="ja-JP" altLang="ja-JP" sz="1800" b="1" kern="1200" dirty="0">
                <a:solidFill>
                  <a:srgbClr val="000000"/>
                </a:solidFill>
                <a:effectLst/>
                <a:latin typeface="UD デジタル 教科書体 NP-B" panose="02020700000000000000" pitchFamily="18" charset="-128"/>
                <a:ea typeface="UD デジタル 教科書体 NP-B" panose="02020700000000000000" pitchFamily="18" charset="-128"/>
                <a:cs typeface="+mn-cs"/>
              </a:rPr>
              <a:t>毎月１回、</a:t>
            </a:r>
            <a:endParaRPr lang="ja-JP" altLang="ja-JP" dirty="0">
              <a:effectLst/>
            </a:endParaRPr>
          </a:p>
          <a:p>
            <a:pPr marL="0" algn="l" rtl="0" eaLnBrk="1" latinLnBrk="0" hangingPunct="1">
              <a:spcBef>
                <a:spcPts val="0"/>
              </a:spcBef>
              <a:spcAft>
                <a:spcPts val="0"/>
              </a:spcAft>
            </a:pPr>
            <a:r>
              <a:rPr kumimoji="1" lang="ja-JP" altLang="ja-JP" sz="1800" b="1" kern="1200" dirty="0">
                <a:solidFill>
                  <a:srgbClr val="000000"/>
                </a:solidFill>
                <a:effectLst/>
                <a:latin typeface="UD デジタル 教科書体 NP-B" panose="02020700000000000000" pitchFamily="18" charset="-128"/>
                <a:ea typeface="UD デジタル 教科書体 NP-B" panose="02020700000000000000" pitchFamily="18" charset="-128"/>
                <a:cs typeface="+mn-cs"/>
              </a:rPr>
              <a:t>会館に集まって会計処理をしている！</a:t>
            </a:r>
            <a:endParaRPr lang="ja-JP" altLang="ja-JP" dirty="0">
              <a:effectLst/>
            </a:endParaRPr>
          </a:p>
        </p:txBody>
      </p:sp>
      <p:sp>
        <p:nvSpPr>
          <p:cNvPr id="14" name="テキスト ボックス 13">
            <a:extLst>
              <a:ext uri="{FF2B5EF4-FFF2-40B4-BE49-F238E27FC236}">
                <a16:creationId xmlns:a16="http://schemas.microsoft.com/office/drawing/2014/main" id="{7CE8FA4E-E0E9-6E8E-6BC6-824416685FB6}"/>
              </a:ext>
            </a:extLst>
          </p:cNvPr>
          <p:cNvSpPr txBox="1"/>
          <p:nvPr/>
        </p:nvSpPr>
        <p:spPr>
          <a:xfrm>
            <a:off x="152047" y="4728742"/>
            <a:ext cx="8869820" cy="830997"/>
          </a:xfrm>
          <a:prstGeom prst="rect">
            <a:avLst/>
          </a:prstGeom>
          <a:noFill/>
          <a:ln>
            <a:solidFill>
              <a:schemeClr val="tx1"/>
            </a:solidFill>
            <a:prstDash val="dash"/>
          </a:ln>
        </p:spPr>
        <p:txBody>
          <a:bodyPr wrap="square" rtlCol="0">
            <a:spAutoFit/>
          </a:bodyPr>
          <a:lstStyle/>
          <a:p>
            <a:pPr marL="0" algn="l" rtl="0" eaLnBrk="1" latinLnBrk="0" hangingPunct="1">
              <a:spcBef>
                <a:spcPts val="0"/>
              </a:spcBef>
              <a:spcAft>
                <a:spcPts val="0"/>
              </a:spcAft>
            </a:pPr>
            <a:r>
              <a:rPr kumimoji="1" lang="ja-JP" altLang="ja-JP" sz="2400" b="1" kern="1200" dirty="0">
                <a:solidFill>
                  <a:srgbClr val="000000"/>
                </a:solidFill>
                <a:effectLst/>
                <a:latin typeface="UD デジタル 教科書体 NP-B" panose="02020700000000000000" pitchFamily="18" charset="-128"/>
                <a:ea typeface="UD デジタル 教科書体 NP-B" panose="02020700000000000000" pitchFamily="18" charset="-128"/>
                <a:cs typeface="+mn-cs"/>
              </a:rPr>
              <a:t>★最初の一歩★</a:t>
            </a:r>
            <a:endParaRPr lang="ja-JP" altLang="ja-JP" sz="2400" dirty="0">
              <a:effectLst/>
            </a:endParaRPr>
          </a:p>
          <a:p>
            <a:pPr marL="0" algn="l" rtl="0" eaLnBrk="1" latinLnBrk="0" hangingPunct="1">
              <a:spcBef>
                <a:spcPts val="0"/>
              </a:spcBef>
              <a:spcAft>
                <a:spcPts val="0"/>
              </a:spcAft>
            </a:pPr>
            <a:r>
              <a:rPr kumimoji="1" lang="ja-JP" altLang="ja-JP" sz="2400" b="1" kern="1200" dirty="0">
                <a:solidFill>
                  <a:srgbClr val="000000"/>
                </a:solidFill>
                <a:effectLst/>
                <a:latin typeface="UD デジタル 教科書体 NP-B" panose="02020700000000000000" pitchFamily="18" charset="-128"/>
                <a:ea typeface="UD デジタル 教科書体 NP-B" panose="02020700000000000000" pitchFamily="18" charset="-128"/>
                <a:cs typeface="+mn-cs"/>
              </a:rPr>
              <a:t>定期的に集まってできる処理からやってみる</a:t>
            </a:r>
            <a:endParaRPr lang="ja-JP" altLang="ja-JP" sz="2400" dirty="0">
              <a:effectLst/>
            </a:endParaRPr>
          </a:p>
        </p:txBody>
      </p:sp>
      <p:sp>
        <p:nvSpPr>
          <p:cNvPr id="15" name="タイトル 1">
            <a:extLst>
              <a:ext uri="{FF2B5EF4-FFF2-40B4-BE49-F238E27FC236}">
                <a16:creationId xmlns:a16="http://schemas.microsoft.com/office/drawing/2014/main" id="{51E83AE2-6CAE-2BEE-0E5D-31FBCB55E561}"/>
              </a:ext>
            </a:extLst>
          </p:cNvPr>
          <p:cNvSpPr txBox="1">
            <a:spLocks/>
          </p:cNvSpPr>
          <p:nvPr/>
        </p:nvSpPr>
        <p:spPr>
          <a:xfrm>
            <a:off x="75125" y="1532654"/>
            <a:ext cx="3672698" cy="747508"/>
          </a:xfrm>
          <a:prstGeom prst="rect">
            <a:avLst/>
          </a:prstGeom>
          <a:ln>
            <a:noFill/>
            <a:prstDash val="dash"/>
          </a:ln>
        </p:spPr>
        <p:txBody>
          <a:bodyPr vert="horz" lIns="91440" tIns="45720" rIns="91440" bIns="45720" rtlCol="0" anchor="ctr">
            <a:noAutofit/>
          </a:bodyPr>
          <a:lst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a:lstStyle>
          <a:p>
            <a:pPr marL="0" algn="l" rtl="0" eaLnBrk="1" latinLnBrk="0" hangingPunct="1">
              <a:spcBef>
                <a:spcPts val="0"/>
              </a:spcBef>
              <a:spcAft>
                <a:spcPts val="0"/>
              </a:spcAft>
            </a:pPr>
            <a:r>
              <a:rPr kumimoji="1" lang="ja-JP" altLang="ja-JP" sz="1400" kern="1200" dirty="0">
                <a:solidFill>
                  <a:srgbClr val="000000"/>
                </a:solidFill>
                <a:effectLst/>
                <a:latin typeface="HG丸ｺﾞｼｯｸM-PRO" panose="020F0600000000000000" pitchFamily="50" charset="-128"/>
                <a:ea typeface="HG丸ｺﾞｼｯｸM-PRO" panose="020F0600000000000000" pitchFamily="50" charset="-128"/>
                <a:cs typeface="+mn-cs"/>
              </a:rPr>
              <a:t>お買い物したときの領収書などは、</a:t>
            </a:r>
            <a:endParaRPr kumimoji="1" lang="en-US" altLang="ja-JP" sz="1400" kern="1200" dirty="0">
              <a:solidFill>
                <a:srgbClr val="000000"/>
              </a:solidFill>
              <a:effectLst/>
              <a:latin typeface="HG丸ｺﾞｼｯｸM-PRO" panose="020F0600000000000000" pitchFamily="50" charset="-128"/>
              <a:ea typeface="HG丸ｺﾞｼｯｸM-PRO" panose="020F0600000000000000" pitchFamily="50" charset="-128"/>
              <a:cs typeface="+mn-cs"/>
            </a:endParaRPr>
          </a:p>
          <a:p>
            <a:pPr marL="0" algn="l" rtl="0" eaLnBrk="1" latinLnBrk="0" hangingPunct="1">
              <a:spcBef>
                <a:spcPts val="0"/>
              </a:spcBef>
              <a:spcAft>
                <a:spcPts val="0"/>
              </a:spcAft>
            </a:pPr>
            <a:r>
              <a:rPr kumimoji="1" lang="ja-JP" altLang="ja-JP" sz="1400" kern="1200" dirty="0">
                <a:solidFill>
                  <a:srgbClr val="000000"/>
                </a:solidFill>
                <a:effectLst/>
                <a:latin typeface="HG丸ｺﾞｼｯｸM-PRO" panose="020F0600000000000000" pitchFamily="50" charset="-128"/>
                <a:ea typeface="HG丸ｺﾞｼｯｸM-PRO" panose="020F0600000000000000" pitchFamily="50" charset="-128"/>
                <a:cs typeface="+mn-cs"/>
              </a:rPr>
              <a:t>溜め込まずに都度処理をすることで</a:t>
            </a:r>
            <a:endParaRPr lang="ja-JP" altLang="ja-JP" sz="1400" dirty="0">
              <a:effectLst/>
            </a:endParaRPr>
          </a:p>
          <a:p>
            <a:pPr marL="0" algn="l" rtl="0" eaLnBrk="1" latinLnBrk="0" hangingPunct="1">
              <a:spcBef>
                <a:spcPts val="0"/>
              </a:spcBef>
              <a:spcAft>
                <a:spcPts val="0"/>
              </a:spcAft>
            </a:pPr>
            <a:r>
              <a:rPr kumimoji="1" lang="ja-JP" altLang="ja-JP" sz="1400" kern="1200" dirty="0">
                <a:solidFill>
                  <a:srgbClr val="000000"/>
                </a:solidFill>
                <a:effectLst/>
                <a:latin typeface="HG丸ｺﾞｼｯｸM-PRO" panose="020F0600000000000000" pitchFamily="50" charset="-128"/>
                <a:ea typeface="HG丸ｺﾞｼｯｸM-PRO" panose="020F0600000000000000" pitchFamily="50" charset="-128"/>
                <a:cs typeface="+mn-cs"/>
              </a:rPr>
              <a:t>会計処理の負担を軽減する。</a:t>
            </a:r>
            <a:endParaRPr lang="ja-JP" altLang="ja-JP" sz="1400" dirty="0">
              <a:effectLst/>
            </a:endParaRPr>
          </a:p>
        </p:txBody>
      </p:sp>
      <p:sp>
        <p:nvSpPr>
          <p:cNvPr id="16" name="タイトル 1">
            <a:extLst>
              <a:ext uri="{FF2B5EF4-FFF2-40B4-BE49-F238E27FC236}">
                <a16:creationId xmlns:a16="http://schemas.microsoft.com/office/drawing/2014/main" id="{5A1B43EE-61CD-D34B-0CCB-152397A88F81}"/>
              </a:ext>
            </a:extLst>
          </p:cNvPr>
          <p:cNvSpPr txBox="1">
            <a:spLocks/>
          </p:cNvSpPr>
          <p:nvPr/>
        </p:nvSpPr>
        <p:spPr>
          <a:xfrm>
            <a:off x="99677" y="3438458"/>
            <a:ext cx="3797282" cy="939558"/>
          </a:xfrm>
          <a:prstGeom prst="rect">
            <a:avLst/>
          </a:prstGeom>
          <a:ln>
            <a:noFill/>
            <a:prstDash val="dash"/>
          </a:ln>
        </p:spPr>
        <p:txBody>
          <a:bodyPr vert="horz" lIns="91440" tIns="45720" rIns="91440" bIns="45720" rtlCol="0" anchor="ctr">
            <a:normAutofit/>
          </a:bodyPr>
          <a:lst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a:lstStyle>
          <a:p>
            <a:pPr marL="0" algn="l" rtl="0" eaLnBrk="1" latinLnBrk="0" hangingPunct="1">
              <a:spcBef>
                <a:spcPts val="0"/>
              </a:spcBef>
              <a:spcAft>
                <a:spcPts val="0"/>
              </a:spcAft>
            </a:pPr>
            <a:r>
              <a:rPr kumimoji="1" lang="ja-JP" altLang="ja-JP" sz="1400" kern="1200" dirty="0">
                <a:solidFill>
                  <a:srgbClr val="000000"/>
                </a:solidFill>
                <a:effectLst/>
                <a:latin typeface="HG丸ｺﾞｼｯｸM-PRO" panose="020F0600000000000000" pitchFamily="50" charset="-128"/>
                <a:ea typeface="HG丸ｺﾞｼｯｸM-PRO" panose="020F0600000000000000" pitchFamily="50" charset="-128"/>
                <a:cs typeface="+mn-cs"/>
              </a:rPr>
              <a:t>１年間で集まった領収書の整理や計算作業。</a:t>
            </a:r>
            <a:endParaRPr lang="ja-JP" altLang="ja-JP" sz="1400" dirty="0">
              <a:effectLst/>
            </a:endParaRPr>
          </a:p>
          <a:p>
            <a:pPr marL="0" algn="l" rtl="0" eaLnBrk="1" latinLnBrk="0" hangingPunct="1">
              <a:spcBef>
                <a:spcPts val="0"/>
              </a:spcBef>
              <a:spcAft>
                <a:spcPts val="0"/>
              </a:spcAft>
            </a:pPr>
            <a:r>
              <a:rPr kumimoji="1" lang="ja-JP" altLang="ja-JP" sz="1400" kern="1200" dirty="0">
                <a:solidFill>
                  <a:srgbClr val="000000"/>
                </a:solidFill>
                <a:effectLst/>
                <a:latin typeface="HG丸ｺﾞｼｯｸM-PRO" panose="020F0600000000000000" pitchFamily="50" charset="-128"/>
                <a:ea typeface="HG丸ｺﾞｼｯｸM-PRO" panose="020F0600000000000000" pitchFamily="50" charset="-128"/>
                <a:cs typeface="+mn-cs"/>
              </a:rPr>
              <a:t>決算時は短期間で処理する必要があり、</a:t>
            </a:r>
            <a:endParaRPr kumimoji="1" lang="en-US" altLang="ja-JP" sz="1400" kern="1200" dirty="0">
              <a:solidFill>
                <a:srgbClr val="000000"/>
              </a:solidFill>
              <a:effectLst/>
              <a:latin typeface="HG丸ｺﾞｼｯｸM-PRO" panose="020F0600000000000000" pitchFamily="50" charset="-128"/>
              <a:ea typeface="HG丸ｺﾞｼｯｸM-PRO" panose="020F0600000000000000" pitchFamily="50" charset="-128"/>
              <a:cs typeface="+mn-cs"/>
            </a:endParaRPr>
          </a:p>
          <a:p>
            <a:pPr marL="0" algn="l" rtl="0" eaLnBrk="1" latinLnBrk="0" hangingPunct="1">
              <a:spcBef>
                <a:spcPts val="0"/>
              </a:spcBef>
              <a:spcAft>
                <a:spcPts val="0"/>
              </a:spcAft>
            </a:pPr>
            <a:r>
              <a:rPr kumimoji="1" lang="ja-JP" altLang="ja-JP" sz="1400" kern="1200" dirty="0">
                <a:solidFill>
                  <a:srgbClr val="000000"/>
                </a:solidFill>
                <a:effectLst/>
                <a:latin typeface="HG丸ｺﾞｼｯｸM-PRO" panose="020F0600000000000000" pitchFamily="50" charset="-128"/>
                <a:ea typeface="HG丸ｺﾞｼｯｸM-PRO" panose="020F0600000000000000" pitchFamily="50" charset="-128"/>
                <a:cs typeface="+mn-cs"/>
              </a:rPr>
              <a:t>かなりの負担に･･･</a:t>
            </a:r>
            <a:endParaRPr lang="ja-JP" altLang="ja-JP" sz="1400" dirty="0">
              <a:effectLst/>
            </a:endParaRPr>
          </a:p>
        </p:txBody>
      </p:sp>
      <p:sp>
        <p:nvSpPr>
          <p:cNvPr id="17" name="タイトル 1">
            <a:extLst>
              <a:ext uri="{FF2B5EF4-FFF2-40B4-BE49-F238E27FC236}">
                <a16:creationId xmlns:a16="http://schemas.microsoft.com/office/drawing/2014/main" id="{9F8DF206-774C-32D1-39F7-FADCC3163D3C}"/>
              </a:ext>
            </a:extLst>
          </p:cNvPr>
          <p:cNvSpPr txBox="1">
            <a:spLocks/>
          </p:cNvSpPr>
          <p:nvPr/>
        </p:nvSpPr>
        <p:spPr>
          <a:xfrm>
            <a:off x="4438452" y="1518912"/>
            <a:ext cx="4575481" cy="2439140"/>
          </a:xfrm>
          <a:prstGeom prst="rect">
            <a:avLst/>
          </a:prstGeom>
          <a:ln>
            <a:noFill/>
            <a:prstDash val="dash"/>
          </a:ln>
        </p:spPr>
        <p:txBody>
          <a:bodyPr vert="horz" lIns="91440" tIns="45720" rIns="91440" bIns="45720" rtlCol="0" anchor="ctr">
            <a:noAutofit/>
          </a:bodyPr>
          <a:lst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a:lstStyle>
          <a:p>
            <a:pPr marL="0" algn="l" rtl="0" eaLnBrk="1" latinLnBrk="0" hangingPunct="1">
              <a:spcBef>
                <a:spcPts val="0"/>
              </a:spcBef>
              <a:spcAft>
                <a:spcPts val="0"/>
              </a:spcAft>
            </a:pPr>
            <a:r>
              <a:rPr kumimoji="1" lang="ja-JP" altLang="ja-JP" sz="1400" kern="1200" dirty="0">
                <a:solidFill>
                  <a:srgbClr val="000000"/>
                </a:solidFill>
                <a:effectLst/>
                <a:latin typeface="HG丸ｺﾞｼｯｸM-PRO" panose="020F0600000000000000" pitchFamily="50" charset="-128"/>
                <a:ea typeface="HG丸ｺﾞｼｯｸM-PRO" panose="020F0600000000000000" pitchFamily="50" charset="-128"/>
                <a:cs typeface="+mn-cs"/>
              </a:rPr>
              <a:t>西成区</a:t>
            </a:r>
            <a:r>
              <a:rPr kumimoji="1" lang="ja-JP" altLang="ja-JP" sz="1400" kern="1200" dirty="0">
                <a:effectLst/>
                <a:latin typeface="HG丸ｺﾞｼｯｸM-PRO" panose="020F0600000000000000" pitchFamily="50" charset="-128"/>
                <a:ea typeface="HG丸ｺﾞｼｯｸM-PRO" panose="020F0600000000000000" pitchFamily="50" charset="-128"/>
                <a:cs typeface="+mn-cs"/>
              </a:rPr>
              <a:t>のある地域で</a:t>
            </a:r>
            <a:r>
              <a:rPr kumimoji="1" lang="ja-JP" altLang="ja-JP" sz="1400" kern="1200" dirty="0">
                <a:solidFill>
                  <a:srgbClr val="000000"/>
                </a:solidFill>
                <a:effectLst/>
                <a:latin typeface="HG丸ｺﾞｼｯｸM-PRO" panose="020F0600000000000000" pitchFamily="50" charset="-128"/>
                <a:ea typeface="HG丸ｺﾞｼｯｸM-PRO" panose="020F0600000000000000" pitchFamily="50" charset="-128"/>
                <a:cs typeface="+mn-cs"/>
              </a:rPr>
              <a:t>は、</a:t>
            </a:r>
            <a:endParaRPr kumimoji="1" lang="en-US" altLang="ja-JP" sz="1400" kern="1200" dirty="0">
              <a:solidFill>
                <a:srgbClr val="000000"/>
              </a:solidFill>
              <a:effectLst/>
              <a:latin typeface="HG丸ｺﾞｼｯｸM-PRO" panose="020F0600000000000000" pitchFamily="50" charset="-128"/>
              <a:ea typeface="HG丸ｺﾞｼｯｸM-PRO" panose="020F0600000000000000" pitchFamily="50" charset="-128"/>
              <a:cs typeface="+mn-cs"/>
            </a:endParaRPr>
          </a:p>
          <a:p>
            <a:pPr marL="0" algn="l" rtl="0" eaLnBrk="1" latinLnBrk="0" hangingPunct="1">
              <a:spcBef>
                <a:spcPts val="0"/>
              </a:spcBef>
              <a:spcAft>
                <a:spcPts val="0"/>
              </a:spcAft>
            </a:pPr>
            <a:r>
              <a:rPr kumimoji="1" lang="ja-JP" altLang="ja-JP" sz="1400" kern="1200" dirty="0">
                <a:solidFill>
                  <a:srgbClr val="000000"/>
                </a:solidFill>
                <a:effectLst/>
                <a:latin typeface="HG丸ｺﾞｼｯｸM-PRO" panose="020F0600000000000000" pitchFamily="50" charset="-128"/>
                <a:ea typeface="HG丸ｺﾞｼｯｸM-PRO" panose="020F0600000000000000" pitchFamily="50" charset="-128"/>
                <a:cs typeface="+mn-cs"/>
              </a:rPr>
              <a:t>これまで領収書の整理や報告書の作成を</a:t>
            </a:r>
            <a:endParaRPr lang="ja-JP" altLang="ja-JP" sz="1400" dirty="0">
              <a:effectLst/>
            </a:endParaRPr>
          </a:p>
          <a:p>
            <a:pPr marL="0" algn="l" rtl="0" eaLnBrk="1" latinLnBrk="0" hangingPunct="1">
              <a:spcBef>
                <a:spcPts val="0"/>
              </a:spcBef>
              <a:spcAft>
                <a:spcPts val="0"/>
              </a:spcAft>
            </a:pPr>
            <a:r>
              <a:rPr kumimoji="1" lang="ja-JP" altLang="ja-JP" sz="1400" kern="1200" dirty="0">
                <a:solidFill>
                  <a:srgbClr val="000000"/>
                </a:solidFill>
                <a:effectLst/>
                <a:latin typeface="HG丸ｺﾞｼｯｸM-PRO" panose="020F0600000000000000" pitchFamily="50" charset="-128"/>
                <a:ea typeface="HG丸ｺﾞｼｯｸM-PRO" panose="020F0600000000000000" pitchFamily="50" charset="-128"/>
                <a:cs typeface="+mn-cs"/>
              </a:rPr>
              <a:t>年度末にまとめて行っていました。</a:t>
            </a:r>
            <a:endParaRPr lang="ja-JP" altLang="ja-JP" sz="1400" dirty="0">
              <a:effectLst/>
            </a:endParaRPr>
          </a:p>
          <a:p>
            <a:pPr marL="0" algn="l" rtl="0" eaLnBrk="1" latinLnBrk="0" hangingPunct="1">
              <a:spcBef>
                <a:spcPts val="0"/>
              </a:spcBef>
              <a:spcAft>
                <a:spcPts val="0"/>
              </a:spcAft>
            </a:pPr>
            <a:r>
              <a:rPr kumimoji="1" lang="ja-JP" altLang="ja-JP" sz="1400" kern="1200" dirty="0">
                <a:solidFill>
                  <a:srgbClr val="000000"/>
                </a:solidFill>
                <a:effectLst/>
                <a:latin typeface="HG丸ｺﾞｼｯｸM-PRO" panose="020F0600000000000000" pitchFamily="50" charset="-128"/>
                <a:ea typeface="HG丸ｺﾞｼｯｸM-PRO" panose="020F0600000000000000" pitchFamily="50" charset="-128"/>
                <a:cs typeface="+mn-cs"/>
              </a:rPr>
              <a:t>かなり負担が大きかったので、区役所からの提案で、</a:t>
            </a:r>
            <a:endParaRPr lang="ja-JP" altLang="ja-JP" sz="1400" dirty="0">
              <a:effectLst/>
            </a:endParaRPr>
          </a:p>
          <a:p>
            <a:pPr marL="0" algn="l" rtl="0" eaLnBrk="1" latinLnBrk="0" hangingPunct="1">
              <a:spcBef>
                <a:spcPts val="0"/>
              </a:spcBef>
              <a:spcAft>
                <a:spcPts val="0"/>
              </a:spcAft>
            </a:pPr>
            <a:r>
              <a:rPr kumimoji="1" lang="ja-JP" altLang="ja-JP" sz="1400" kern="1200" dirty="0">
                <a:solidFill>
                  <a:srgbClr val="000000"/>
                </a:solidFill>
                <a:effectLst/>
                <a:latin typeface="HG丸ｺﾞｼｯｸM-PRO" panose="020F0600000000000000" pitchFamily="50" charset="-128"/>
                <a:ea typeface="HG丸ｺﾞｼｯｸM-PRO" panose="020F0600000000000000" pitchFamily="50" charset="-128"/>
                <a:cs typeface="+mn-cs"/>
              </a:rPr>
              <a:t>月に１回区役所と会計担当者が集まって</a:t>
            </a:r>
            <a:endParaRPr kumimoji="1" lang="en-US" altLang="ja-JP" sz="1400" kern="1200" dirty="0">
              <a:solidFill>
                <a:srgbClr val="000000"/>
              </a:solidFill>
              <a:effectLst/>
              <a:latin typeface="HG丸ｺﾞｼｯｸM-PRO" panose="020F0600000000000000" pitchFamily="50" charset="-128"/>
              <a:ea typeface="HG丸ｺﾞｼｯｸM-PRO" panose="020F0600000000000000" pitchFamily="50" charset="-128"/>
              <a:cs typeface="+mn-cs"/>
            </a:endParaRPr>
          </a:p>
          <a:p>
            <a:pPr marL="0" algn="l" rtl="0" eaLnBrk="1" latinLnBrk="0" hangingPunct="1">
              <a:spcBef>
                <a:spcPts val="0"/>
              </a:spcBef>
              <a:spcAft>
                <a:spcPts val="0"/>
              </a:spcAft>
            </a:pPr>
            <a:r>
              <a:rPr kumimoji="1" lang="ja-JP" altLang="ja-JP" sz="1400" kern="1200" dirty="0">
                <a:solidFill>
                  <a:srgbClr val="000000"/>
                </a:solidFill>
                <a:effectLst/>
                <a:latin typeface="HG丸ｺﾞｼｯｸM-PRO" panose="020F0600000000000000" pitchFamily="50" charset="-128"/>
                <a:ea typeface="HG丸ｺﾞｼｯｸM-PRO" panose="020F0600000000000000" pitchFamily="50" charset="-128"/>
                <a:cs typeface="+mn-cs"/>
              </a:rPr>
              <a:t>会計処理を行うこととしました。</a:t>
            </a:r>
            <a:endParaRPr lang="ja-JP" altLang="ja-JP" sz="1400" dirty="0">
              <a:effectLst/>
            </a:endParaRPr>
          </a:p>
          <a:p>
            <a:pPr marL="0" algn="l" rtl="0" eaLnBrk="1" latinLnBrk="0" hangingPunct="1">
              <a:spcBef>
                <a:spcPts val="0"/>
              </a:spcBef>
              <a:spcAft>
                <a:spcPts val="0"/>
              </a:spcAft>
            </a:pPr>
            <a:r>
              <a:rPr kumimoji="1" lang="ja-JP" altLang="ja-JP" sz="1400" kern="1200" dirty="0">
                <a:solidFill>
                  <a:srgbClr val="000000"/>
                </a:solidFill>
                <a:effectLst/>
                <a:latin typeface="HG丸ｺﾞｼｯｸM-PRO" panose="020F0600000000000000" pitchFamily="50" charset="-128"/>
                <a:ea typeface="HG丸ｺﾞｼｯｸM-PRO" panose="020F0600000000000000" pitchFamily="50" charset="-128"/>
                <a:cs typeface="+mn-cs"/>
              </a:rPr>
              <a:t>１カ月で溜まった領収書を事業ごとに仕分け、</a:t>
            </a:r>
            <a:endParaRPr kumimoji="1" lang="en-US" altLang="ja-JP" sz="1400" kern="1200" dirty="0">
              <a:solidFill>
                <a:srgbClr val="000000"/>
              </a:solidFill>
              <a:effectLst/>
              <a:latin typeface="HG丸ｺﾞｼｯｸM-PRO" panose="020F0600000000000000" pitchFamily="50" charset="-128"/>
              <a:ea typeface="HG丸ｺﾞｼｯｸM-PRO" panose="020F0600000000000000" pitchFamily="50" charset="-128"/>
              <a:cs typeface="+mn-cs"/>
            </a:endParaRPr>
          </a:p>
          <a:p>
            <a:pPr marL="0" algn="l" rtl="0" eaLnBrk="1" latinLnBrk="0" hangingPunct="1">
              <a:spcBef>
                <a:spcPts val="0"/>
              </a:spcBef>
              <a:spcAft>
                <a:spcPts val="0"/>
              </a:spcAft>
            </a:pPr>
            <a:r>
              <a:rPr kumimoji="1" lang="ja-JP" altLang="ja-JP" sz="1400" kern="1200" dirty="0">
                <a:solidFill>
                  <a:srgbClr val="000000"/>
                </a:solidFill>
                <a:effectLst/>
                <a:latin typeface="HG丸ｺﾞｼｯｸM-PRO" panose="020F0600000000000000" pitchFamily="50" charset="-128"/>
                <a:ea typeface="HG丸ｺﾞｼｯｸM-PRO" panose="020F0600000000000000" pitchFamily="50" charset="-128"/>
                <a:cs typeface="+mn-cs"/>
              </a:rPr>
              <a:t>まとめています。</a:t>
            </a:r>
            <a:endParaRPr lang="ja-JP" altLang="ja-JP" sz="1400" dirty="0">
              <a:effectLst/>
            </a:endParaRPr>
          </a:p>
          <a:p>
            <a:pPr marL="0" algn="l" rtl="0" eaLnBrk="1" latinLnBrk="0" hangingPunct="1">
              <a:spcBef>
                <a:spcPts val="0"/>
              </a:spcBef>
              <a:spcAft>
                <a:spcPts val="0"/>
              </a:spcAft>
            </a:pPr>
            <a:r>
              <a:rPr kumimoji="1" lang="ja-JP" altLang="ja-JP" sz="1400" kern="1200" dirty="0">
                <a:solidFill>
                  <a:srgbClr val="000000"/>
                </a:solidFill>
                <a:effectLst/>
                <a:latin typeface="HG丸ｺﾞｼｯｸM-PRO" panose="020F0600000000000000" pitchFamily="50" charset="-128"/>
                <a:ea typeface="HG丸ｺﾞｼｯｸM-PRO" panose="020F0600000000000000" pitchFamily="50" charset="-128"/>
                <a:cs typeface="+mn-cs"/>
              </a:rPr>
              <a:t>年度末には、これまでまとめた内容を</a:t>
            </a:r>
            <a:endParaRPr kumimoji="1" lang="en-US" altLang="ja-JP" sz="1400" kern="1200" dirty="0">
              <a:solidFill>
                <a:srgbClr val="000000"/>
              </a:solidFill>
              <a:effectLst/>
              <a:latin typeface="HG丸ｺﾞｼｯｸM-PRO" panose="020F0600000000000000" pitchFamily="50" charset="-128"/>
              <a:ea typeface="HG丸ｺﾞｼｯｸM-PRO" panose="020F0600000000000000" pitchFamily="50" charset="-128"/>
              <a:cs typeface="+mn-cs"/>
            </a:endParaRPr>
          </a:p>
          <a:p>
            <a:pPr marL="0" algn="l" rtl="0" eaLnBrk="1" latinLnBrk="0" hangingPunct="1">
              <a:spcBef>
                <a:spcPts val="0"/>
              </a:spcBef>
              <a:spcAft>
                <a:spcPts val="0"/>
              </a:spcAft>
            </a:pPr>
            <a:r>
              <a:rPr kumimoji="1" lang="ja-JP" altLang="ja-JP" sz="1400" kern="1200" dirty="0">
                <a:solidFill>
                  <a:srgbClr val="000000"/>
                </a:solidFill>
                <a:effectLst/>
                <a:latin typeface="HG丸ｺﾞｼｯｸM-PRO" panose="020F0600000000000000" pitchFamily="50" charset="-128"/>
                <a:ea typeface="HG丸ｺﾞｼｯｸM-PRO" panose="020F0600000000000000" pitchFamily="50" charset="-128"/>
                <a:cs typeface="+mn-cs"/>
              </a:rPr>
              <a:t>入力するだけで</a:t>
            </a:r>
            <a:r>
              <a:rPr kumimoji="1" lang="en-US" altLang="ja-JP" sz="1400" kern="1200" dirty="0">
                <a:solidFill>
                  <a:srgbClr val="000000"/>
                </a:solidFill>
                <a:effectLst/>
                <a:latin typeface="HG丸ｺﾞｼｯｸM-PRO" panose="020F0600000000000000" pitchFamily="50" charset="-128"/>
                <a:ea typeface="HG丸ｺﾞｼｯｸM-PRO" panose="020F0600000000000000" pitchFamily="50" charset="-128"/>
                <a:cs typeface="+mn-cs"/>
              </a:rPr>
              <a:t>OK</a:t>
            </a:r>
            <a:r>
              <a:rPr kumimoji="1" lang="ja-JP" altLang="ja-JP" sz="1400" kern="1200" dirty="0">
                <a:solidFill>
                  <a:srgbClr val="000000"/>
                </a:solidFill>
                <a:effectLst/>
                <a:latin typeface="HG丸ｺﾞｼｯｸM-PRO" panose="020F0600000000000000" pitchFamily="50" charset="-128"/>
                <a:ea typeface="HG丸ｺﾞｼｯｸM-PRO" panose="020F0600000000000000" pitchFamily="50" charset="-128"/>
                <a:cs typeface="+mn-cs"/>
              </a:rPr>
              <a:t>に。</a:t>
            </a:r>
            <a:endParaRPr lang="ja-JP" altLang="ja-JP" sz="1400" dirty="0">
              <a:effectLst/>
            </a:endParaRPr>
          </a:p>
        </p:txBody>
      </p:sp>
      <p:sp>
        <p:nvSpPr>
          <p:cNvPr id="7" name="タイトル 1">
            <a:extLst>
              <a:ext uri="{FF2B5EF4-FFF2-40B4-BE49-F238E27FC236}">
                <a16:creationId xmlns:a16="http://schemas.microsoft.com/office/drawing/2014/main" id="{EC738B63-65F9-EA2C-E329-E5EA901E80E0}"/>
              </a:ext>
            </a:extLst>
          </p:cNvPr>
          <p:cNvSpPr txBox="1">
            <a:spLocks/>
          </p:cNvSpPr>
          <p:nvPr/>
        </p:nvSpPr>
        <p:spPr>
          <a:xfrm>
            <a:off x="233312" y="5637772"/>
            <a:ext cx="8502819" cy="584775"/>
          </a:xfrm>
          <a:prstGeom prst="rect">
            <a:avLst/>
          </a:prstGeom>
          <a:ln>
            <a:noFill/>
            <a:prstDash val="dash"/>
          </a:ln>
        </p:spPr>
        <p:txBody>
          <a:bodyPr vert="horz" lIns="91440" tIns="45720" rIns="91440" bIns="45720" rtlCol="0" anchor="ctr">
            <a:noAutofit/>
          </a:bodyPr>
          <a:lst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a:lstStyle>
          <a:p>
            <a:pPr marL="0" algn="l" rtl="0" eaLnBrk="1" latinLnBrk="0" hangingPunct="1">
              <a:lnSpc>
                <a:spcPct val="150000"/>
              </a:lnSpc>
              <a:spcBef>
                <a:spcPts val="0"/>
              </a:spcBef>
              <a:spcAft>
                <a:spcPts val="0"/>
              </a:spcAft>
            </a:pPr>
            <a:r>
              <a:rPr kumimoji="1" lang="ja-JP" altLang="ja-JP" sz="1200" kern="1200" dirty="0">
                <a:solidFill>
                  <a:srgbClr val="000000"/>
                </a:solidFill>
                <a:effectLst/>
                <a:latin typeface="HG丸ｺﾞｼｯｸM-PRO" panose="020F0600000000000000" pitchFamily="50" charset="-128"/>
                <a:ea typeface="HG丸ｺﾞｼｯｸM-PRO" panose="020F0600000000000000" pitchFamily="50" charset="-128"/>
                <a:cs typeface="+mn-cs"/>
              </a:rPr>
              <a:t>今回の事例では、はじめは区役所が仕分けの仕方などをアドバイスしながら処理をしていました。</a:t>
            </a:r>
            <a:endParaRPr kumimoji="1" lang="en-US" altLang="ja-JP" sz="1200" kern="1200" dirty="0">
              <a:solidFill>
                <a:srgbClr val="000000"/>
              </a:solidFill>
              <a:effectLst/>
              <a:latin typeface="HG丸ｺﾞｼｯｸM-PRO" panose="020F0600000000000000" pitchFamily="50" charset="-128"/>
              <a:ea typeface="HG丸ｺﾞｼｯｸM-PRO" panose="020F0600000000000000" pitchFamily="50" charset="-128"/>
              <a:cs typeface="+mn-cs"/>
            </a:endParaRPr>
          </a:p>
          <a:p>
            <a:pPr marL="0" algn="l" rtl="0" eaLnBrk="1" latinLnBrk="0" hangingPunct="1">
              <a:lnSpc>
                <a:spcPct val="150000"/>
              </a:lnSpc>
              <a:spcBef>
                <a:spcPts val="0"/>
              </a:spcBef>
              <a:spcAft>
                <a:spcPts val="0"/>
              </a:spcAft>
            </a:pPr>
            <a:r>
              <a:rPr kumimoji="1" lang="ja-JP" altLang="ja-JP" sz="1200" kern="1200" dirty="0">
                <a:solidFill>
                  <a:srgbClr val="000000"/>
                </a:solidFill>
                <a:effectLst/>
                <a:latin typeface="HG丸ｺﾞｼｯｸM-PRO" panose="020F0600000000000000" pitchFamily="50" charset="-128"/>
                <a:ea typeface="HG丸ｺﾞｼｯｸM-PRO" panose="020F0600000000000000" pitchFamily="50" charset="-128"/>
                <a:cs typeface="+mn-cs"/>
              </a:rPr>
              <a:t>そのため時間はかかりましたが</a:t>
            </a:r>
            <a:r>
              <a:rPr kumimoji="1" lang="ja-JP" altLang="en-US" sz="1200" kern="1200" dirty="0">
                <a:solidFill>
                  <a:srgbClr val="000000"/>
                </a:solidFill>
                <a:effectLst/>
                <a:latin typeface="HG丸ｺﾞｼｯｸM-PRO" panose="020F0600000000000000" pitchFamily="50" charset="-128"/>
                <a:ea typeface="HG丸ｺﾞｼｯｸM-PRO" panose="020F0600000000000000" pitchFamily="50" charset="-128"/>
                <a:cs typeface="+mn-cs"/>
              </a:rPr>
              <a:t>、</a:t>
            </a:r>
            <a:r>
              <a:rPr kumimoji="1" lang="ja-JP" altLang="ja-JP" sz="1200" kern="1200" dirty="0">
                <a:solidFill>
                  <a:srgbClr val="000000"/>
                </a:solidFill>
                <a:effectLst/>
                <a:latin typeface="HG丸ｺﾞｼｯｸM-PRO" panose="020F0600000000000000" pitchFamily="50" charset="-128"/>
                <a:ea typeface="HG丸ｺﾞｼｯｸM-PRO" panose="020F0600000000000000" pitchFamily="50" charset="-128"/>
                <a:cs typeface="+mn-cs"/>
              </a:rPr>
              <a:t>毎月実施することで、今では地域が独自で毎月集まって処理をしています。</a:t>
            </a:r>
            <a:endParaRPr lang="ja-JP" altLang="ja-JP" sz="1200" dirty="0">
              <a:effectLst/>
            </a:endParaRPr>
          </a:p>
        </p:txBody>
      </p:sp>
      <p:sp>
        <p:nvSpPr>
          <p:cNvPr id="8" name="タイトル 1">
            <a:extLst>
              <a:ext uri="{FF2B5EF4-FFF2-40B4-BE49-F238E27FC236}">
                <a16:creationId xmlns:a16="http://schemas.microsoft.com/office/drawing/2014/main" id="{FAFEBDF7-154A-BBD9-3739-00BD875CBF6A}"/>
              </a:ext>
            </a:extLst>
          </p:cNvPr>
          <p:cNvSpPr txBox="1">
            <a:spLocks/>
          </p:cNvSpPr>
          <p:nvPr/>
        </p:nvSpPr>
        <p:spPr>
          <a:xfrm>
            <a:off x="0" y="6393463"/>
            <a:ext cx="9144000" cy="426843"/>
          </a:xfrm>
          <a:prstGeom prst="rect">
            <a:avLst/>
          </a:prstGeom>
          <a:solidFill>
            <a:srgbClr val="0070C0"/>
          </a:solidFill>
          <a:ln>
            <a:noFill/>
            <a:prstDash val="dash"/>
          </a:ln>
        </p:spPr>
        <p:txBody>
          <a:bodyPr vert="horz" lIns="91440" tIns="45720" rIns="91440" bIns="45720" rtlCol="0" anchor="ctr">
            <a:normAutofit/>
          </a:bodyPr>
          <a:lst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a:lstStyle>
          <a:p>
            <a:pPr algn="ctr"/>
            <a:r>
              <a:rPr lang="ja-JP" altLang="en-US" sz="1400" dirty="0">
                <a:solidFill>
                  <a:schemeClr val="bg1"/>
                </a:solidFill>
                <a:latin typeface="HG丸ｺﾞｼｯｸM-PRO" panose="020F0600000000000000" pitchFamily="50" charset="-128"/>
                <a:ea typeface="HG丸ｺﾞｼｯｸM-PRO" panose="020F0600000000000000" pitchFamily="50" charset="-128"/>
              </a:rPr>
              <a:t>☆この事例について詳しく知りたい場合は、西成区役所市民協働課</a:t>
            </a:r>
            <a:r>
              <a:rPr lang="en-US" altLang="ja-JP" sz="1400" dirty="0">
                <a:solidFill>
                  <a:schemeClr val="bg1"/>
                </a:solidFill>
                <a:latin typeface="HG丸ｺﾞｼｯｸM-PRO" panose="020F0600000000000000" pitchFamily="50" charset="-128"/>
                <a:ea typeface="HG丸ｺﾞｼｯｸM-PRO" panose="020F0600000000000000" pitchFamily="50" charset="-128"/>
              </a:rPr>
              <a:t>(6659-9734)</a:t>
            </a:r>
            <a:r>
              <a:rPr lang="ja-JP" altLang="en-US" sz="1400" dirty="0">
                <a:solidFill>
                  <a:schemeClr val="bg1"/>
                </a:solidFill>
                <a:latin typeface="HG丸ｺﾞｼｯｸM-PRO" panose="020F0600000000000000" pitchFamily="50" charset="-128"/>
                <a:ea typeface="HG丸ｺﾞｼｯｸM-PRO" panose="020F0600000000000000" pitchFamily="50" charset="-128"/>
              </a:rPr>
              <a:t>までお問い合わせください☆</a:t>
            </a:r>
            <a:endParaRPr lang="en-US" altLang="ja-JP" sz="1400" dirty="0">
              <a:solidFill>
                <a:schemeClr val="bg1"/>
              </a:solidFill>
              <a:latin typeface="HG丸ｺﾞｼｯｸM-PRO" panose="020F0600000000000000" pitchFamily="50" charset="-128"/>
              <a:ea typeface="HG丸ｺﾞｼｯｸM-PRO" panose="020F0600000000000000" pitchFamily="50" charset="-128"/>
            </a:endParaRPr>
          </a:p>
        </p:txBody>
      </p:sp>
      <p:sp>
        <p:nvSpPr>
          <p:cNvPr id="10" name="矢印: 右 9">
            <a:extLst>
              <a:ext uri="{FF2B5EF4-FFF2-40B4-BE49-F238E27FC236}">
                <a16:creationId xmlns:a16="http://schemas.microsoft.com/office/drawing/2014/main" id="{ED5C383E-6277-CBF2-4BCD-EB90DA284444}"/>
              </a:ext>
            </a:extLst>
          </p:cNvPr>
          <p:cNvSpPr/>
          <p:nvPr/>
        </p:nvSpPr>
        <p:spPr>
          <a:xfrm>
            <a:off x="3747823" y="1715145"/>
            <a:ext cx="736276" cy="1318846"/>
          </a:xfrm>
          <a:prstGeom prst="rightArrow">
            <a:avLst/>
          </a:prstGeom>
          <a:solidFill>
            <a:srgbClr val="FFC0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b="1">
              <a:ln w="22225">
                <a:solidFill>
                  <a:schemeClr val="accent2"/>
                </a:solidFill>
                <a:prstDash val="solid"/>
              </a:ln>
              <a:solidFill>
                <a:schemeClr val="accent2">
                  <a:lumMod val="40000"/>
                  <a:lumOff val="60000"/>
                </a:schemeClr>
              </a:solidFill>
            </a:endParaRPr>
          </a:p>
        </p:txBody>
      </p:sp>
      <p:sp>
        <p:nvSpPr>
          <p:cNvPr id="11" name="テキスト ボックス 10">
            <a:extLst>
              <a:ext uri="{FF2B5EF4-FFF2-40B4-BE49-F238E27FC236}">
                <a16:creationId xmlns:a16="http://schemas.microsoft.com/office/drawing/2014/main" id="{B1003F62-638F-FB3E-6E53-7A533A00A4E5}"/>
              </a:ext>
            </a:extLst>
          </p:cNvPr>
          <p:cNvSpPr txBox="1"/>
          <p:nvPr/>
        </p:nvSpPr>
        <p:spPr>
          <a:xfrm>
            <a:off x="3923289" y="1211469"/>
            <a:ext cx="369332" cy="2294713"/>
          </a:xfrm>
          <a:prstGeom prst="rect">
            <a:avLst/>
          </a:prstGeom>
          <a:noFill/>
        </p:spPr>
        <p:txBody>
          <a:bodyPr vert="eaVert" wrap="square" rtlCol="0">
            <a:spAutoFit/>
          </a:bodyPr>
          <a:lstStyle/>
          <a:p>
            <a:pPr algn="ctr"/>
            <a:r>
              <a:rPr kumimoji="1" lang="ja-JP" altLang="en-US" sz="1200" dirty="0">
                <a:solidFill>
                  <a:schemeClr val="tx2">
                    <a:lumMod val="50000"/>
                  </a:schemeClr>
                </a:solidFill>
                <a:latin typeface="HG丸ｺﾞｼｯｸM-PRO" panose="020F0600000000000000" pitchFamily="50" charset="-128"/>
                <a:ea typeface="HG丸ｺﾞｼｯｸM-PRO" panose="020F0600000000000000" pitchFamily="50" charset="-128"/>
              </a:rPr>
              <a:t>こんな事例がありました</a:t>
            </a:r>
          </a:p>
        </p:txBody>
      </p:sp>
    </p:spTree>
    <p:extLst>
      <p:ext uri="{BB962C8B-B14F-4D97-AF65-F5344CB8AC3E}">
        <p14:creationId xmlns:p14="http://schemas.microsoft.com/office/powerpoint/2010/main" val="36146980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16" name="テキスト ボックス 15">
            <a:extLst>
              <a:ext uri="{FF2B5EF4-FFF2-40B4-BE49-F238E27FC236}">
                <a16:creationId xmlns:a16="http://schemas.microsoft.com/office/drawing/2014/main" id="{A7F4D873-0253-94E0-360A-70967051626D}"/>
              </a:ext>
            </a:extLst>
          </p:cNvPr>
          <p:cNvSpPr txBox="1"/>
          <p:nvPr/>
        </p:nvSpPr>
        <p:spPr>
          <a:xfrm>
            <a:off x="0" y="0"/>
            <a:ext cx="9144000" cy="584775"/>
          </a:xfrm>
          <a:custGeom>
            <a:avLst/>
            <a:gdLst>
              <a:gd name="connsiteX0" fmla="*/ 0 w 9144000"/>
              <a:gd name="connsiteY0" fmla="*/ 0 h 584775"/>
              <a:gd name="connsiteX1" fmla="*/ 9144000 w 9144000"/>
              <a:gd name="connsiteY1" fmla="*/ 0 h 584775"/>
              <a:gd name="connsiteX2" fmla="*/ 9144000 w 9144000"/>
              <a:gd name="connsiteY2" fmla="*/ 584775 h 584775"/>
              <a:gd name="connsiteX3" fmla="*/ 0 w 9144000"/>
              <a:gd name="connsiteY3" fmla="*/ 584775 h 584775"/>
              <a:gd name="connsiteX4" fmla="*/ 0 w 9144000"/>
              <a:gd name="connsiteY4" fmla="*/ 0 h 5847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584775" fill="none" extrusionOk="0">
                <a:moveTo>
                  <a:pt x="0" y="0"/>
                </a:moveTo>
                <a:cubicBezTo>
                  <a:pt x="3028269" y="-49533"/>
                  <a:pt x="5283183" y="-14809"/>
                  <a:pt x="9144000" y="0"/>
                </a:cubicBezTo>
                <a:cubicBezTo>
                  <a:pt x="9162200" y="143191"/>
                  <a:pt x="9166040" y="377780"/>
                  <a:pt x="9144000" y="584775"/>
                </a:cubicBezTo>
                <a:cubicBezTo>
                  <a:pt x="4837205" y="536544"/>
                  <a:pt x="2638381" y="669230"/>
                  <a:pt x="0" y="584775"/>
                </a:cubicBezTo>
                <a:cubicBezTo>
                  <a:pt x="25670" y="340894"/>
                  <a:pt x="-16018" y="214364"/>
                  <a:pt x="0" y="0"/>
                </a:cubicBezTo>
                <a:close/>
              </a:path>
              <a:path w="9144000" h="584775" stroke="0" extrusionOk="0">
                <a:moveTo>
                  <a:pt x="0" y="0"/>
                </a:moveTo>
                <a:cubicBezTo>
                  <a:pt x="2613657" y="118645"/>
                  <a:pt x="5770383" y="116012"/>
                  <a:pt x="9144000" y="0"/>
                </a:cubicBezTo>
                <a:cubicBezTo>
                  <a:pt x="9159802" y="112674"/>
                  <a:pt x="9135857" y="317807"/>
                  <a:pt x="9144000" y="584775"/>
                </a:cubicBezTo>
                <a:cubicBezTo>
                  <a:pt x="5690229" y="719375"/>
                  <a:pt x="3865307" y="427579"/>
                  <a:pt x="0" y="584775"/>
                </a:cubicBezTo>
                <a:cubicBezTo>
                  <a:pt x="5974" y="355104"/>
                  <a:pt x="-8038" y="181367"/>
                  <a:pt x="0" y="0"/>
                </a:cubicBezTo>
                <a:close/>
              </a:path>
            </a:pathLst>
          </a:custGeom>
          <a:solidFill>
            <a:schemeClr val="accent4">
              <a:lumMod val="40000"/>
              <a:lumOff val="60000"/>
            </a:schemeClr>
          </a:solidFill>
          <a:ln w="101600" cmpd="dbl">
            <a:noFill/>
            <a:prstDash val="solid"/>
            <a:extLst>
              <a:ext uri="{C807C97D-BFC1-408E-A445-0C87EB9F89A2}">
                <ask:lineSketchStyleProps xmlns:ask="http://schemas.microsoft.com/office/drawing/2018/sketchyshapes" sd="1219033472">
                  <a:prstGeom prst="rect">
                    <a:avLst/>
                  </a:prstGeom>
                  <ask:type>
                    <ask:lineSketchCurved/>
                  </ask:type>
                </ask:lineSketchStyleProps>
              </a:ext>
            </a:extLst>
          </a:ln>
        </p:spPr>
        <p:txBody>
          <a:bodyPr wrap="square" rtlCol="0">
            <a:spAutoFit/>
          </a:bodyPr>
          <a:lstStyle/>
          <a:p>
            <a:r>
              <a:rPr lang="ja-JP" altLang="en-US" sz="3200" b="1" dirty="0">
                <a:solidFill>
                  <a:srgbClr val="002060"/>
                </a:solidFill>
                <a:latin typeface="HG丸ｺﾞｼｯｸM-PRO" panose="020F0600000000000000" pitchFamily="50" charset="-128"/>
                <a:ea typeface="HG丸ｺﾞｼｯｸM-PRO" panose="020F0600000000000000" pitchFamily="50" charset="-128"/>
              </a:rPr>
              <a:t>「区を超えた交流」について</a:t>
            </a:r>
            <a:endParaRPr kumimoji="1" lang="ja-JP" altLang="en-US" sz="3200" b="1" dirty="0">
              <a:solidFill>
                <a:srgbClr val="002060"/>
              </a:solidFill>
              <a:latin typeface="HG丸ｺﾞｼｯｸM-PRO" panose="020F0600000000000000" pitchFamily="50" charset="-128"/>
              <a:ea typeface="HG丸ｺﾞｼｯｸM-PRO" panose="020F0600000000000000" pitchFamily="50" charset="-128"/>
            </a:endParaRPr>
          </a:p>
        </p:txBody>
      </p:sp>
      <p:sp>
        <p:nvSpPr>
          <p:cNvPr id="2" name="テキスト ボックス 1">
            <a:extLst>
              <a:ext uri="{FF2B5EF4-FFF2-40B4-BE49-F238E27FC236}">
                <a16:creationId xmlns:a16="http://schemas.microsoft.com/office/drawing/2014/main" id="{82541266-00F3-895A-951F-F4C24A948670}"/>
              </a:ext>
            </a:extLst>
          </p:cNvPr>
          <p:cNvSpPr txBox="1"/>
          <p:nvPr/>
        </p:nvSpPr>
        <p:spPr>
          <a:xfrm>
            <a:off x="0" y="3903002"/>
            <a:ext cx="9144000" cy="584775"/>
          </a:xfrm>
          <a:custGeom>
            <a:avLst/>
            <a:gdLst>
              <a:gd name="connsiteX0" fmla="*/ 0 w 9144000"/>
              <a:gd name="connsiteY0" fmla="*/ 0 h 584775"/>
              <a:gd name="connsiteX1" fmla="*/ 9144000 w 9144000"/>
              <a:gd name="connsiteY1" fmla="*/ 0 h 584775"/>
              <a:gd name="connsiteX2" fmla="*/ 9144000 w 9144000"/>
              <a:gd name="connsiteY2" fmla="*/ 584775 h 584775"/>
              <a:gd name="connsiteX3" fmla="*/ 0 w 9144000"/>
              <a:gd name="connsiteY3" fmla="*/ 584775 h 584775"/>
              <a:gd name="connsiteX4" fmla="*/ 0 w 9144000"/>
              <a:gd name="connsiteY4" fmla="*/ 0 h 5847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584775" fill="none" extrusionOk="0">
                <a:moveTo>
                  <a:pt x="0" y="0"/>
                </a:moveTo>
                <a:cubicBezTo>
                  <a:pt x="3028269" y="-49533"/>
                  <a:pt x="5283183" y="-14809"/>
                  <a:pt x="9144000" y="0"/>
                </a:cubicBezTo>
                <a:cubicBezTo>
                  <a:pt x="9162200" y="143191"/>
                  <a:pt x="9166040" y="377780"/>
                  <a:pt x="9144000" y="584775"/>
                </a:cubicBezTo>
                <a:cubicBezTo>
                  <a:pt x="4837205" y="536544"/>
                  <a:pt x="2638381" y="669230"/>
                  <a:pt x="0" y="584775"/>
                </a:cubicBezTo>
                <a:cubicBezTo>
                  <a:pt x="25670" y="340894"/>
                  <a:pt x="-16018" y="214364"/>
                  <a:pt x="0" y="0"/>
                </a:cubicBezTo>
                <a:close/>
              </a:path>
              <a:path w="9144000" h="584775" stroke="0" extrusionOk="0">
                <a:moveTo>
                  <a:pt x="0" y="0"/>
                </a:moveTo>
                <a:cubicBezTo>
                  <a:pt x="2613657" y="118645"/>
                  <a:pt x="5770383" y="116012"/>
                  <a:pt x="9144000" y="0"/>
                </a:cubicBezTo>
                <a:cubicBezTo>
                  <a:pt x="9159802" y="112674"/>
                  <a:pt x="9135857" y="317807"/>
                  <a:pt x="9144000" y="584775"/>
                </a:cubicBezTo>
                <a:cubicBezTo>
                  <a:pt x="5690229" y="719375"/>
                  <a:pt x="3865307" y="427579"/>
                  <a:pt x="0" y="584775"/>
                </a:cubicBezTo>
                <a:cubicBezTo>
                  <a:pt x="5974" y="355104"/>
                  <a:pt x="-8038" y="181367"/>
                  <a:pt x="0" y="0"/>
                </a:cubicBezTo>
                <a:close/>
              </a:path>
            </a:pathLst>
          </a:custGeom>
          <a:solidFill>
            <a:schemeClr val="accent4">
              <a:lumMod val="40000"/>
              <a:lumOff val="60000"/>
            </a:schemeClr>
          </a:solidFill>
          <a:ln w="101600" cmpd="dbl">
            <a:noFill/>
            <a:prstDash val="solid"/>
            <a:extLst>
              <a:ext uri="{C807C97D-BFC1-408E-A445-0C87EB9F89A2}">
                <ask:lineSketchStyleProps xmlns:ask="http://schemas.microsoft.com/office/drawing/2018/sketchyshapes" sd="1219033472">
                  <a:prstGeom prst="rect">
                    <a:avLst/>
                  </a:prstGeom>
                  <ask:type>
                    <ask:lineSketchCurved/>
                  </ask:type>
                </ask:lineSketchStyleProps>
              </a:ext>
            </a:extLst>
          </a:ln>
        </p:spPr>
        <p:txBody>
          <a:bodyPr wrap="square" rtlCol="0">
            <a:spAutoFit/>
          </a:bodyPr>
          <a:lstStyle/>
          <a:p>
            <a:r>
              <a:rPr lang="ja-JP" altLang="en-US" sz="3200" b="1" dirty="0">
                <a:solidFill>
                  <a:srgbClr val="002060"/>
                </a:solidFill>
                <a:latin typeface="HG丸ｺﾞｼｯｸM-PRO" panose="020F0600000000000000" pitchFamily="50" charset="-128"/>
                <a:ea typeface="HG丸ｺﾞｼｯｸM-PRO" panose="020F0600000000000000" pitchFamily="50" charset="-128"/>
              </a:rPr>
              <a:t> 事例共有会の概要</a:t>
            </a:r>
            <a:endParaRPr kumimoji="1" lang="ja-JP" altLang="en-US" sz="3200" b="1" dirty="0">
              <a:solidFill>
                <a:srgbClr val="002060"/>
              </a:solidFill>
              <a:latin typeface="HG丸ｺﾞｼｯｸM-PRO" panose="020F0600000000000000" pitchFamily="50" charset="-128"/>
              <a:ea typeface="HG丸ｺﾞｼｯｸM-PRO" panose="020F0600000000000000" pitchFamily="50" charset="-128"/>
            </a:endParaRPr>
          </a:p>
        </p:txBody>
      </p:sp>
      <p:sp>
        <p:nvSpPr>
          <p:cNvPr id="4" name="テキスト ボックス 3">
            <a:extLst>
              <a:ext uri="{FF2B5EF4-FFF2-40B4-BE49-F238E27FC236}">
                <a16:creationId xmlns:a16="http://schemas.microsoft.com/office/drawing/2014/main" id="{B508D86C-3AF6-16B3-6845-CA0658FB1582}"/>
              </a:ext>
            </a:extLst>
          </p:cNvPr>
          <p:cNvSpPr txBox="1"/>
          <p:nvPr/>
        </p:nvSpPr>
        <p:spPr>
          <a:xfrm>
            <a:off x="0" y="4729908"/>
            <a:ext cx="9144000" cy="1631216"/>
          </a:xfrm>
          <a:prstGeom prst="rect">
            <a:avLst/>
          </a:prstGeom>
          <a:noFill/>
        </p:spPr>
        <p:txBody>
          <a:bodyPr wrap="square" rtlCol="0">
            <a:spAutoFit/>
          </a:bodyPr>
          <a:lstStyle/>
          <a:p>
            <a:r>
              <a:rPr lang="ja-JP" altLang="en-US" sz="2000" dirty="0">
                <a:latin typeface="HG丸ｺﾞｼｯｸM-PRO" panose="020F0600000000000000" pitchFamily="50" charset="-128"/>
                <a:ea typeface="HG丸ｺﾞｼｯｸM-PRO" panose="020F0600000000000000" pitchFamily="50" charset="-128"/>
              </a:rPr>
              <a:t>　</a:t>
            </a:r>
            <a:r>
              <a:rPr kumimoji="1" lang="ja-JP" altLang="en-US" sz="2000" dirty="0">
                <a:latin typeface="HG丸ｺﾞｼｯｸM-PRO" panose="020F0600000000000000" pitchFamily="50" charset="-128"/>
                <a:ea typeface="HG丸ｺﾞｼｯｸM-PRO" panose="020F0600000000000000" pitchFamily="50" charset="-128"/>
              </a:rPr>
              <a:t>日　時：令和６年１月</a:t>
            </a:r>
            <a:r>
              <a:rPr kumimoji="1" lang="en-US" altLang="ja-JP" sz="2000" dirty="0">
                <a:latin typeface="HG丸ｺﾞｼｯｸM-PRO" panose="020F0600000000000000" pitchFamily="50" charset="-128"/>
                <a:ea typeface="HG丸ｺﾞｼｯｸM-PRO" panose="020F0600000000000000" pitchFamily="50" charset="-128"/>
              </a:rPr>
              <a:t>11</a:t>
            </a:r>
            <a:r>
              <a:rPr kumimoji="1" lang="ja-JP" altLang="en-US" sz="2000" dirty="0">
                <a:latin typeface="HG丸ｺﾞｼｯｸM-PRO" panose="020F0600000000000000" pitchFamily="50" charset="-128"/>
                <a:ea typeface="HG丸ｺﾞｼｯｸM-PRO" panose="020F0600000000000000" pitchFamily="50" charset="-128"/>
              </a:rPr>
              <a:t>日</a:t>
            </a:r>
            <a:r>
              <a:rPr lang="ja-JP" altLang="en-US" sz="2000" dirty="0">
                <a:latin typeface="HG丸ｺﾞｼｯｸM-PRO" panose="020F0600000000000000" pitchFamily="50" charset="-128"/>
                <a:ea typeface="HG丸ｺﾞｼｯｸM-PRO" panose="020F0600000000000000" pitchFamily="50" charset="-128"/>
              </a:rPr>
              <a:t>（木）　</a:t>
            </a:r>
            <a:r>
              <a:rPr lang="en-US" altLang="ja-JP" sz="2000" dirty="0">
                <a:latin typeface="HG丸ｺﾞｼｯｸM-PRO" panose="020F0600000000000000" pitchFamily="50" charset="-128"/>
                <a:ea typeface="HG丸ｺﾞｼｯｸM-PRO" panose="020F0600000000000000" pitchFamily="50" charset="-128"/>
              </a:rPr>
              <a:t>14</a:t>
            </a:r>
            <a:r>
              <a:rPr lang="ja-JP" altLang="en-US" sz="2000" dirty="0">
                <a:latin typeface="HG丸ｺﾞｼｯｸM-PRO" panose="020F0600000000000000" pitchFamily="50" charset="-128"/>
                <a:ea typeface="HG丸ｺﾞｼｯｸM-PRO" panose="020F0600000000000000" pitchFamily="50" charset="-128"/>
              </a:rPr>
              <a:t>時</a:t>
            </a:r>
            <a:r>
              <a:rPr lang="en-US" altLang="ja-JP" sz="2000" dirty="0">
                <a:latin typeface="HG丸ｺﾞｼｯｸM-PRO" panose="020F0600000000000000" pitchFamily="50" charset="-128"/>
                <a:ea typeface="HG丸ｺﾞｼｯｸM-PRO" panose="020F0600000000000000" pitchFamily="50" charset="-128"/>
              </a:rPr>
              <a:t>45</a:t>
            </a:r>
            <a:r>
              <a:rPr lang="ja-JP" altLang="en-US" sz="2000" dirty="0">
                <a:latin typeface="HG丸ｺﾞｼｯｸM-PRO" panose="020F0600000000000000" pitchFamily="50" charset="-128"/>
                <a:ea typeface="HG丸ｺﾞｼｯｸM-PRO" panose="020F0600000000000000" pitchFamily="50" charset="-128"/>
              </a:rPr>
              <a:t>分～</a:t>
            </a:r>
            <a:r>
              <a:rPr lang="en-US" altLang="ja-JP" sz="2000" dirty="0">
                <a:latin typeface="HG丸ｺﾞｼｯｸM-PRO" panose="020F0600000000000000" pitchFamily="50" charset="-128"/>
                <a:ea typeface="HG丸ｺﾞｼｯｸM-PRO" panose="020F0600000000000000" pitchFamily="50" charset="-128"/>
              </a:rPr>
              <a:t>17</a:t>
            </a:r>
            <a:r>
              <a:rPr lang="ja-JP" altLang="en-US" sz="2000" dirty="0">
                <a:latin typeface="HG丸ｺﾞｼｯｸM-PRO" panose="020F0600000000000000" pitchFamily="50" charset="-128"/>
                <a:ea typeface="HG丸ｺﾞｼｯｸM-PRO" panose="020F0600000000000000" pitchFamily="50" charset="-128"/>
              </a:rPr>
              <a:t>時</a:t>
            </a:r>
            <a:r>
              <a:rPr lang="en-US" altLang="ja-JP" sz="2000" dirty="0">
                <a:latin typeface="HG丸ｺﾞｼｯｸM-PRO" panose="020F0600000000000000" pitchFamily="50" charset="-128"/>
                <a:ea typeface="HG丸ｺﾞｼｯｸM-PRO" panose="020F0600000000000000" pitchFamily="50" charset="-128"/>
              </a:rPr>
              <a:t>00</a:t>
            </a:r>
            <a:r>
              <a:rPr lang="ja-JP" altLang="en-US" sz="2000" dirty="0">
                <a:latin typeface="HG丸ｺﾞｼｯｸM-PRO" panose="020F0600000000000000" pitchFamily="50" charset="-128"/>
                <a:ea typeface="HG丸ｺﾞｼｯｸM-PRO" panose="020F0600000000000000" pitchFamily="50" charset="-128"/>
              </a:rPr>
              <a:t>分</a:t>
            </a:r>
            <a:endParaRPr lang="en-US" altLang="ja-JP" sz="2000" dirty="0">
              <a:latin typeface="HG丸ｺﾞｼｯｸM-PRO" panose="020F0600000000000000" pitchFamily="50" charset="-128"/>
              <a:ea typeface="HG丸ｺﾞｼｯｸM-PRO" panose="020F0600000000000000" pitchFamily="50" charset="-128"/>
            </a:endParaRPr>
          </a:p>
          <a:p>
            <a:endParaRPr lang="en-US" altLang="ja-JP" sz="2000" dirty="0">
              <a:latin typeface="HG丸ｺﾞｼｯｸM-PRO" panose="020F0600000000000000" pitchFamily="50" charset="-128"/>
              <a:ea typeface="HG丸ｺﾞｼｯｸM-PRO" panose="020F0600000000000000" pitchFamily="50" charset="-128"/>
            </a:endParaRPr>
          </a:p>
          <a:p>
            <a:r>
              <a:rPr kumimoji="1" lang="ja-JP" altLang="en-US" sz="2000" dirty="0">
                <a:latin typeface="HG丸ｺﾞｼｯｸM-PRO" panose="020F0600000000000000" pitchFamily="50" charset="-128"/>
                <a:ea typeface="HG丸ｺﾞｼｯｸM-PRO" panose="020F0600000000000000" pitchFamily="50" charset="-128"/>
              </a:rPr>
              <a:t>　場　所：港区民センター　ホール</a:t>
            </a:r>
            <a:endParaRPr kumimoji="1" lang="en-US" altLang="ja-JP" sz="2000" dirty="0">
              <a:latin typeface="HG丸ｺﾞｼｯｸM-PRO" panose="020F0600000000000000" pitchFamily="50" charset="-128"/>
              <a:ea typeface="HG丸ｺﾞｼｯｸM-PRO" panose="020F0600000000000000" pitchFamily="50" charset="-128"/>
            </a:endParaRPr>
          </a:p>
          <a:p>
            <a:endParaRPr lang="en-US" altLang="ja-JP" sz="2000" dirty="0">
              <a:latin typeface="HG丸ｺﾞｼｯｸM-PRO" panose="020F0600000000000000" pitchFamily="50" charset="-128"/>
              <a:ea typeface="HG丸ｺﾞｼｯｸM-PRO" panose="020F0600000000000000" pitchFamily="50" charset="-128"/>
            </a:endParaRPr>
          </a:p>
          <a:p>
            <a:r>
              <a:rPr lang="ja-JP" altLang="en-US" sz="2000" dirty="0">
                <a:latin typeface="HG丸ｺﾞｼｯｸM-PRO" panose="020F0600000000000000" pitchFamily="50" charset="-128"/>
                <a:ea typeface="HG丸ｺﾞｼｯｸM-PRO" panose="020F0600000000000000" pitchFamily="50" charset="-128"/>
              </a:rPr>
              <a:t>　参加者：各区の区役所職員・まちづくりセンター等　計</a:t>
            </a:r>
            <a:r>
              <a:rPr lang="en-US" altLang="ja-JP" sz="2000" dirty="0">
                <a:latin typeface="HG丸ｺﾞｼｯｸM-PRO" panose="020F0600000000000000" pitchFamily="50" charset="-128"/>
                <a:ea typeface="HG丸ｺﾞｼｯｸM-PRO" panose="020F0600000000000000" pitchFamily="50" charset="-128"/>
              </a:rPr>
              <a:t>53</a:t>
            </a:r>
            <a:r>
              <a:rPr lang="ja-JP" altLang="en-US" sz="2000" dirty="0">
                <a:latin typeface="HG丸ｺﾞｼｯｸM-PRO" panose="020F0600000000000000" pitchFamily="50" charset="-128"/>
                <a:ea typeface="HG丸ｺﾞｼｯｸM-PRO" panose="020F0600000000000000" pitchFamily="50" charset="-128"/>
              </a:rPr>
              <a:t>名</a:t>
            </a:r>
            <a:endParaRPr kumimoji="1" lang="ja-JP" altLang="en-US" sz="2000" dirty="0">
              <a:latin typeface="HG丸ｺﾞｼｯｸM-PRO" panose="020F0600000000000000" pitchFamily="50" charset="-128"/>
              <a:ea typeface="HG丸ｺﾞｼｯｸM-PRO" panose="020F0600000000000000" pitchFamily="50" charset="-128"/>
            </a:endParaRPr>
          </a:p>
        </p:txBody>
      </p:sp>
      <p:sp>
        <p:nvSpPr>
          <p:cNvPr id="5" name="テキスト ボックス 4">
            <a:extLst>
              <a:ext uri="{FF2B5EF4-FFF2-40B4-BE49-F238E27FC236}">
                <a16:creationId xmlns:a16="http://schemas.microsoft.com/office/drawing/2014/main" id="{0B436DE5-D4BE-8FEB-EDFC-EDD3869A4173}"/>
              </a:ext>
            </a:extLst>
          </p:cNvPr>
          <p:cNvSpPr txBox="1"/>
          <p:nvPr/>
        </p:nvSpPr>
        <p:spPr>
          <a:xfrm>
            <a:off x="0" y="587360"/>
            <a:ext cx="9144000" cy="3132076"/>
          </a:xfrm>
          <a:prstGeom prst="rect">
            <a:avLst/>
          </a:prstGeom>
          <a:noFill/>
        </p:spPr>
        <p:txBody>
          <a:bodyPr wrap="square" rtlCol="0">
            <a:spAutoFit/>
          </a:bodyPr>
          <a:lstStyle/>
          <a:p>
            <a:pPr indent="152400" algn="just">
              <a:lnSpc>
                <a:spcPts val="2400"/>
              </a:lnSpc>
            </a:pPr>
            <a:r>
              <a:rPr lang="ja-JP" altLang="ja-JP"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各区</a:t>
            </a:r>
            <a:r>
              <a:rPr lang="ja-JP" altLang="en-US"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の</a:t>
            </a:r>
            <a:r>
              <a:rPr lang="ja-JP" altLang="ja-JP"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地域活動協議会</a:t>
            </a:r>
            <a:r>
              <a:rPr lang="ja-JP" altLang="en-US"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で</a:t>
            </a:r>
            <a:r>
              <a:rPr lang="ja-JP" altLang="ja-JP"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活動</a:t>
            </a:r>
            <a:r>
              <a:rPr lang="ja-JP" altLang="en-US"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されている方々</a:t>
            </a:r>
            <a:r>
              <a:rPr lang="ja-JP" altLang="ja-JP"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が、他区</a:t>
            </a:r>
            <a:r>
              <a:rPr lang="ja-JP" altLang="en-US"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や</a:t>
            </a:r>
            <a:r>
              <a:rPr lang="ja-JP" altLang="ja-JP"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他地域での活動事例を</a:t>
            </a:r>
            <a:endParaRPr lang="en-US" altLang="ja-JP"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indent="152400" algn="just">
              <a:lnSpc>
                <a:spcPts val="2400"/>
              </a:lnSpc>
            </a:pPr>
            <a:r>
              <a:rPr lang="ja-JP" altLang="ja-JP"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共有</a:t>
            </a:r>
            <a:r>
              <a:rPr lang="ja-JP" altLang="en-US"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したり、</a:t>
            </a:r>
            <a:r>
              <a:rPr lang="ja-JP" altLang="ja-JP"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区を越え</a:t>
            </a:r>
            <a:r>
              <a:rPr lang="ja-JP" altLang="en-US"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て</a:t>
            </a:r>
            <a:r>
              <a:rPr lang="ja-JP" altLang="ja-JP"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交流を行うことで、</a:t>
            </a:r>
            <a:r>
              <a:rPr lang="ja-JP" altLang="en-US"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自分たち</a:t>
            </a:r>
            <a:r>
              <a:rPr lang="ja-JP" altLang="ja-JP"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の地域活動</a:t>
            </a:r>
            <a:r>
              <a:rPr lang="ja-JP" altLang="en-US"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に</a:t>
            </a:r>
            <a:endParaRPr lang="en-US" altLang="ja-JP"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indent="152400" algn="just">
              <a:lnSpc>
                <a:spcPts val="2400"/>
              </a:lnSpc>
            </a:pPr>
            <a:r>
              <a:rPr lang="ja-JP" altLang="ja-JP"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役立てていただくことを目的</a:t>
            </a:r>
            <a:r>
              <a:rPr lang="ja-JP" altLang="en-US"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に</a:t>
            </a:r>
            <a:r>
              <a:rPr lang="ja-JP" altLang="ja-JP"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a:t>
            </a:r>
            <a:r>
              <a:rPr lang="ja-JP" altLang="en-US"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「区を超えた交流」を</a:t>
            </a:r>
            <a:r>
              <a:rPr lang="ja-JP" altLang="ja-JP"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例年実施して</a:t>
            </a:r>
            <a:r>
              <a:rPr lang="ja-JP" altLang="en-US"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い</a:t>
            </a:r>
            <a:r>
              <a:rPr lang="ja-JP" altLang="ja-JP"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ます。</a:t>
            </a:r>
            <a:endParaRPr lang="en-US" altLang="ja-JP" kern="100" dirty="0">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indent="152400" algn="just">
              <a:lnSpc>
                <a:spcPts val="2400"/>
              </a:lnSpc>
            </a:pPr>
            <a:endParaRPr lang="en-US" altLang="ja-JP"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indent="152400" algn="just">
              <a:lnSpc>
                <a:spcPts val="2400"/>
              </a:lnSpc>
            </a:pPr>
            <a:r>
              <a:rPr lang="ja-JP" altLang="ja-JP"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今年度は、</a:t>
            </a:r>
            <a:r>
              <a:rPr lang="ja-JP" altLang="en-US"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地域で活動されている</a:t>
            </a:r>
            <a:r>
              <a:rPr lang="ja-JP" altLang="en-US"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方々</a:t>
            </a:r>
            <a:r>
              <a:rPr lang="ja-JP" altLang="ja-JP"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の負担</a:t>
            </a:r>
            <a:r>
              <a:rPr lang="ja-JP" altLang="en-US"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を考慮し、</a:t>
            </a:r>
            <a:r>
              <a:rPr lang="ja-JP" altLang="ja-JP"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集合型のフォーラム</a:t>
            </a:r>
            <a:r>
              <a:rPr lang="ja-JP" altLang="en-US"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を</a:t>
            </a:r>
            <a:endParaRPr lang="en-US" altLang="ja-JP" kern="100" dirty="0">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indent="152400" algn="just">
              <a:lnSpc>
                <a:spcPts val="2400"/>
              </a:lnSpc>
            </a:pPr>
            <a:r>
              <a:rPr lang="ja-JP" altLang="ja-JP"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実施</a:t>
            </a:r>
            <a:r>
              <a:rPr lang="ja-JP" altLang="en-US"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するの</a:t>
            </a:r>
            <a:r>
              <a:rPr lang="ja-JP" altLang="ja-JP"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ではなく、区役所・まちづくりセンター等で事例共有会を</a:t>
            </a:r>
            <a:r>
              <a:rPr lang="ja-JP" altLang="en-US"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行い</a:t>
            </a:r>
            <a:r>
              <a:rPr lang="ja-JP" altLang="ja-JP"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a:t>
            </a:r>
            <a:endParaRPr lang="en-US" altLang="ja-JP"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indent="152400" algn="just">
              <a:lnSpc>
                <a:spcPts val="2400"/>
              </a:lnSpc>
            </a:pPr>
            <a:r>
              <a:rPr lang="ja-JP" altLang="ja-JP"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その内容をまとめたものを地域の</a:t>
            </a:r>
            <a:r>
              <a:rPr lang="ja-JP" altLang="en-US"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方々</a:t>
            </a:r>
            <a:r>
              <a:rPr lang="ja-JP" altLang="ja-JP"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に共有する方法で実施することと</a:t>
            </a:r>
            <a:r>
              <a:rPr lang="ja-JP" altLang="en-US"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しました</a:t>
            </a:r>
            <a:r>
              <a:rPr lang="ja-JP" altLang="ja-JP"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a:t>
            </a:r>
            <a:endParaRPr lang="en-US" altLang="ja-JP"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indent="152400" algn="just">
              <a:lnSpc>
                <a:spcPts val="2400"/>
              </a:lnSpc>
            </a:pPr>
            <a:endParaRPr lang="en-US" altLang="ja-JP" kern="100" dirty="0">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indent="152400" algn="just">
              <a:lnSpc>
                <a:spcPts val="2400"/>
              </a:lnSpc>
            </a:pPr>
            <a:r>
              <a:rPr lang="ja-JP" altLang="en-US"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そこで、下記のとおり事例共有会を実施し、その</a:t>
            </a:r>
            <a:r>
              <a:rPr kumimoji="1" lang="ja-JP" altLang="en-US"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内容を本</a:t>
            </a:r>
            <a:r>
              <a:rPr lang="ja-JP" altLang="en-US"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事例集に</a:t>
            </a:r>
            <a:r>
              <a:rPr kumimoji="1" lang="ja-JP" altLang="en-US"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まとめました。</a:t>
            </a:r>
            <a:endParaRPr kumimoji="1" lang="en-US" altLang="ja-JP" kern="100" dirty="0">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indent="152400" algn="just">
              <a:lnSpc>
                <a:spcPts val="2400"/>
              </a:lnSpc>
            </a:pPr>
            <a:r>
              <a:rPr lang="ja-JP" altLang="en-US"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ぜひ、それぞれの地域活動にお役立てください！</a:t>
            </a:r>
            <a:endParaRPr kumimoji="1" lang="ja-JP" altLang="en-US" dirty="0">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51071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4" name="AutoShape 2">
            <a:extLst>
              <a:ext uri="{FF2B5EF4-FFF2-40B4-BE49-F238E27FC236}">
                <a16:creationId xmlns:a16="http://schemas.microsoft.com/office/drawing/2014/main" id="{60803ECB-3F6B-5E96-15AA-80010B046736}"/>
              </a:ext>
            </a:extLst>
          </p:cNvPr>
          <p:cNvSpPr>
            <a:spLocks noChangeArrowheads="1"/>
          </p:cNvSpPr>
          <p:nvPr/>
        </p:nvSpPr>
        <p:spPr bwMode="auto">
          <a:xfrm>
            <a:off x="142854" y="1994125"/>
            <a:ext cx="2635924" cy="1642930"/>
          </a:xfrm>
          <a:prstGeom prst="foldedCorner">
            <a:avLst>
              <a:gd name="adj" fmla="val 12500"/>
            </a:avLst>
          </a:prstGeom>
          <a:solidFill>
            <a:srgbClr val="92D050"/>
          </a:solidFill>
          <a:ln w="9525">
            <a:solidFill>
              <a:schemeClr val="tx1"/>
            </a:solidFill>
            <a:round/>
            <a:headEnd/>
            <a:tailEnd/>
          </a:ln>
        </p:spPr>
        <p:txBody>
          <a:bodyPr wrap="none" anchor="ctr"/>
          <a:lstStyle>
            <a:lvl1pPr>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15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14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14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14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14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14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1400">
                <a:solidFill>
                  <a:schemeClr val="tx1"/>
                </a:solidFill>
                <a:latin typeface="Arial" panose="020B0604020202020204" pitchFamily="34" charset="0"/>
                <a:ea typeface="ＭＳ Ｐゴシック" panose="020B0600070205080204" pitchFamily="50" charset="-128"/>
              </a:defRPr>
            </a:lvl9pPr>
          </a:lstStyle>
          <a:p>
            <a:pPr algn="ctr" fontAlgn="base">
              <a:spcBef>
                <a:spcPct val="0"/>
              </a:spcBef>
              <a:spcAft>
                <a:spcPct val="0"/>
              </a:spcAft>
              <a:buNone/>
              <a:defRPr/>
            </a:pPr>
            <a:endParaRPr lang="en-US" altLang="ja-JP" sz="3692" dirty="0">
              <a:solidFill>
                <a:srgbClr val="000000"/>
              </a:solidFill>
            </a:endParaRPr>
          </a:p>
        </p:txBody>
      </p:sp>
      <p:sp>
        <p:nvSpPr>
          <p:cNvPr id="5" name="AutoShape 3">
            <a:extLst>
              <a:ext uri="{FF2B5EF4-FFF2-40B4-BE49-F238E27FC236}">
                <a16:creationId xmlns:a16="http://schemas.microsoft.com/office/drawing/2014/main" id="{72F9C4F9-AEB3-E72C-DFA2-719D242D15E8}"/>
              </a:ext>
            </a:extLst>
          </p:cNvPr>
          <p:cNvSpPr>
            <a:spLocks noChangeArrowheads="1"/>
          </p:cNvSpPr>
          <p:nvPr/>
        </p:nvSpPr>
        <p:spPr bwMode="auto">
          <a:xfrm>
            <a:off x="2906746" y="1994125"/>
            <a:ext cx="2635923" cy="1642930"/>
          </a:xfrm>
          <a:prstGeom prst="foldedCorner">
            <a:avLst>
              <a:gd name="adj" fmla="val 12500"/>
            </a:avLst>
          </a:prstGeom>
          <a:solidFill>
            <a:srgbClr val="FF99FF"/>
          </a:solidFill>
          <a:ln w="9525">
            <a:solidFill>
              <a:schemeClr val="tx1"/>
            </a:solidFill>
            <a:round/>
            <a:headEnd/>
            <a:tailEnd/>
          </a:ln>
        </p:spPr>
        <p:txBody>
          <a:bodyPr wrap="none" anchor="ctr"/>
          <a:lstStyle>
            <a:lvl1pPr>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15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14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14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14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14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14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1400">
                <a:solidFill>
                  <a:schemeClr val="tx1"/>
                </a:solidFill>
                <a:latin typeface="Arial" panose="020B0604020202020204" pitchFamily="34" charset="0"/>
                <a:ea typeface="ＭＳ Ｐゴシック" panose="020B0600070205080204" pitchFamily="50" charset="-128"/>
              </a:defRPr>
            </a:lvl9pPr>
          </a:lstStyle>
          <a:p>
            <a:pPr algn="ctr" fontAlgn="base">
              <a:spcBef>
                <a:spcPct val="0"/>
              </a:spcBef>
              <a:spcAft>
                <a:spcPct val="0"/>
              </a:spcAft>
              <a:buNone/>
              <a:defRPr/>
            </a:pPr>
            <a:endParaRPr lang="ja-JP" altLang="en-US" sz="3692" dirty="0">
              <a:solidFill>
                <a:srgbClr val="000000"/>
              </a:solidFill>
            </a:endParaRPr>
          </a:p>
        </p:txBody>
      </p:sp>
      <p:sp>
        <p:nvSpPr>
          <p:cNvPr id="6" name="テキスト ボックス 5">
            <a:extLst>
              <a:ext uri="{FF2B5EF4-FFF2-40B4-BE49-F238E27FC236}">
                <a16:creationId xmlns:a16="http://schemas.microsoft.com/office/drawing/2014/main" id="{A1F1B1ED-7CF5-9BE8-AF94-EB9980EF028C}"/>
              </a:ext>
            </a:extLst>
          </p:cNvPr>
          <p:cNvSpPr txBox="1"/>
          <p:nvPr/>
        </p:nvSpPr>
        <p:spPr>
          <a:xfrm>
            <a:off x="142853" y="2307758"/>
            <a:ext cx="2635922" cy="1015663"/>
          </a:xfrm>
          <a:prstGeom prst="rect">
            <a:avLst/>
          </a:prstGeom>
          <a:noFill/>
        </p:spPr>
        <p:txBody>
          <a:bodyPr wrap="square" rtlCol="0">
            <a:spAutoFit/>
          </a:bodyPr>
          <a:lstStyle/>
          <a:p>
            <a:r>
              <a:rPr lang="en-US" altLang="ja-JP" sz="2000" b="1" dirty="0">
                <a:latin typeface="UD デジタル 教科書体 NP-B" panose="02020700000000000000" pitchFamily="18" charset="-128"/>
                <a:ea typeface="UD デジタル 教科書体 NP-B" panose="02020700000000000000" pitchFamily="18" charset="-128"/>
              </a:rPr>
              <a:t>【</a:t>
            </a:r>
            <a:r>
              <a:rPr lang="ja-JP" altLang="en-US" sz="2000" b="1" dirty="0">
                <a:latin typeface="UD デジタル 教科書体 NP-B" panose="02020700000000000000" pitchFamily="18" charset="-128"/>
                <a:ea typeface="UD デジタル 教科書体 NP-B" panose="02020700000000000000" pitchFamily="18" charset="-128"/>
              </a:rPr>
              <a:t>理想</a:t>
            </a:r>
            <a:r>
              <a:rPr lang="en-US" altLang="ja-JP" sz="2000" b="1" dirty="0">
                <a:latin typeface="UD デジタル 教科書体 NP-B" panose="02020700000000000000" pitchFamily="18" charset="-128"/>
                <a:ea typeface="UD デジタル 教科書体 NP-B" panose="02020700000000000000" pitchFamily="18" charset="-128"/>
              </a:rPr>
              <a:t>】</a:t>
            </a:r>
            <a:endParaRPr kumimoji="1" lang="en-US" altLang="ja-JP" sz="2000" b="1" dirty="0">
              <a:latin typeface="UD デジタル 教科書体 NP-B" panose="02020700000000000000" pitchFamily="18" charset="-128"/>
              <a:ea typeface="UD デジタル 教科書体 NP-B" panose="02020700000000000000" pitchFamily="18" charset="-128"/>
            </a:endParaRPr>
          </a:p>
          <a:p>
            <a:r>
              <a:rPr kumimoji="1" lang="ja-JP" altLang="en-US" sz="2000" b="1" dirty="0">
                <a:latin typeface="UD デジタル 教科書体 NP-B" panose="02020700000000000000" pitchFamily="18" charset="-128"/>
                <a:ea typeface="UD デジタル 教科書体 NP-B" panose="02020700000000000000" pitchFamily="18" charset="-128"/>
              </a:rPr>
              <a:t>・目指す状態</a:t>
            </a:r>
          </a:p>
          <a:p>
            <a:r>
              <a:rPr kumimoji="1" lang="ja-JP" altLang="en-US" sz="2000" b="1" dirty="0">
                <a:latin typeface="UD デジタル 教科書体 NP-B" panose="02020700000000000000" pitchFamily="18" charset="-128"/>
                <a:ea typeface="UD デジタル 教科書体 NP-B" panose="02020700000000000000" pitchFamily="18" charset="-128"/>
              </a:rPr>
              <a:t>・こうなって欲しい</a:t>
            </a:r>
            <a:endParaRPr kumimoji="1" lang="en-US" altLang="ja-JP" sz="2000" b="1" dirty="0">
              <a:latin typeface="UD デジタル 教科書体 NP-B" panose="02020700000000000000" pitchFamily="18" charset="-128"/>
              <a:ea typeface="UD デジタル 教科書体 NP-B" panose="02020700000000000000" pitchFamily="18" charset="-128"/>
            </a:endParaRPr>
          </a:p>
        </p:txBody>
      </p:sp>
      <p:sp>
        <p:nvSpPr>
          <p:cNvPr id="8" name="テキスト ボックス 7">
            <a:extLst>
              <a:ext uri="{FF2B5EF4-FFF2-40B4-BE49-F238E27FC236}">
                <a16:creationId xmlns:a16="http://schemas.microsoft.com/office/drawing/2014/main" id="{9A6D47F8-D043-AECB-CE71-2B86C3A926D7}"/>
              </a:ext>
            </a:extLst>
          </p:cNvPr>
          <p:cNvSpPr txBox="1"/>
          <p:nvPr/>
        </p:nvSpPr>
        <p:spPr>
          <a:xfrm>
            <a:off x="2916534" y="2267170"/>
            <a:ext cx="2265024" cy="1323439"/>
          </a:xfrm>
          <a:prstGeom prst="rect">
            <a:avLst/>
          </a:prstGeom>
          <a:noFill/>
        </p:spPr>
        <p:txBody>
          <a:bodyPr wrap="square" rtlCol="0">
            <a:spAutoFit/>
          </a:bodyPr>
          <a:lstStyle/>
          <a:p>
            <a:r>
              <a:rPr lang="en-US" altLang="ja-JP" sz="2000" b="1" dirty="0">
                <a:latin typeface="UD デジタル 教科書体 NP-B" panose="02020700000000000000" pitchFamily="18" charset="-128"/>
                <a:ea typeface="UD デジタル 教科書体 NP-B" panose="02020700000000000000" pitchFamily="18" charset="-128"/>
              </a:rPr>
              <a:t>【</a:t>
            </a:r>
            <a:r>
              <a:rPr lang="ja-JP" altLang="en-US" sz="2000" b="1" dirty="0">
                <a:latin typeface="UD デジタル 教科書体 NP-B" panose="02020700000000000000" pitchFamily="18" charset="-128"/>
                <a:ea typeface="UD デジタル 教科書体 NP-B" panose="02020700000000000000" pitchFamily="18" charset="-128"/>
              </a:rPr>
              <a:t>課題</a:t>
            </a:r>
            <a:r>
              <a:rPr lang="en-US" altLang="ja-JP" sz="2000" b="1" dirty="0">
                <a:latin typeface="UD デジタル 教科書体 NP-B" panose="02020700000000000000" pitchFamily="18" charset="-128"/>
                <a:ea typeface="UD デジタル 教科書体 NP-B" panose="02020700000000000000" pitchFamily="18" charset="-128"/>
              </a:rPr>
              <a:t>】</a:t>
            </a:r>
            <a:endParaRPr kumimoji="1" lang="en-US" altLang="ja-JP" sz="2000" b="1" dirty="0">
              <a:latin typeface="UD デジタル 教科書体 NP-B" panose="02020700000000000000" pitchFamily="18" charset="-128"/>
              <a:ea typeface="UD デジタル 教科書体 NP-B" panose="02020700000000000000" pitchFamily="18" charset="-128"/>
            </a:endParaRPr>
          </a:p>
          <a:p>
            <a:r>
              <a:rPr kumimoji="1" lang="ja-JP" altLang="en-US" sz="2000" b="1" dirty="0">
                <a:latin typeface="UD デジタル 教科書体 NP-B" panose="02020700000000000000" pitchFamily="18" charset="-128"/>
                <a:ea typeface="UD デジタル 教科書体 NP-B" panose="02020700000000000000" pitchFamily="18" charset="-128"/>
              </a:rPr>
              <a:t>・地域の現状</a:t>
            </a:r>
            <a:endParaRPr kumimoji="1" lang="en-US" altLang="ja-JP" sz="2000" b="1" dirty="0">
              <a:latin typeface="UD デジタル 教科書体 NP-B" panose="02020700000000000000" pitchFamily="18" charset="-128"/>
              <a:ea typeface="UD デジタル 教科書体 NP-B" panose="02020700000000000000" pitchFamily="18" charset="-128"/>
            </a:endParaRPr>
          </a:p>
          <a:p>
            <a:r>
              <a:rPr kumimoji="1" lang="ja-JP" altLang="en-US" sz="2000" b="1" dirty="0">
                <a:latin typeface="UD デジタル 教科書体 NP-B" panose="02020700000000000000" pitchFamily="18" charset="-128"/>
                <a:ea typeface="UD デジタル 教科書体 NP-B" panose="02020700000000000000" pitchFamily="18" charset="-128"/>
              </a:rPr>
              <a:t>・困っていること</a:t>
            </a:r>
            <a:endParaRPr kumimoji="1" lang="en-US" altLang="ja-JP" sz="2000" b="1" dirty="0">
              <a:latin typeface="UD デジタル 教科書体 NP-B" panose="02020700000000000000" pitchFamily="18" charset="-128"/>
              <a:ea typeface="UD デジタル 教科書体 NP-B" panose="02020700000000000000" pitchFamily="18" charset="-128"/>
            </a:endParaRPr>
          </a:p>
          <a:p>
            <a:endParaRPr kumimoji="1" lang="en-US" altLang="ja-JP" sz="2000" b="1" dirty="0">
              <a:latin typeface="UD デジタル 教科書体 NP-B" panose="02020700000000000000" pitchFamily="18" charset="-128"/>
              <a:ea typeface="UD デジタル 教科書体 NP-B" panose="02020700000000000000" pitchFamily="18" charset="-128"/>
            </a:endParaRPr>
          </a:p>
        </p:txBody>
      </p:sp>
      <p:sp>
        <p:nvSpPr>
          <p:cNvPr id="3" name="AutoShape 2">
            <a:extLst>
              <a:ext uri="{FF2B5EF4-FFF2-40B4-BE49-F238E27FC236}">
                <a16:creationId xmlns:a16="http://schemas.microsoft.com/office/drawing/2014/main" id="{AC390FF7-E1D6-E0CD-58D2-F7A3F9DB0DB9}"/>
              </a:ext>
            </a:extLst>
          </p:cNvPr>
          <p:cNvSpPr>
            <a:spLocks noChangeArrowheads="1"/>
          </p:cNvSpPr>
          <p:nvPr/>
        </p:nvSpPr>
        <p:spPr bwMode="auto">
          <a:xfrm>
            <a:off x="142854" y="3842239"/>
            <a:ext cx="2635924" cy="1642930"/>
          </a:xfrm>
          <a:prstGeom prst="foldedCorner">
            <a:avLst>
              <a:gd name="adj" fmla="val 12500"/>
            </a:avLst>
          </a:prstGeom>
          <a:solidFill>
            <a:srgbClr val="FFFF99"/>
          </a:solidFill>
          <a:ln w="9525">
            <a:solidFill>
              <a:schemeClr val="tx1"/>
            </a:solidFill>
            <a:round/>
            <a:headEnd/>
            <a:tailEnd/>
          </a:ln>
        </p:spPr>
        <p:txBody>
          <a:bodyPr wrap="none" anchor="ctr"/>
          <a:lstStyle>
            <a:lvl1pPr>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15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14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14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14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14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14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1400">
                <a:solidFill>
                  <a:schemeClr val="tx1"/>
                </a:solidFill>
                <a:latin typeface="Arial" panose="020B0604020202020204" pitchFamily="34" charset="0"/>
                <a:ea typeface="ＭＳ Ｐゴシック" panose="020B0600070205080204" pitchFamily="50" charset="-128"/>
              </a:defRPr>
            </a:lvl9pPr>
          </a:lstStyle>
          <a:p>
            <a:pPr algn="ctr" fontAlgn="base">
              <a:spcBef>
                <a:spcPct val="0"/>
              </a:spcBef>
              <a:spcAft>
                <a:spcPct val="0"/>
              </a:spcAft>
              <a:buNone/>
              <a:defRPr/>
            </a:pPr>
            <a:endParaRPr lang="en-US" altLang="ja-JP" sz="3692" dirty="0">
              <a:solidFill>
                <a:srgbClr val="000000"/>
              </a:solidFill>
            </a:endParaRPr>
          </a:p>
        </p:txBody>
      </p:sp>
      <p:sp>
        <p:nvSpPr>
          <p:cNvPr id="7" name="テキスト ボックス 6">
            <a:extLst>
              <a:ext uri="{FF2B5EF4-FFF2-40B4-BE49-F238E27FC236}">
                <a16:creationId xmlns:a16="http://schemas.microsoft.com/office/drawing/2014/main" id="{288E1196-1421-BA73-6753-E353BD97B181}"/>
              </a:ext>
            </a:extLst>
          </p:cNvPr>
          <p:cNvSpPr txBox="1"/>
          <p:nvPr/>
        </p:nvSpPr>
        <p:spPr>
          <a:xfrm>
            <a:off x="273188" y="4001984"/>
            <a:ext cx="2375251" cy="1323439"/>
          </a:xfrm>
          <a:prstGeom prst="rect">
            <a:avLst/>
          </a:prstGeom>
          <a:noFill/>
        </p:spPr>
        <p:txBody>
          <a:bodyPr wrap="square" rtlCol="0">
            <a:spAutoFit/>
          </a:bodyPr>
          <a:lstStyle/>
          <a:p>
            <a:r>
              <a:rPr lang="en-US" altLang="ja-JP" sz="2000" b="1" dirty="0">
                <a:latin typeface="UD デジタル 教科書体 NP-B" panose="02020700000000000000" pitchFamily="18" charset="-128"/>
                <a:ea typeface="UD デジタル 教科書体 NP-B" panose="02020700000000000000" pitchFamily="18" charset="-128"/>
              </a:rPr>
              <a:t>【</a:t>
            </a:r>
            <a:r>
              <a:rPr lang="ja-JP" altLang="en-US" sz="2000" b="1" dirty="0">
                <a:latin typeface="UD デジタル 教科書体 NP-B" panose="02020700000000000000" pitchFamily="18" charset="-128"/>
                <a:ea typeface="UD デジタル 教科書体 NP-B" panose="02020700000000000000" pitchFamily="18" charset="-128"/>
              </a:rPr>
              <a:t>事例</a:t>
            </a:r>
            <a:r>
              <a:rPr lang="en-US" altLang="ja-JP" sz="2000" b="1" dirty="0">
                <a:latin typeface="UD デジタル 教科書体 NP-B" panose="02020700000000000000" pitchFamily="18" charset="-128"/>
                <a:ea typeface="UD デジタル 教科書体 NP-B" panose="02020700000000000000" pitchFamily="18" charset="-128"/>
              </a:rPr>
              <a:t>】</a:t>
            </a:r>
            <a:endParaRPr kumimoji="1" lang="en-US" altLang="ja-JP" sz="2000" b="1" dirty="0">
              <a:latin typeface="UD デジタル 教科書体 NP-B" panose="02020700000000000000" pitchFamily="18" charset="-128"/>
              <a:ea typeface="UD デジタル 教科書体 NP-B" panose="02020700000000000000" pitchFamily="18" charset="-128"/>
            </a:endParaRPr>
          </a:p>
          <a:p>
            <a:r>
              <a:rPr kumimoji="1" lang="ja-JP" altLang="en-US" sz="2000" b="1" dirty="0">
                <a:latin typeface="UD デジタル 教科書体 NP-B" panose="02020700000000000000" pitchFamily="18" charset="-128"/>
                <a:ea typeface="UD デジタル 教科書体 NP-B" panose="02020700000000000000" pitchFamily="18" charset="-128"/>
              </a:rPr>
              <a:t>・〇〇区では、</a:t>
            </a:r>
            <a:endParaRPr kumimoji="1" lang="en-US" altLang="ja-JP" sz="2000" b="1" dirty="0">
              <a:latin typeface="UD デジタル 教科書体 NP-B" panose="02020700000000000000" pitchFamily="18" charset="-128"/>
              <a:ea typeface="UD デジタル 教科書体 NP-B" panose="02020700000000000000" pitchFamily="18" charset="-128"/>
            </a:endParaRPr>
          </a:p>
          <a:p>
            <a:r>
              <a:rPr kumimoji="1" lang="ja-JP" altLang="en-US" sz="2000" b="1" dirty="0">
                <a:latin typeface="UD デジタル 教科書体 NP-B" panose="02020700000000000000" pitchFamily="18" charset="-128"/>
                <a:ea typeface="UD デジタル 教科書体 NP-B" panose="02020700000000000000" pitchFamily="18" charset="-128"/>
              </a:rPr>
              <a:t>こんな取り組みが</a:t>
            </a:r>
            <a:endParaRPr kumimoji="1" lang="en-US" altLang="ja-JP" sz="2000" b="1" dirty="0">
              <a:latin typeface="UD デジタル 教科書体 NP-B" panose="02020700000000000000" pitchFamily="18" charset="-128"/>
              <a:ea typeface="UD デジタル 教科書体 NP-B" panose="02020700000000000000" pitchFamily="18" charset="-128"/>
            </a:endParaRPr>
          </a:p>
          <a:p>
            <a:r>
              <a:rPr kumimoji="1" lang="ja-JP" altLang="en-US" sz="2000" b="1" dirty="0">
                <a:latin typeface="UD デジタル 教科書体 NP-B" panose="02020700000000000000" pitchFamily="18" charset="-128"/>
                <a:ea typeface="UD デジタル 教科書体 NP-B" panose="02020700000000000000" pitchFamily="18" charset="-128"/>
              </a:rPr>
              <a:t>行われている</a:t>
            </a:r>
            <a:endParaRPr kumimoji="1" lang="en-US" altLang="ja-JP" sz="2000" b="1" dirty="0">
              <a:latin typeface="UD デジタル 教科書体 NP-B" panose="02020700000000000000" pitchFamily="18" charset="-128"/>
              <a:ea typeface="UD デジタル 教科書体 NP-B" panose="02020700000000000000" pitchFamily="18" charset="-128"/>
            </a:endParaRPr>
          </a:p>
        </p:txBody>
      </p:sp>
      <p:sp>
        <p:nvSpPr>
          <p:cNvPr id="9" name="AutoShape 2">
            <a:extLst>
              <a:ext uri="{FF2B5EF4-FFF2-40B4-BE49-F238E27FC236}">
                <a16:creationId xmlns:a16="http://schemas.microsoft.com/office/drawing/2014/main" id="{1AE7008D-22BA-FB99-A582-F0C7E235EDE1}"/>
              </a:ext>
            </a:extLst>
          </p:cNvPr>
          <p:cNvSpPr>
            <a:spLocks noChangeArrowheads="1"/>
          </p:cNvSpPr>
          <p:nvPr/>
        </p:nvSpPr>
        <p:spPr bwMode="auto">
          <a:xfrm>
            <a:off x="2916534" y="3874799"/>
            <a:ext cx="2635924" cy="1642930"/>
          </a:xfrm>
          <a:prstGeom prst="foldedCorner">
            <a:avLst>
              <a:gd name="adj" fmla="val 12500"/>
            </a:avLst>
          </a:prstGeom>
          <a:solidFill>
            <a:schemeClr val="accent1">
              <a:lumMod val="40000"/>
              <a:lumOff val="60000"/>
            </a:schemeClr>
          </a:solidFill>
          <a:ln w="9525">
            <a:solidFill>
              <a:schemeClr val="tx1"/>
            </a:solidFill>
            <a:round/>
            <a:headEnd/>
            <a:tailEnd/>
          </a:ln>
        </p:spPr>
        <p:txBody>
          <a:bodyPr wrap="none" anchor="ctr"/>
          <a:lstStyle>
            <a:lvl1pPr>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15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14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14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14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14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14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1400">
                <a:solidFill>
                  <a:schemeClr val="tx1"/>
                </a:solidFill>
                <a:latin typeface="Arial" panose="020B0604020202020204" pitchFamily="34" charset="0"/>
                <a:ea typeface="ＭＳ Ｐゴシック" panose="020B0600070205080204" pitchFamily="50" charset="-128"/>
              </a:defRPr>
            </a:lvl9pPr>
          </a:lstStyle>
          <a:p>
            <a:pPr algn="ctr" fontAlgn="base">
              <a:spcBef>
                <a:spcPct val="0"/>
              </a:spcBef>
              <a:spcAft>
                <a:spcPct val="0"/>
              </a:spcAft>
              <a:buNone/>
              <a:defRPr/>
            </a:pPr>
            <a:endParaRPr lang="en-US" altLang="ja-JP" sz="3692" dirty="0">
              <a:solidFill>
                <a:srgbClr val="000000"/>
              </a:solidFill>
            </a:endParaRPr>
          </a:p>
        </p:txBody>
      </p:sp>
      <p:sp>
        <p:nvSpPr>
          <p:cNvPr id="10" name="テキスト ボックス 9">
            <a:extLst>
              <a:ext uri="{FF2B5EF4-FFF2-40B4-BE49-F238E27FC236}">
                <a16:creationId xmlns:a16="http://schemas.microsoft.com/office/drawing/2014/main" id="{5E90AAAB-D888-D1B2-CC87-89081D96FE2F}"/>
              </a:ext>
            </a:extLst>
          </p:cNvPr>
          <p:cNvSpPr txBox="1"/>
          <p:nvPr/>
        </p:nvSpPr>
        <p:spPr>
          <a:xfrm>
            <a:off x="2916534" y="4034544"/>
            <a:ext cx="2748897" cy="1323439"/>
          </a:xfrm>
          <a:prstGeom prst="rect">
            <a:avLst/>
          </a:prstGeom>
          <a:noFill/>
        </p:spPr>
        <p:txBody>
          <a:bodyPr wrap="square" rtlCol="0">
            <a:spAutoFit/>
          </a:bodyPr>
          <a:lstStyle/>
          <a:p>
            <a:r>
              <a:rPr lang="ja-JP" altLang="en-US" sz="2000" b="1" dirty="0">
                <a:latin typeface="UD デジタル 教科書体 NP-B" panose="02020700000000000000" pitchFamily="18" charset="-128"/>
                <a:ea typeface="UD デジタル 教科書体 NP-B" panose="02020700000000000000" pitchFamily="18" charset="-128"/>
              </a:rPr>
              <a:t>★</a:t>
            </a:r>
            <a:r>
              <a:rPr kumimoji="1" lang="ja-JP" altLang="en-US" sz="2000" b="1" dirty="0">
                <a:latin typeface="UD デジタル 教科書体 NP-B" panose="02020700000000000000" pitchFamily="18" charset="-128"/>
                <a:ea typeface="UD デジタル 教科書体 NP-B" panose="02020700000000000000" pitchFamily="18" charset="-128"/>
              </a:rPr>
              <a:t>最初の一歩★</a:t>
            </a:r>
            <a:endParaRPr kumimoji="1" lang="en-US" altLang="ja-JP" sz="2000" b="1" dirty="0">
              <a:latin typeface="UD デジタル 教科書体 NP-B" panose="02020700000000000000" pitchFamily="18" charset="-128"/>
              <a:ea typeface="UD デジタル 教科書体 NP-B" panose="02020700000000000000" pitchFamily="18" charset="-128"/>
            </a:endParaRPr>
          </a:p>
          <a:p>
            <a:r>
              <a:rPr kumimoji="1" lang="ja-JP" altLang="en-US" sz="2000" b="1" dirty="0">
                <a:latin typeface="UD デジタル 教科書体 NP-B" panose="02020700000000000000" pitchFamily="18" charset="-128"/>
                <a:ea typeface="UD デジタル 教科書体 NP-B" panose="02020700000000000000" pitchFamily="18" charset="-128"/>
              </a:rPr>
              <a:t>・レバレッジポイント</a:t>
            </a:r>
            <a:endParaRPr kumimoji="1" lang="en-US" altLang="ja-JP" sz="2000" b="1" dirty="0">
              <a:latin typeface="UD デジタル 教科書体 NP-B" panose="02020700000000000000" pitchFamily="18" charset="-128"/>
              <a:ea typeface="UD デジタル 教科書体 NP-B" panose="02020700000000000000" pitchFamily="18" charset="-128"/>
            </a:endParaRPr>
          </a:p>
          <a:p>
            <a:r>
              <a:rPr kumimoji="1" lang="ja-JP" altLang="en-US" sz="2000" b="1" dirty="0">
                <a:latin typeface="UD デジタル 教科書体 NP-B" panose="02020700000000000000" pitchFamily="18" charset="-128"/>
                <a:ea typeface="UD デジタル 教科書体 NP-B" panose="02020700000000000000" pitchFamily="18" charset="-128"/>
              </a:rPr>
              <a:t>・</a:t>
            </a:r>
            <a:r>
              <a:rPr lang="ja-JP" altLang="en-US" sz="2000" b="1" dirty="0">
                <a:latin typeface="UD デジタル 教科書体 NP-B" panose="02020700000000000000" pitchFamily="18" charset="-128"/>
                <a:ea typeface="UD デジタル 教科書体 NP-B" panose="02020700000000000000" pitchFamily="18" charset="-128"/>
              </a:rPr>
              <a:t>まず最初になにを</a:t>
            </a:r>
            <a:endParaRPr lang="en-US" altLang="ja-JP" sz="2000" b="1" dirty="0">
              <a:latin typeface="UD デジタル 教科書体 NP-B" panose="02020700000000000000" pitchFamily="18" charset="-128"/>
              <a:ea typeface="UD デジタル 教科書体 NP-B" panose="02020700000000000000" pitchFamily="18" charset="-128"/>
            </a:endParaRPr>
          </a:p>
          <a:p>
            <a:r>
              <a:rPr kumimoji="1" lang="ja-JP" altLang="en-US" sz="2000" b="1" dirty="0">
                <a:latin typeface="UD デジタル 教科書体 NP-B" panose="02020700000000000000" pitchFamily="18" charset="-128"/>
                <a:ea typeface="UD デジタル 教科書体 NP-B" panose="02020700000000000000" pitchFamily="18" charset="-128"/>
              </a:rPr>
              <a:t>　すればいいか</a:t>
            </a:r>
            <a:endParaRPr kumimoji="1" lang="en-US" altLang="ja-JP" sz="2000" b="1" dirty="0">
              <a:latin typeface="UD デジタル 教科書体 NP-B" panose="02020700000000000000" pitchFamily="18" charset="-128"/>
              <a:ea typeface="UD デジタル 教科書体 NP-B" panose="02020700000000000000" pitchFamily="18" charset="-128"/>
            </a:endParaRPr>
          </a:p>
        </p:txBody>
      </p:sp>
      <p:sp>
        <p:nvSpPr>
          <p:cNvPr id="11" name="タイトル 1">
            <a:extLst>
              <a:ext uri="{FF2B5EF4-FFF2-40B4-BE49-F238E27FC236}">
                <a16:creationId xmlns:a16="http://schemas.microsoft.com/office/drawing/2014/main" id="{F09F8133-E533-1AC9-BA98-BCA8F06486A8}"/>
              </a:ext>
            </a:extLst>
          </p:cNvPr>
          <p:cNvSpPr txBox="1">
            <a:spLocks/>
          </p:cNvSpPr>
          <p:nvPr/>
        </p:nvSpPr>
        <p:spPr>
          <a:xfrm>
            <a:off x="0" y="367882"/>
            <a:ext cx="9144000" cy="1292949"/>
          </a:xfrm>
          <a:prstGeom prst="rect">
            <a:avLst/>
          </a:prstGeom>
        </p:spPr>
        <p:txBody>
          <a:bodyPr vert="horz" lIns="91440" tIns="45720" rIns="91440" bIns="45720" rtlCol="0" anchor="ctr">
            <a:normAutofit fontScale="25000" lnSpcReduction="20000"/>
          </a:bodyPr>
          <a:lst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a:lstStyle>
          <a:p>
            <a:pPr algn="ctr">
              <a:lnSpc>
                <a:spcPct val="120000"/>
              </a:lnSpc>
            </a:pPr>
            <a:r>
              <a:rPr lang="ja-JP" altLang="en-US" sz="9600" dirty="0">
                <a:latin typeface="HG丸ｺﾞｼｯｸM-PRO" panose="020F0600000000000000" pitchFamily="50" charset="-128"/>
                <a:ea typeface="HG丸ｺﾞｼｯｸM-PRO" panose="020F0600000000000000" pitchFamily="50" charset="-128"/>
              </a:rPr>
              <a:t>事例共有会では、参加者が</a:t>
            </a:r>
            <a:r>
              <a:rPr lang="en-US" altLang="ja-JP" sz="9600" dirty="0">
                <a:latin typeface="HG丸ｺﾞｼｯｸM-PRO" panose="020F0600000000000000" pitchFamily="50" charset="-128"/>
                <a:ea typeface="HG丸ｺﾞｼｯｸM-PRO" panose="020F0600000000000000" pitchFamily="50" charset="-128"/>
              </a:rPr>
              <a:t>10</a:t>
            </a:r>
            <a:r>
              <a:rPr lang="ja-JP" altLang="en-US" sz="9600" dirty="0">
                <a:latin typeface="HG丸ｺﾞｼｯｸM-PRO" panose="020F0600000000000000" pitchFamily="50" charset="-128"/>
                <a:ea typeface="HG丸ｺﾞｼｯｸM-PRO" panose="020F0600000000000000" pitchFamily="50" charset="-128"/>
              </a:rPr>
              <a:t>班に分かれて</a:t>
            </a:r>
            <a:endParaRPr lang="en-US" altLang="ja-JP" sz="9600" dirty="0">
              <a:latin typeface="HG丸ｺﾞｼｯｸM-PRO" panose="020F0600000000000000" pitchFamily="50" charset="-128"/>
              <a:ea typeface="HG丸ｺﾞｼｯｸM-PRO" panose="020F0600000000000000" pitchFamily="50" charset="-128"/>
            </a:endParaRPr>
          </a:p>
          <a:p>
            <a:pPr algn="ctr">
              <a:lnSpc>
                <a:spcPct val="120000"/>
              </a:lnSpc>
            </a:pPr>
            <a:r>
              <a:rPr lang="en-US" altLang="ja-JP" sz="9600" dirty="0">
                <a:latin typeface="HG丸ｺﾞｼｯｸM-PRO" panose="020F0600000000000000" pitchFamily="50" charset="-128"/>
                <a:ea typeface="HG丸ｺﾞｼｯｸM-PRO" panose="020F0600000000000000" pitchFamily="50" charset="-128"/>
              </a:rPr>
              <a:t>【</a:t>
            </a:r>
            <a:r>
              <a:rPr lang="ja-JP" altLang="en-US" sz="9600" dirty="0">
                <a:latin typeface="HG丸ｺﾞｼｯｸM-PRO" panose="020F0600000000000000" pitchFamily="50" charset="-128"/>
                <a:ea typeface="HG丸ｺﾞｼｯｸM-PRO" panose="020F0600000000000000" pitchFamily="50" charset="-128"/>
              </a:rPr>
              <a:t>担い手確保</a:t>
            </a:r>
            <a:r>
              <a:rPr lang="en-US" altLang="ja-JP" sz="9600" dirty="0">
                <a:latin typeface="HG丸ｺﾞｼｯｸM-PRO" panose="020F0600000000000000" pitchFamily="50" charset="-128"/>
                <a:ea typeface="HG丸ｺﾞｼｯｸM-PRO" panose="020F0600000000000000" pitchFamily="50" charset="-128"/>
              </a:rPr>
              <a:t>】【</a:t>
            </a:r>
            <a:r>
              <a:rPr lang="ja-JP" altLang="en-US" sz="9600" dirty="0">
                <a:latin typeface="HG丸ｺﾞｼｯｸM-PRO" panose="020F0600000000000000" pitchFamily="50" charset="-128"/>
                <a:ea typeface="HG丸ｺﾞｼｯｸM-PRO" panose="020F0600000000000000" pitchFamily="50" charset="-128"/>
              </a:rPr>
              <a:t> </a:t>
            </a:r>
            <a:r>
              <a:rPr lang="en-US" altLang="ja-JP" sz="9600" dirty="0">
                <a:latin typeface="HG丸ｺﾞｼｯｸM-PRO" panose="020F0600000000000000" pitchFamily="50" charset="-128"/>
                <a:ea typeface="HG丸ｺﾞｼｯｸM-PRO" panose="020F0600000000000000" pitchFamily="50" charset="-128"/>
              </a:rPr>
              <a:t>ICT</a:t>
            </a:r>
            <a:r>
              <a:rPr lang="ja-JP" altLang="en-US" sz="9600" dirty="0">
                <a:latin typeface="HG丸ｺﾞｼｯｸM-PRO" panose="020F0600000000000000" pitchFamily="50" charset="-128"/>
                <a:ea typeface="HG丸ｺﾞｼｯｸM-PRO" panose="020F0600000000000000" pitchFamily="50" charset="-128"/>
              </a:rPr>
              <a:t>化</a:t>
            </a:r>
            <a:r>
              <a:rPr lang="en-US" altLang="ja-JP" sz="9600" dirty="0">
                <a:latin typeface="HG丸ｺﾞｼｯｸM-PRO" panose="020F0600000000000000" pitchFamily="50" charset="-128"/>
                <a:ea typeface="HG丸ｺﾞｼｯｸM-PRO" panose="020F0600000000000000" pitchFamily="50" charset="-128"/>
              </a:rPr>
              <a:t>】</a:t>
            </a:r>
            <a:r>
              <a:rPr lang="ja-JP" altLang="en-US" sz="9600" dirty="0">
                <a:latin typeface="HG丸ｺﾞｼｯｸM-PRO" panose="020F0600000000000000" pitchFamily="50" charset="-128"/>
                <a:ea typeface="HG丸ｺﾞｼｯｸM-PRO" panose="020F0600000000000000" pitchFamily="50" charset="-128"/>
              </a:rPr>
              <a:t>のいずれかをテーマに</a:t>
            </a:r>
            <a:endParaRPr lang="en-US" altLang="ja-JP" sz="9600" dirty="0">
              <a:latin typeface="HG丸ｺﾞｼｯｸM-PRO" panose="020F0600000000000000" pitchFamily="50" charset="-128"/>
              <a:ea typeface="HG丸ｺﾞｼｯｸM-PRO" panose="020F0600000000000000" pitchFamily="50" charset="-128"/>
            </a:endParaRPr>
          </a:p>
          <a:p>
            <a:pPr algn="ctr">
              <a:lnSpc>
                <a:spcPct val="120000"/>
              </a:lnSpc>
            </a:pPr>
            <a:r>
              <a:rPr lang="ja-JP" altLang="en-US" sz="9600" dirty="0">
                <a:latin typeface="HG丸ｺﾞｼｯｸM-PRO" panose="020F0600000000000000" pitchFamily="50" charset="-128"/>
                <a:ea typeface="HG丸ｺﾞｼｯｸM-PRO" panose="020F0600000000000000" pitchFamily="50" charset="-128"/>
              </a:rPr>
              <a:t>「理想」「課題」「事例」「最初の一歩」の４つについて</a:t>
            </a:r>
            <a:endParaRPr lang="en-US" altLang="ja-JP" sz="9600" dirty="0">
              <a:latin typeface="HG丸ｺﾞｼｯｸM-PRO" panose="020F0600000000000000" pitchFamily="50" charset="-128"/>
              <a:ea typeface="HG丸ｺﾞｼｯｸM-PRO" panose="020F0600000000000000" pitchFamily="50" charset="-128"/>
            </a:endParaRPr>
          </a:p>
          <a:p>
            <a:pPr algn="ctr">
              <a:lnSpc>
                <a:spcPct val="120000"/>
              </a:lnSpc>
            </a:pPr>
            <a:r>
              <a:rPr lang="ja-JP" altLang="en-US" sz="9600" dirty="0">
                <a:latin typeface="HG丸ｺﾞｼｯｸM-PRO" panose="020F0600000000000000" pitchFamily="50" charset="-128"/>
                <a:ea typeface="HG丸ｺﾞｼｯｸM-PRO" panose="020F0600000000000000" pitchFamily="50" charset="-128"/>
              </a:rPr>
              <a:t>ディスカッションを行いました</a:t>
            </a:r>
            <a:endParaRPr lang="en-US" altLang="ja-JP" sz="9600" dirty="0">
              <a:latin typeface="HG丸ｺﾞｼｯｸM-PRO" panose="020F0600000000000000" pitchFamily="50" charset="-128"/>
              <a:ea typeface="HG丸ｺﾞｼｯｸM-PRO" panose="020F0600000000000000" pitchFamily="50" charset="-128"/>
            </a:endParaRPr>
          </a:p>
          <a:p>
            <a:pPr algn="ctr"/>
            <a:endParaRPr lang="ja-JP" altLang="en-US" sz="2400" dirty="0">
              <a:latin typeface="HG丸ｺﾞｼｯｸM-PRO" panose="020F0600000000000000" pitchFamily="50" charset="-128"/>
              <a:ea typeface="HG丸ｺﾞｼｯｸM-PRO" panose="020F0600000000000000" pitchFamily="50" charset="-128"/>
            </a:endParaRPr>
          </a:p>
        </p:txBody>
      </p:sp>
      <p:sp>
        <p:nvSpPr>
          <p:cNvPr id="13" name="AutoShape 2" descr="ブレインストーミング・会議のイラスト">
            <a:extLst>
              <a:ext uri="{FF2B5EF4-FFF2-40B4-BE49-F238E27FC236}">
                <a16:creationId xmlns:a16="http://schemas.microsoft.com/office/drawing/2014/main" id="{375128FE-4227-968D-3421-419629536DAB}"/>
              </a:ext>
            </a:extLst>
          </p:cNvPr>
          <p:cNvSpPr>
            <a:spLocks noChangeAspect="1" noChangeArrowheads="1"/>
          </p:cNvSpPr>
          <p:nvPr/>
        </p:nvSpPr>
        <p:spPr bwMode="auto">
          <a:xfrm>
            <a:off x="4419600" y="3079648"/>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pic>
        <p:nvPicPr>
          <p:cNvPr id="15" name="図 14" descr="おもちゃ, 部屋 が含まれている画像&#10;&#10;自動的に生成された説明">
            <a:extLst>
              <a:ext uri="{FF2B5EF4-FFF2-40B4-BE49-F238E27FC236}">
                <a16:creationId xmlns:a16="http://schemas.microsoft.com/office/drawing/2014/main" id="{AAEC2AC2-DFCE-9265-BBA9-306DC442A43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96265" y="1994125"/>
            <a:ext cx="3459707" cy="3459707"/>
          </a:xfrm>
          <a:prstGeom prst="rect">
            <a:avLst/>
          </a:prstGeom>
        </p:spPr>
      </p:pic>
      <p:sp>
        <p:nvSpPr>
          <p:cNvPr id="2" name="タイトル 1">
            <a:extLst>
              <a:ext uri="{FF2B5EF4-FFF2-40B4-BE49-F238E27FC236}">
                <a16:creationId xmlns:a16="http://schemas.microsoft.com/office/drawing/2014/main" id="{E20ABA9C-CF3F-7881-ECC1-7822B40530CB}"/>
              </a:ext>
            </a:extLst>
          </p:cNvPr>
          <p:cNvSpPr txBox="1">
            <a:spLocks/>
          </p:cNvSpPr>
          <p:nvPr/>
        </p:nvSpPr>
        <p:spPr>
          <a:xfrm>
            <a:off x="0" y="5722912"/>
            <a:ext cx="9144000" cy="1015663"/>
          </a:xfrm>
          <a:prstGeom prst="rect">
            <a:avLst/>
          </a:prstGeom>
          <a:solidFill>
            <a:schemeClr val="accent4">
              <a:lumMod val="60000"/>
              <a:lumOff val="40000"/>
            </a:schemeClr>
          </a:solidFill>
        </p:spPr>
        <p:txBody>
          <a:bodyPr vert="horz" lIns="91440" tIns="45720" rIns="91440" bIns="45720" rtlCol="0" anchor="ctr">
            <a:normAutofit/>
          </a:bodyPr>
          <a:lst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a:lstStyle>
          <a:p>
            <a:pPr algn="ctr"/>
            <a:r>
              <a:rPr lang="ja-JP" altLang="en-US" sz="2800" dirty="0">
                <a:solidFill>
                  <a:srgbClr val="002060"/>
                </a:solidFill>
                <a:latin typeface="HG丸ｺﾞｼｯｸM-PRO" panose="020F0600000000000000" pitchFamily="50" charset="-128"/>
                <a:ea typeface="HG丸ｺﾞｼｯｸM-PRO" panose="020F0600000000000000" pitchFamily="50" charset="-128"/>
              </a:rPr>
              <a:t>次ページからは　ディスカッションで出された</a:t>
            </a:r>
            <a:endParaRPr lang="en-US" altLang="ja-JP" sz="2800" dirty="0">
              <a:solidFill>
                <a:srgbClr val="002060"/>
              </a:solidFill>
              <a:latin typeface="HG丸ｺﾞｼｯｸM-PRO" panose="020F0600000000000000" pitchFamily="50" charset="-128"/>
              <a:ea typeface="HG丸ｺﾞｼｯｸM-PRO" panose="020F0600000000000000" pitchFamily="50" charset="-128"/>
            </a:endParaRPr>
          </a:p>
          <a:p>
            <a:pPr algn="ctr"/>
            <a:r>
              <a:rPr lang="ja-JP" altLang="en-US" sz="2800" dirty="0">
                <a:solidFill>
                  <a:srgbClr val="002060"/>
                </a:solidFill>
                <a:latin typeface="HG丸ｺﾞｼｯｸM-PRO" panose="020F0600000000000000" pitchFamily="50" charset="-128"/>
                <a:ea typeface="HG丸ｺﾞｼｯｸM-PRO" panose="020F0600000000000000" pitchFamily="50" charset="-128"/>
              </a:rPr>
              <a:t>事例やアイデア、最初の一歩を紹介します！</a:t>
            </a:r>
          </a:p>
        </p:txBody>
      </p:sp>
      <p:pic>
        <p:nvPicPr>
          <p:cNvPr id="16" name="図 15" descr="テーブル が含まれている画像&#10;&#10;自動的に生成された説明">
            <a:extLst>
              <a:ext uri="{FF2B5EF4-FFF2-40B4-BE49-F238E27FC236}">
                <a16:creationId xmlns:a16="http://schemas.microsoft.com/office/drawing/2014/main" id="{6265F9A4-1311-B48F-98CF-0C92404EFE2D}"/>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rot="1726660">
            <a:off x="7324090" y="3450203"/>
            <a:ext cx="435594" cy="392357"/>
          </a:xfrm>
          <a:prstGeom prst="rect">
            <a:avLst/>
          </a:prstGeom>
        </p:spPr>
      </p:pic>
      <p:pic>
        <p:nvPicPr>
          <p:cNvPr id="17" name="図 16" descr="テーブル が含まれている画像&#10;&#10;自動的に生成された説明">
            <a:extLst>
              <a:ext uri="{FF2B5EF4-FFF2-40B4-BE49-F238E27FC236}">
                <a16:creationId xmlns:a16="http://schemas.microsoft.com/office/drawing/2014/main" id="{6393D51B-DDE2-3E0E-B750-2AC0AB79132D}"/>
              </a:ext>
            </a:extLst>
          </p:cNvPr>
          <p:cNvPicPr>
            <a:picLocks noChangeAspect="1"/>
          </p:cNvPicPr>
          <p:nvPr/>
        </p:nvPicPr>
        <p:blipFill>
          <a:blip r:embed="rId4">
            <a:duotone>
              <a:prstClr val="black"/>
              <a:schemeClr val="accent2">
                <a:tint val="45000"/>
                <a:satMod val="400000"/>
              </a:schemeClr>
            </a:duotone>
            <a:extLst>
              <a:ext uri="{28A0092B-C50C-407E-A947-70E740481C1C}">
                <a14:useLocalDpi xmlns:a14="http://schemas.microsoft.com/office/drawing/2010/main" val="0"/>
              </a:ext>
            </a:extLst>
          </a:blip>
          <a:stretch>
            <a:fillRect/>
          </a:stretch>
        </p:blipFill>
        <p:spPr>
          <a:xfrm rot="20138801">
            <a:off x="7011952" y="3794840"/>
            <a:ext cx="435594" cy="392357"/>
          </a:xfrm>
          <a:prstGeom prst="rect">
            <a:avLst/>
          </a:prstGeom>
        </p:spPr>
      </p:pic>
      <p:pic>
        <p:nvPicPr>
          <p:cNvPr id="19" name="図 18" descr="テーブル が含まれている画像&#10;&#10;自動的に生成された説明">
            <a:extLst>
              <a:ext uri="{FF2B5EF4-FFF2-40B4-BE49-F238E27FC236}">
                <a16:creationId xmlns:a16="http://schemas.microsoft.com/office/drawing/2014/main" id="{529CAC4C-3585-99FE-63C5-5460BC5BAE1B}"/>
              </a:ext>
            </a:extLst>
          </p:cNvPr>
          <p:cNvPicPr>
            <a:picLocks noChangeAspect="1"/>
          </p:cNvPicPr>
          <p:nvPr/>
        </p:nvPicPr>
        <p:blipFill>
          <a:blip r:embed="rId4">
            <a:duotone>
              <a:prstClr val="black"/>
              <a:schemeClr val="accent5">
                <a:tint val="45000"/>
                <a:satMod val="400000"/>
              </a:schemeClr>
            </a:duotone>
            <a:extLst>
              <a:ext uri="{28A0092B-C50C-407E-A947-70E740481C1C}">
                <a14:useLocalDpi xmlns:a14="http://schemas.microsoft.com/office/drawing/2010/main" val="0"/>
              </a:ext>
            </a:extLst>
          </a:blip>
          <a:stretch>
            <a:fillRect/>
          </a:stretch>
        </p:blipFill>
        <p:spPr>
          <a:xfrm rot="1087603">
            <a:off x="7318064" y="4215690"/>
            <a:ext cx="435594" cy="392357"/>
          </a:xfrm>
          <a:prstGeom prst="rect">
            <a:avLst/>
          </a:prstGeom>
        </p:spPr>
      </p:pic>
      <p:pic>
        <p:nvPicPr>
          <p:cNvPr id="20" name="図 19" descr="テーブル が含まれている画像&#10;&#10;自動的に生成された説明">
            <a:extLst>
              <a:ext uri="{FF2B5EF4-FFF2-40B4-BE49-F238E27FC236}">
                <a16:creationId xmlns:a16="http://schemas.microsoft.com/office/drawing/2014/main" id="{20C83C18-A376-F150-F2A8-123A3CF7A6B4}"/>
              </a:ext>
            </a:extLst>
          </p:cNvPr>
          <p:cNvPicPr>
            <a:picLocks noChangeAspect="1"/>
          </p:cNvPicPr>
          <p:nvPr/>
        </p:nvPicPr>
        <p:blipFill>
          <a:blip r:embed="rId4">
            <a:duotone>
              <a:prstClr val="black"/>
              <a:schemeClr val="accent6">
                <a:tint val="45000"/>
                <a:satMod val="400000"/>
              </a:schemeClr>
            </a:duotone>
            <a:extLst>
              <a:ext uri="{28A0092B-C50C-407E-A947-70E740481C1C}">
                <a14:useLocalDpi xmlns:a14="http://schemas.microsoft.com/office/drawing/2010/main" val="0"/>
              </a:ext>
            </a:extLst>
          </a:blip>
          <a:stretch>
            <a:fillRect/>
          </a:stretch>
        </p:blipFill>
        <p:spPr>
          <a:xfrm rot="20284603">
            <a:off x="7007931" y="4539877"/>
            <a:ext cx="435594" cy="392357"/>
          </a:xfrm>
          <a:prstGeom prst="rect">
            <a:avLst/>
          </a:prstGeom>
        </p:spPr>
      </p:pic>
    </p:spTree>
    <p:extLst>
      <p:ext uri="{BB962C8B-B14F-4D97-AF65-F5344CB8AC3E}">
        <p14:creationId xmlns:p14="http://schemas.microsoft.com/office/powerpoint/2010/main" val="31665911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a:extLst>
            <a:ext uri="{FF2B5EF4-FFF2-40B4-BE49-F238E27FC236}">
              <a16:creationId xmlns:a16="http://schemas.microsoft.com/office/drawing/2014/main" id="{3B299EA0-4816-BF67-DD39-F91F671255FF}"/>
            </a:ext>
          </a:extLst>
        </p:cNvPr>
        <p:cNvGrpSpPr/>
        <p:nvPr/>
      </p:nvGrpSpPr>
      <p:grpSpPr>
        <a:xfrm>
          <a:off x="0" y="0"/>
          <a:ext cx="0" cy="0"/>
          <a:chOff x="0" y="0"/>
          <a:chExt cx="0" cy="0"/>
        </a:xfrm>
      </p:grpSpPr>
      <p:sp>
        <p:nvSpPr>
          <p:cNvPr id="2" name="タイトル 1">
            <a:extLst>
              <a:ext uri="{FF2B5EF4-FFF2-40B4-BE49-F238E27FC236}">
                <a16:creationId xmlns:a16="http://schemas.microsoft.com/office/drawing/2014/main" id="{3C12EE19-54C1-D504-E546-D6907103C333}"/>
              </a:ext>
            </a:extLst>
          </p:cNvPr>
          <p:cNvSpPr>
            <a:spLocks noGrp="1"/>
          </p:cNvSpPr>
          <p:nvPr>
            <p:ph type="title"/>
          </p:nvPr>
        </p:nvSpPr>
        <p:spPr>
          <a:xfrm>
            <a:off x="0" y="-13264"/>
            <a:ext cx="9144000" cy="583789"/>
          </a:xfrm>
        </p:spPr>
        <p:txBody>
          <a:bodyPr>
            <a:normAutofit/>
          </a:bodyPr>
          <a:lstStyle/>
          <a:p>
            <a:r>
              <a:rPr kumimoji="1" lang="en-US" altLang="ja-JP" sz="2400" dirty="0">
                <a:latin typeface="Meiryo UI" panose="020B0604030504040204" pitchFamily="50" charset="-128"/>
                <a:ea typeface="Meiryo UI" panose="020B0604030504040204" pitchFamily="50" charset="-128"/>
              </a:rPr>
              <a:t>【</a:t>
            </a:r>
            <a:r>
              <a:rPr lang="ja-JP" altLang="en-US" sz="2400" dirty="0">
                <a:latin typeface="Meiryo UI" panose="020B0604030504040204" pitchFamily="50" charset="-128"/>
                <a:ea typeface="Meiryo UI" panose="020B0604030504040204" pitchFamily="50" charset="-128"/>
              </a:rPr>
              <a:t>担い手確保の事例</a:t>
            </a:r>
            <a:r>
              <a:rPr kumimoji="1" lang="en-US" altLang="ja-JP" sz="2400" dirty="0">
                <a:latin typeface="Meiryo UI" panose="020B0604030504040204" pitchFamily="50" charset="-128"/>
                <a:ea typeface="Meiryo UI" panose="020B0604030504040204" pitchFamily="50" charset="-128"/>
              </a:rPr>
              <a:t>】</a:t>
            </a:r>
            <a:r>
              <a:rPr kumimoji="1" lang="ja-JP" altLang="en-US" sz="2400" dirty="0">
                <a:latin typeface="Meiryo UI" panose="020B0604030504040204" pitchFamily="50" charset="-128"/>
                <a:ea typeface="Meiryo UI" panose="020B0604030504040204" pitchFamily="50" charset="-128"/>
              </a:rPr>
              <a:t>　</a:t>
            </a:r>
            <a:r>
              <a:rPr lang="ja-JP" altLang="en-US" sz="2400" dirty="0">
                <a:latin typeface="Meiryo UI" panose="020B0604030504040204" pitchFamily="50" charset="-128"/>
                <a:ea typeface="Meiryo UI" panose="020B0604030504040204" pitchFamily="50" charset="-128"/>
              </a:rPr>
              <a:t>区内にある大学との連携</a:t>
            </a:r>
            <a:endParaRPr kumimoji="1" lang="ja-JP" altLang="en-US" sz="2400" dirty="0">
              <a:latin typeface="Meiryo UI" panose="020B0604030504040204" pitchFamily="50" charset="-128"/>
              <a:ea typeface="Meiryo UI" panose="020B0604030504040204" pitchFamily="50" charset="-128"/>
            </a:endParaRPr>
          </a:p>
        </p:txBody>
      </p:sp>
      <p:sp>
        <p:nvSpPr>
          <p:cNvPr id="4" name="AutoShape 2">
            <a:extLst>
              <a:ext uri="{FF2B5EF4-FFF2-40B4-BE49-F238E27FC236}">
                <a16:creationId xmlns:a16="http://schemas.microsoft.com/office/drawing/2014/main" id="{542EB333-E8C6-23F3-7DFA-8E087BF84354}"/>
              </a:ext>
            </a:extLst>
          </p:cNvPr>
          <p:cNvSpPr>
            <a:spLocks noChangeArrowheads="1"/>
          </p:cNvSpPr>
          <p:nvPr/>
        </p:nvSpPr>
        <p:spPr bwMode="auto">
          <a:xfrm>
            <a:off x="92976" y="531700"/>
            <a:ext cx="3803984" cy="1880343"/>
          </a:xfrm>
          <a:prstGeom prst="foldedCorner">
            <a:avLst>
              <a:gd name="adj" fmla="val 12500"/>
            </a:avLst>
          </a:prstGeom>
          <a:solidFill>
            <a:srgbClr val="92D050"/>
          </a:solidFill>
          <a:ln w="9525">
            <a:solidFill>
              <a:schemeClr val="tx1"/>
            </a:solidFill>
            <a:round/>
            <a:headEnd/>
            <a:tailEnd/>
          </a:ln>
        </p:spPr>
        <p:txBody>
          <a:bodyPr wrap="none" anchor="ctr"/>
          <a:lstStyle>
            <a:lvl1pPr>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15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14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14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14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14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14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1400">
                <a:solidFill>
                  <a:schemeClr val="tx1"/>
                </a:solidFill>
                <a:latin typeface="Arial" panose="020B0604020202020204" pitchFamily="34" charset="0"/>
                <a:ea typeface="ＭＳ Ｐゴシック" panose="020B0600070205080204" pitchFamily="50" charset="-128"/>
              </a:defRPr>
            </a:lvl9pPr>
          </a:lstStyle>
          <a:p>
            <a:pPr algn="ctr" fontAlgn="base">
              <a:spcBef>
                <a:spcPct val="0"/>
              </a:spcBef>
              <a:spcAft>
                <a:spcPct val="0"/>
              </a:spcAft>
              <a:buNone/>
              <a:defRPr/>
            </a:pPr>
            <a:endParaRPr lang="en-US" altLang="ja-JP" sz="3692" dirty="0">
              <a:solidFill>
                <a:srgbClr val="000000"/>
              </a:solidFill>
            </a:endParaRPr>
          </a:p>
        </p:txBody>
      </p:sp>
      <p:sp>
        <p:nvSpPr>
          <p:cNvPr id="5" name="AutoShape 3">
            <a:extLst>
              <a:ext uri="{FF2B5EF4-FFF2-40B4-BE49-F238E27FC236}">
                <a16:creationId xmlns:a16="http://schemas.microsoft.com/office/drawing/2014/main" id="{DFC3C821-0BD5-B957-5844-BB405101088D}"/>
              </a:ext>
            </a:extLst>
          </p:cNvPr>
          <p:cNvSpPr>
            <a:spLocks noChangeArrowheads="1"/>
          </p:cNvSpPr>
          <p:nvPr/>
        </p:nvSpPr>
        <p:spPr bwMode="auto">
          <a:xfrm>
            <a:off x="108065" y="2505075"/>
            <a:ext cx="3788894" cy="1920179"/>
          </a:xfrm>
          <a:prstGeom prst="foldedCorner">
            <a:avLst>
              <a:gd name="adj" fmla="val 12500"/>
            </a:avLst>
          </a:prstGeom>
          <a:solidFill>
            <a:srgbClr val="FF99FF"/>
          </a:solidFill>
          <a:ln w="9525">
            <a:solidFill>
              <a:schemeClr val="tx1"/>
            </a:solidFill>
            <a:round/>
            <a:headEnd/>
            <a:tailEnd/>
          </a:ln>
        </p:spPr>
        <p:txBody>
          <a:bodyPr wrap="none" anchor="ctr"/>
          <a:lstStyle>
            <a:lvl1pPr>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15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14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14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14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14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14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1400">
                <a:solidFill>
                  <a:schemeClr val="tx1"/>
                </a:solidFill>
                <a:latin typeface="Arial" panose="020B0604020202020204" pitchFamily="34" charset="0"/>
                <a:ea typeface="ＭＳ Ｐゴシック" panose="020B0600070205080204" pitchFamily="50" charset="-128"/>
              </a:defRPr>
            </a:lvl9pPr>
          </a:lstStyle>
          <a:p>
            <a:pPr algn="ctr" fontAlgn="base">
              <a:spcBef>
                <a:spcPct val="0"/>
              </a:spcBef>
              <a:spcAft>
                <a:spcPct val="0"/>
              </a:spcAft>
              <a:buNone/>
              <a:defRPr/>
            </a:pPr>
            <a:endParaRPr lang="ja-JP" altLang="en-US" sz="3692" dirty="0">
              <a:solidFill>
                <a:srgbClr val="000000"/>
              </a:solidFill>
            </a:endParaRPr>
          </a:p>
        </p:txBody>
      </p:sp>
      <p:sp>
        <p:nvSpPr>
          <p:cNvPr id="6" name="テキスト ボックス 5">
            <a:extLst>
              <a:ext uri="{FF2B5EF4-FFF2-40B4-BE49-F238E27FC236}">
                <a16:creationId xmlns:a16="http://schemas.microsoft.com/office/drawing/2014/main" id="{8BA9B8E1-0A33-3680-0BB0-A4E22D688EC4}"/>
              </a:ext>
            </a:extLst>
          </p:cNvPr>
          <p:cNvSpPr txBox="1"/>
          <p:nvPr/>
        </p:nvSpPr>
        <p:spPr>
          <a:xfrm>
            <a:off x="166115" y="570525"/>
            <a:ext cx="3303906" cy="1200329"/>
          </a:xfrm>
          <a:prstGeom prst="rect">
            <a:avLst/>
          </a:prstGeom>
          <a:noFill/>
          <a:ln>
            <a:solidFill>
              <a:schemeClr val="tx1"/>
            </a:solidFill>
            <a:prstDash val="dash"/>
          </a:ln>
        </p:spPr>
        <p:txBody>
          <a:bodyPr wrap="square" rtlCol="0">
            <a:spAutoFit/>
          </a:bodyPr>
          <a:lstStyle/>
          <a:p>
            <a:r>
              <a:rPr lang="en-US" altLang="ja-JP" b="1" dirty="0">
                <a:latin typeface="UD デジタル 教科書体 NP-B" panose="02020700000000000000" pitchFamily="18" charset="-128"/>
                <a:ea typeface="UD デジタル 教科書体 NP-B" panose="02020700000000000000" pitchFamily="18" charset="-128"/>
              </a:rPr>
              <a:t>【</a:t>
            </a:r>
            <a:r>
              <a:rPr lang="ja-JP" altLang="en-US" b="1" dirty="0">
                <a:latin typeface="UD デジタル 教科書体 NP-B" panose="02020700000000000000" pitchFamily="18" charset="-128"/>
                <a:ea typeface="UD デジタル 教科書体 NP-B" panose="02020700000000000000" pitchFamily="18" charset="-128"/>
              </a:rPr>
              <a:t>理想</a:t>
            </a:r>
            <a:r>
              <a:rPr lang="en-US" altLang="ja-JP" b="1" dirty="0">
                <a:latin typeface="UD デジタル 教科書体 NP-B" panose="02020700000000000000" pitchFamily="18" charset="-128"/>
                <a:ea typeface="UD デジタル 教科書体 NP-B" panose="02020700000000000000" pitchFamily="18" charset="-128"/>
              </a:rPr>
              <a:t>】</a:t>
            </a:r>
          </a:p>
          <a:p>
            <a:r>
              <a:rPr lang="ja-JP" altLang="en-US" b="1" dirty="0">
                <a:latin typeface="UD デジタル 教科書体 NP-B" panose="02020700000000000000" pitchFamily="18" charset="-128"/>
                <a:ea typeface="UD デジタル 教科書体 NP-B" panose="02020700000000000000" pitchFamily="18" charset="-128"/>
              </a:rPr>
              <a:t>子ども達（当事者）も</a:t>
            </a:r>
            <a:endParaRPr lang="en-US" altLang="ja-JP" b="1" dirty="0">
              <a:latin typeface="UD デジタル 教科書体 NP-B" panose="02020700000000000000" pitchFamily="18" charset="-128"/>
              <a:ea typeface="UD デジタル 教科書体 NP-B" panose="02020700000000000000" pitchFamily="18" charset="-128"/>
            </a:endParaRPr>
          </a:p>
          <a:p>
            <a:r>
              <a:rPr lang="ja-JP" altLang="en-US" b="1" dirty="0">
                <a:latin typeface="UD デジタル 教科書体 NP-B" panose="02020700000000000000" pitchFamily="18" charset="-128"/>
                <a:ea typeface="UD デジタル 教科書体 NP-B" panose="02020700000000000000" pitchFamily="18" charset="-128"/>
              </a:rPr>
              <a:t>参加運営する地域の活動と</a:t>
            </a:r>
            <a:endParaRPr lang="en-US" altLang="ja-JP" b="1" dirty="0">
              <a:latin typeface="UD デジタル 教科書体 NP-B" panose="02020700000000000000" pitchFamily="18" charset="-128"/>
              <a:ea typeface="UD デジタル 教科書体 NP-B" panose="02020700000000000000" pitchFamily="18" charset="-128"/>
            </a:endParaRPr>
          </a:p>
          <a:p>
            <a:r>
              <a:rPr lang="ja-JP" altLang="en-US" b="1" dirty="0">
                <a:latin typeface="UD デジタル 教科書体 NP-B" panose="02020700000000000000" pitchFamily="18" charset="-128"/>
                <a:ea typeface="UD デジタル 教科書体 NP-B" panose="02020700000000000000" pitchFamily="18" charset="-128"/>
              </a:rPr>
              <a:t>なっている</a:t>
            </a:r>
            <a:endParaRPr lang="en-US" altLang="ja-JP" b="1" dirty="0">
              <a:latin typeface="UD デジタル 教科書体 NP-B" panose="02020700000000000000" pitchFamily="18" charset="-128"/>
              <a:ea typeface="UD デジタル 教科書体 NP-B" panose="02020700000000000000" pitchFamily="18" charset="-128"/>
            </a:endParaRPr>
          </a:p>
        </p:txBody>
      </p:sp>
      <p:sp>
        <p:nvSpPr>
          <p:cNvPr id="3" name="AutoShape 2">
            <a:extLst>
              <a:ext uri="{FF2B5EF4-FFF2-40B4-BE49-F238E27FC236}">
                <a16:creationId xmlns:a16="http://schemas.microsoft.com/office/drawing/2014/main" id="{8B4AE7AD-B0BD-D20C-0067-18052AD97904}"/>
              </a:ext>
            </a:extLst>
          </p:cNvPr>
          <p:cNvSpPr>
            <a:spLocks noChangeArrowheads="1"/>
          </p:cNvSpPr>
          <p:nvPr/>
        </p:nvSpPr>
        <p:spPr bwMode="auto">
          <a:xfrm>
            <a:off x="4345589" y="517868"/>
            <a:ext cx="4736855" cy="3974413"/>
          </a:xfrm>
          <a:prstGeom prst="foldedCorner">
            <a:avLst>
              <a:gd name="adj" fmla="val 12500"/>
            </a:avLst>
          </a:prstGeom>
          <a:solidFill>
            <a:srgbClr val="FFFF99"/>
          </a:solidFill>
          <a:ln w="9525">
            <a:solidFill>
              <a:schemeClr val="tx1"/>
            </a:solidFill>
            <a:round/>
            <a:headEnd/>
            <a:tailEnd/>
          </a:ln>
        </p:spPr>
        <p:txBody>
          <a:bodyPr wrap="none" anchor="ctr"/>
          <a:lstStyle>
            <a:lvl1pPr>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15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14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14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14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14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14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1400">
                <a:solidFill>
                  <a:schemeClr val="tx1"/>
                </a:solidFill>
                <a:latin typeface="Arial" panose="020B0604020202020204" pitchFamily="34" charset="0"/>
                <a:ea typeface="ＭＳ Ｐゴシック" panose="020B0600070205080204" pitchFamily="50" charset="-128"/>
              </a:defRPr>
            </a:lvl9pPr>
          </a:lstStyle>
          <a:p>
            <a:pPr algn="ctr" fontAlgn="base">
              <a:spcBef>
                <a:spcPct val="0"/>
              </a:spcBef>
              <a:spcAft>
                <a:spcPct val="0"/>
              </a:spcAft>
              <a:buNone/>
              <a:defRPr/>
            </a:pPr>
            <a:endParaRPr lang="en-US" altLang="ja-JP" sz="3692" dirty="0">
              <a:solidFill>
                <a:srgbClr val="000000"/>
              </a:solidFill>
            </a:endParaRPr>
          </a:p>
        </p:txBody>
      </p:sp>
      <p:sp>
        <p:nvSpPr>
          <p:cNvPr id="9" name="AutoShape 2">
            <a:extLst>
              <a:ext uri="{FF2B5EF4-FFF2-40B4-BE49-F238E27FC236}">
                <a16:creationId xmlns:a16="http://schemas.microsoft.com/office/drawing/2014/main" id="{B30AB143-DD8C-A306-459F-BC7D7B831801}"/>
              </a:ext>
            </a:extLst>
          </p:cNvPr>
          <p:cNvSpPr>
            <a:spLocks noChangeArrowheads="1"/>
          </p:cNvSpPr>
          <p:nvPr/>
        </p:nvSpPr>
        <p:spPr bwMode="auto">
          <a:xfrm>
            <a:off x="108065" y="4582613"/>
            <a:ext cx="8939876" cy="1747816"/>
          </a:xfrm>
          <a:prstGeom prst="foldedCorner">
            <a:avLst>
              <a:gd name="adj" fmla="val 12500"/>
            </a:avLst>
          </a:prstGeom>
          <a:solidFill>
            <a:schemeClr val="accent1">
              <a:lumMod val="40000"/>
              <a:lumOff val="60000"/>
            </a:schemeClr>
          </a:solidFill>
          <a:ln w="9525">
            <a:solidFill>
              <a:schemeClr val="tx1"/>
            </a:solidFill>
            <a:round/>
            <a:headEnd/>
            <a:tailEnd/>
          </a:ln>
        </p:spPr>
        <p:txBody>
          <a:bodyPr wrap="none" anchor="ctr"/>
          <a:lstStyle>
            <a:lvl1pPr>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15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14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14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14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14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14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1400">
                <a:solidFill>
                  <a:schemeClr val="tx1"/>
                </a:solidFill>
                <a:latin typeface="Arial" panose="020B0604020202020204" pitchFamily="34" charset="0"/>
                <a:ea typeface="ＭＳ Ｐゴシック" panose="020B0600070205080204" pitchFamily="50" charset="-128"/>
              </a:defRPr>
            </a:lvl9pPr>
          </a:lstStyle>
          <a:p>
            <a:pPr algn="ctr" fontAlgn="base">
              <a:spcBef>
                <a:spcPct val="0"/>
              </a:spcBef>
              <a:spcAft>
                <a:spcPct val="0"/>
              </a:spcAft>
              <a:buNone/>
              <a:defRPr/>
            </a:pPr>
            <a:endParaRPr lang="en-US" altLang="ja-JP" sz="3692" dirty="0">
              <a:solidFill>
                <a:srgbClr val="000000"/>
              </a:solidFill>
            </a:endParaRPr>
          </a:p>
        </p:txBody>
      </p:sp>
      <p:sp>
        <p:nvSpPr>
          <p:cNvPr id="12" name="テキスト ボックス 11">
            <a:extLst>
              <a:ext uri="{FF2B5EF4-FFF2-40B4-BE49-F238E27FC236}">
                <a16:creationId xmlns:a16="http://schemas.microsoft.com/office/drawing/2014/main" id="{2FAC202D-3463-E3B8-0F38-DA88D38A1962}"/>
              </a:ext>
            </a:extLst>
          </p:cNvPr>
          <p:cNvSpPr txBox="1"/>
          <p:nvPr/>
        </p:nvSpPr>
        <p:spPr>
          <a:xfrm>
            <a:off x="195615" y="2548459"/>
            <a:ext cx="3525878" cy="646331"/>
          </a:xfrm>
          <a:prstGeom prst="rect">
            <a:avLst/>
          </a:prstGeom>
          <a:noFill/>
          <a:ln>
            <a:solidFill>
              <a:schemeClr val="tx1"/>
            </a:solidFill>
            <a:prstDash val="dash"/>
          </a:ln>
        </p:spPr>
        <p:txBody>
          <a:bodyPr wrap="square" rtlCol="0">
            <a:spAutoFit/>
          </a:bodyPr>
          <a:lstStyle/>
          <a:p>
            <a:r>
              <a:rPr lang="en-US" altLang="ja-JP" b="1" dirty="0">
                <a:latin typeface="UD デジタル 教科書体 NP-B" panose="02020700000000000000" pitchFamily="18" charset="-128"/>
                <a:ea typeface="UD デジタル 教科書体 NP-B" panose="02020700000000000000" pitchFamily="18" charset="-128"/>
              </a:rPr>
              <a:t>【</a:t>
            </a:r>
            <a:r>
              <a:rPr lang="ja-JP" altLang="en-US" b="1" dirty="0">
                <a:latin typeface="UD デジタル 教科書体 NP-B" panose="02020700000000000000" pitchFamily="18" charset="-128"/>
                <a:ea typeface="UD デジタル 教科書体 NP-B" panose="02020700000000000000" pitchFamily="18" charset="-128"/>
              </a:rPr>
              <a:t>課題</a:t>
            </a:r>
            <a:r>
              <a:rPr lang="en-US" altLang="ja-JP" b="1" dirty="0">
                <a:latin typeface="UD デジタル 教科書体 NP-B" panose="02020700000000000000" pitchFamily="18" charset="-128"/>
                <a:ea typeface="UD デジタル 教科書体 NP-B" panose="02020700000000000000" pitchFamily="18" charset="-128"/>
              </a:rPr>
              <a:t>】</a:t>
            </a:r>
          </a:p>
          <a:p>
            <a:r>
              <a:rPr lang="ja-JP" altLang="en-US" b="1" dirty="0">
                <a:latin typeface="UD デジタル 教科書体 NP-B" panose="02020700000000000000" pitchFamily="18" charset="-128"/>
                <a:ea typeface="UD デジタル 教科書体 NP-B" panose="02020700000000000000" pitchFamily="18" charset="-128"/>
              </a:rPr>
              <a:t>「子どもはお客様」な人が多い</a:t>
            </a:r>
            <a:endParaRPr lang="en-US" altLang="ja-JP" b="1" dirty="0">
              <a:latin typeface="UD デジタル 教科書体 NP-B" panose="02020700000000000000" pitchFamily="18" charset="-128"/>
              <a:ea typeface="UD デジタル 教科書体 NP-B" panose="02020700000000000000" pitchFamily="18" charset="-128"/>
            </a:endParaRPr>
          </a:p>
        </p:txBody>
      </p:sp>
      <p:sp>
        <p:nvSpPr>
          <p:cNvPr id="13" name="テキスト ボックス 12">
            <a:extLst>
              <a:ext uri="{FF2B5EF4-FFF2-40B4-BE49-F238E27FC236}">
                <a16:creationId xmlns:a16="http://schemas.microsoft.com/office/drawing/2014/main" id="{FDE4906B-6A40-3757-B439-61C3DCC2C9EB}"/>
              </a:ext>
            </a:extLst>
          </p:cNvPr>
          <p:cNvSpPr txBox="1"/>
          <p:nvPr/>
        </p:nvSpPr>
        <p:spPr>
          <a:xfrm>
            <a:off x="4428562" y="657531"/>
            <a:ext cx="4548240" cy="646331"/>
          </a:xfrm>
          <a:prstGeom prst="rect">
            <a:avLst/>
          </a:prstGeom>
          <a:noFill/>
          <a:ln>
            <a:solidFill>
              <a:schemeClr val="tx1"/>
            </a:solidFill>
            <a:prstDash val="dash"/>
          </a:ln>
        </p:spPr>
        <p:txBody>
          <a:bodyPr wrap="square" rtlCol="0">
            <a:spAutoFit/>
          </a:bodyPr>
          <a:lstStyle/>
          <a:p>
            <a:r>
              <a:rPr lang="en-US" altLang="ja-JP" b="1" dirty="0">
                <a:latin typeface="UD デジタル 教科書体 NP-B" panose="02020700000000000000" pitchFamily="18" charset="-128"/>
                <a:ea typeface="UD デジタル 教科書体 NP-B" panose="02020700000000000000" pitchFamily="18" charset="-128"/>
              </a:rPr>
              <a:t>【</a:t>
            </a:r>
            <a:r>
              <a:rPr lang="ja-JP" altLang="en-US" b="1" dirty="0">
                <a:latin typeface="UD デジタル 教科書体 NP-B" panose="02020700000000000000" pitchFamily="18" charset="-128"/>
                <a:ea typeface="UD デジタル 教科書体 NP-B" panose="02020700000000000000" pitchFamily="18" charset="-128"/>
              </a:rPr>
              <a:t>事例</a:t>
            </a:r>
            <a:r>
              <a:rPr lang="en-US" altLang="ja-JP" b="1" dirty="0">
                <a:latin typeface="UD デジタル 教科書体 NP-B" panose="02020700000000000000" pitchFamily="18" charset="-128"/>
                <a:ea typeface="UD デジタル 教科書体 NP-B" panose="02020700000000000000" pitchFamily="18" charset="-128"/>
              </a:rPr>
              <a:t>】</a:t>
            </a:r>
          </a:p>
          <a:p>
            <a:r>
              <a:rPr lang="ja-JP" altLang="en-US" b="1" dirty="0">
                <a:latin typeface="UD デジタル 教科書体 NP-B" panose="02020700000000000000" pitchFamily="18" charset="-128"/>
                <a:ea typeface="UD デジタル 教科書体 NP-B" panose="02020700000000000000" pitchFamily="18" charset="-128"/>
              </a:rPr>
              <a:t>学生に企画を委ねたらうまくいった！</a:t>
            </a:r>
            <a:endParaRPr lang="en-US" altLang="ja-JP" b="1" dirty="0">
              <a:latin typeface="UD デジタル 教科書体 NP-B" panose="02020700000000000000" pitchFamily="18" charset="-128"/>
              <a:ea typeface="UD デジタル 教科書体 NP-B" panose="02020700000000000000" pitchFamily="18" charset="-128"/>
            </a:endParaRPr>
          </a:p>
        </p:txBody>
      </p:sp>
      <p:sp>
        <p:nvSpPr>
          <p:cNvPr id="14" name="テキスト ボックス 13">
            <a:extLst>
              <a:ext uri="{FF2B5EF4-FFF2-40B4-BE49-F238E27FC236}">
                <a16:creationId xmlns:a16="http://schemas.microsoft.com/office/drawing/2014/main" id="{38E1668A-31B4-AC7C-9C9F-6D031D70067B}"/>
              </a:ext>
            </a:extLst>
          </p:cNvPr>
          <p:cNvSpPr txBox="1"/>
          <p:nvPr/>
        </p:nvSpPr>
        <p:spPr>
          <a:xfrm>
            <a:off x="152047" y="4728742"/>
            <a:ext cx="8869820" cy="830997"/>
          </a:xfrm>
          <a:prstGeom prst="rect">
            <a:avLst/>
          </a:prstGeom>
          <a:noFill/>
          <a:ln>
            <a:solidFill>
              <a:schemeClr val="tx1"/>
            </a:solidFill>
            <a:prstDash val="dash"/>
          </a:ln>
        </p:spPr>
        <p:txBody>
          <a:bodyPr wrap="square" rtlCol="0">
            <a:spAutoFit/>
          </a:bodyPr>
          <a:lstStyle/>
          <a:p>
            <a:r>
              <a:rPr lang="ja-JP" altLang="en-US" sz="2400" b="1" dirty="0">
                <a:latin typeface="UD デジタル 教科書体 NP-B" panose="02020700000000000000" pitchFamily="18" charset="-128"/>
                <a:ea typeface="UD デジタル 教科書体 NP-B" panose="02020700000000000000" pitchFamily="18" charset="-128"/>
              </a:rPr>
              <a:t>★最初の一歩★</a:t>
            </a:r>
            <a:endParaRPr lang="en-US" altLang="ja-JP" sz="2400" b="1" dirty="0">
              <a:latin typeface="UD デジタル 教科書体 NP-B" panose="02020700000000000000" pitchFamily="18" charset="-128"/>
              <a:ea typeface="UD デジタル 教科書体 NP-B" panose="02020700000000000000" pitchFamily="18" charset="-128"/>
            </a:endParaRPr>
          </a:p>
          <a:p>
            <a:r>
              <a:rPr lang="ja-JP" altLang="en-US" sz="2400" b="1" dirty="0">
                <a:latin typeface="UD デジタル 教科書体 NP-B" panose="02020700000000000000" pitchFamily="18" charset="-128"/>
                <a:ea typeface="UD デジタル 教科書体 NP-B" panose="02020700000000000000" pitchFamily="18" charset="-128"/>
              </a:rPr>
              <a:t>学生や子どもに力を借りてみる</a:t>
            </a:r>
            <a:endParaRPr lang="en-US" altLang="ja-JP" sz="2400" b="1" dirty="0">
              <a:latin typeface="UD デジタル 教科書体 NP-B" panose="02020700000000000000" pitchFamily="18" charset="-128"/>
              <a:ea typeface="UD デジタル 教科書体 NP-B" panose="02020700000000000000" pitchFamily="18" charset="-128"/>
            </a:endParaRPr>
          </a:p>
        </p:txBody>
      </p:sp>
      <p:sp>
        <p:nvSpPr>
          <p:cNvPr id="15" name="タイトル 1">
            <a:extLst>
              <a:ext uri="{FF2B5EF4-FFF2-40B4-BE49-F238E27FC236}">
                <a16:creationId xmlns:a16="http://schemas.microsoft.com/office/drawing/2014/main" id="{EAA815A1-0C55-321E-3E67-03F1D4AEFF0E}"/>
              </a:ext>
            </a:extLst>
          </p:cNvPr>
          <p:cNvSpPr txBox="1">
            <a:spLocks/>
          </p:cNvSpPr>
          <p:nvPr/>
        </p:nvSpPr>
        <p:spPr>
          <a:xfrm>
            <a:off x="75125" y="1532654"/>
            <a:ext cx="4138540" cy="747508"/>
          </a:xfrm>
          <a:prstGeom prst="rect">
            <a:avLst/>
          </a:prstGeom>
          <a:ln>
            <a:noFill/>
            <a:prstDash val="dash"/>
          </a:ln>
        </p:spPr>
        <p:txBody>
          <a:bodyPr vert="horz" lIns="91440" tIns="45720" rIns="91440" bIns="45720" rtlCol="0" anchor="ctr">
            <a:normAutofit/>
          </a:bodyPr>
          <a:lst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a:lstStyle>
          <a:p>
            <a:endParaRPr lang="en-US" altLang="ja-JP" sz="1400" dirty="0">
              <a:latin typeface="HG丸ｺﾞｼｯｸM-PRO" panose="020F0600000000000000" pitchFamily="50" charset="-128"/>
              <a:ea typeface="HG丸ｺﾞｼｯｸM-PRO" panose="020F0600000000000000" pitchFamily="50" charset="-128"/>
            </a:endParaRPr>
          </a:p>
        </p:txBody>
      </p:sp>
      <p:sp>
        <p:nvSpPr>
          <p:cNvPr id="16" name="タイトル 1">
            <a:extLst>
              <a:ext uri="{FF2B5EF4-FFF2-40B4-BE49-F238E27FC236}">
                <a16:creationId xmlns:a16="http://schemas.microsoft.com/office/drawing/2014/main" id="{FA29852D-9646-B97A-9343-04C32E2FBD00}"/>
              </a:ext>
            </a:extLst>
          </p:cNvPr>
          <p:cNvSpPr txBox="1">
            <a:spLocks/>
          </p:cNvSpPr>
          <p:nvPr/>
        </p:nvSpPr>
        <p:spPr>
          <a:xfrm>
            <a:off x="99677" y="3396254"/>
            <a:ext cx="3797282" cy="939558"/>
          </a:xfrm>
          <a:prstGeom prst="rect">
            <a:avLst/>
          </a:prstGeom>
          <a:ln>
            <a:noFill/>
            <a:prstDash val="dash"/>
          </a:ln>
        </p:spPr>
        <p:txBody>
          <a:bodyPr vert="horz" lIns="91440" tIns="45720" rIns="91440" bIns="45720" rtlCol="0" anchor="ctr">
            <a:normAutofit/>
          </a:bodyPr>
          <a:lst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a:lstStyle>
          <a:p>
            <a:endParaRPr lang="en-US" altLang="ja-JP" sz="1400" dirty="0">
              <a:latin typeface="HG丸ｺﾞｼｯｸM-PRO" panose="020F0600000000000000" pitchFamily="50" charset="-128"/>
              <a:ea typeface="HG丸ｺﾞｼｯｸM-PRO" panose="020F0600000000000000" pitchFamily="50" charset="-128"/>
            </a:endParaRPr>
          </a:p>
        </p:txBody>
      </p:sp>
      <p:sp>
        <p:nvSpPr>
          <p:cNvPr id="17" name="タイトル 1">
            <a:extLst>
              <a:ext uri="{FF2B5EF4-FFF2-40B4-BE49-F238E27FC236}">
                <a16:creationId xmlns:a16="http://schemas.microsoft.com/office/drawing/2014/main" id="{4B198C0F-7AF7-23A4-CDF8-F413278D28C2}"/>
              </a:ext>
            </a:extLst>
          </p:cNvPr>
          <p:cNvSpPr txBox="1">
            <a:spLocks/>
          </p:cNvSpPr>
          <p:nvPr/>
        </p:nvSpPr>
        <p:spPr>
          <a:xfrm>
            <a:off x="4438452" y="1518912"/>
            <a:ext cx="4575481" cy="2805240"/>
          </a:xfrm>
          <a:prstGeom prst="rect">
            <a:avLst/>
          </a:prstGeom>
          <a:ln>
            <a:noFill/>
            <a:prstDash val="dash"/>
          </a:ln>
        </p:spPr>
        <p:txBody>
          <a:bodyPr vert="horz" lIns="91440" tIns="45720" rIns="91440" bIns="45720" rtlCol="0" anchor="ctr">
            <a:normAutofit/>
          </a:bodyPr>
          <a:lst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a:lstStyle>
          <a:p>
            <a:endParaRPr lang="en-US" altLang="ja-JP" sz="1400" dirty="0">
              <a:latin typeface="HG丸ｺﾞｼｯｸM-PRO" panose="020F0600000000000000" pitchFamily="50" charset="-128"/>
              <a:ea typeface="HG丸ｺﾞｼｯｸM-PRO" panose="020F0600000000000000" pitchFamily="50" charset="-128"/>
            </a:endParaRPr>
          </a:p>
        </p:txBody>
      </p:sp>
      <p:sp>
        <p:nvSpPr>
          <p:cNvPr id="7" name="タイトル 1">
            <a:extLst>
              <a:ext uri="{FF2B5EF4-FFF2-40B4-BE49-F238E27FC236}">
                <a16:creationId xmlns:a16="http://schemas.microsoft.com/office/drawing/2014/main" id="{E46D391E-2EBB-A8B8-EAB1-5A3FD3E8114D}"/>
              </a:ext>
            </a:extLst>
          </p:cNvPr>
          <p:cNvSpPr txBox="1">
            <a:spLocks/>
          </p:cNvSpPr>
          <p:nvPr/>
        </p:nvSpPr>
        <p:spPr>
          <a:xfrm>
            <a:off x="233312" y="5637772"/>
            <a:ext cx="8502819" cy="584775"/>
          </a:xfrm>
          <a:prstGeom prst="rect">
            <a:avLst/>
          </a:prstGeom>
          <a:ln>
            <a:noFill/>
            <a:prstDash val="dash"/>
          </a:ln>
        </p:spPr>
        <p:txBody>
          <a:bodyPr vert="horz" lIns="91440" tIns="45720" rIns="91440" bIns="45720" rtlCol="0" anchor="ctr">
            <a:normAutofit/>
          </a:bodyPr>
          <a:lst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a:lstStyle>
          <a:p>
            <a:endParaRPr lang="en-US" altLang="ja-JP" sz="1200" dirty="0">
              <a:latin typeface="HG丸ｺﾞｼｯｸM-PRO" panose="020F0600000000000000" pitchFamily="50" charset="-128"/>
              <a:ea typeface="HG丸ｺﾞｼｯｸM-PRO" panose="020F0600000000000000" pitchFamily="50" charset="-128"/>
            </a:endParaRPr>
          </a:p>
        </p:txBody>
      </p:sp>
      <p:sp>
        <p:nvSpPr>
          <p:cNvPr id="8" name="タイトル 1">
            <a:extLst>
              <a:ext uri="{FF2B5EF4-FFF2-40B4-BE49-F238E27FC236}">
                <a16:creationId xmlns:a16="http://schemas.microsoft.com/office/drawing/2014/main" id="{8411F234-D594-3EEC-5598-2EAB61B0BECE}"/>
              </a:ext>
            </a:extLst>
          </p:cNvPr>
          <p:cNvSpPr txBox="1">
            <a:spLocks/>
          </p:cNvSpPr>
          <p:nvPr/>
        </p:nvSpPr>
        <p:spPr>
          <a:xfrm>
            <a:off x="0" y="6393463"/>
            <a:ext cx="9144000" cy="426843"/>
          </a:xfrm>
          <a:prstGeom prst="rect">
            <a:avLst/>
          </a:prstGeom>
          <a:solidFill>
            <a:srgbClr val="0070C0"/>
          </a:solidFill>
          <a:ln>
            <a:noFill/>
            <a:prstDash val="dash"/>
          </a:ln>
        </p:spPr>
        <p:txBody>
          <a:bodyPr vert="horz" lIns="91440" tIns="45720" rIns="91440" bIns="45720" rtlCol="0" anchor="ctr">
            <a:normAutofit/>
          </a:bodyPr>
          <a:lst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a:lstStyle>
          <a:p>
            <a:pPr algn="ctr"/>
            <a:r>
              <a:rPr lang="ja-JP" altLang="en-US" sz="1400" dirty="0">
                <a:solidFill>
                  <a:schemeClr val="bg1"/>
                </a:solidFill>
                <a:latin typeface="HG丸ｺﾞｼｯｸM-PRO" panose="020F0600000000000000" pitchFamily="50" charset="-128"/>
                <a:ea typeface="HG丸ｺﾞｼｯｸM-PRO" panose="020F0600000000000000" pitchFamily="50" charset="-128"/>
              </a:rPr>
              <a:t>☆この事例について詳しく知りたい場合は、住吉区役所地域課</a:t>
            </a:r>
            <a:r>
              <a:rPr lang="en-US" altLang="ja-JP" sz="1400" dirty="0">
                <a:solidFill>
                  <a:schemeClr val="bg1"/>
                </a:solidFill>
                <a:latin typeface="HG丸ｺﾞｼｯｸM-PRO" panose="020F0600000000000000" pitchFamily="50" charset="-128"/>
                <a:ea typeface="HG丸ｺﾞｼｯｸM-PRO" panose="020F0600000000000000" pitchFamily="50" charset="-128"/>
              </a:rPr>
              <a:t>(6694-9840)</a:t>
            </a:r>
            <a:r>
              <a:rPr lang="ja-JP" altLang="en-US" sz="1400" dirty="0">
                <a:solidFill>
                  <a:schemeClr val="bg1"/>
                </a:solidFill>
                <a:latin typeface="HG丸ｺﾞｼｯｸM-PRO" panose="020F0600000000000000" pitchFamily="50" charset="-128"/>
                <a:ea typeface="HG丸ｺﾞｼｯｸM-PRO" panose="020F0600000000000000" pitchFamily="50" charset="-128"/>
              </a:rPr>
              <a:t>までお問い合わせください☆</a:t>
            </a:r>
            <a:endParaRPr lang="en-US" altLang="ja-JP" sz="1400" dirty="0">
              <a:solidFill>
                <a:schemeClr val="bg1"/>
              </a:solidFill>
              <a:latin typeface="HG丸ｺﾞｼｯｸM-PRO" panose="020F0600000000000000" pitchFamily="50" charset="-128"/>
              <a:ea typeface="HG丸ｺﾞｼｯｸM-PRO" panose="020F0600000000000000" pitchFamily="50" charset="-128"/>
            </a:endParaRPr>
          </a:p>
        </p:txBody>
      </p:sp>
      <p:sp>
        <p:nvSpPr>
          <p:cNvPr id="10" name="矢印: 右 9">
            <a:extLst>
              <a:ext uri="{FF2B5EF4-FFF2-40B4-BE49-F238E27FC236}">
                <a16:creationId xmlns:a16="http://schemas.microsoft.com/office/drawing/2014/main" id="{4266170F-1A48-0974-3D21-DC4927B4A61D}"/>
              </a:ext>
            </a:extLst>
          </p:cNvPr>
          <p:cNvSpPr/>
          <p:nvPr/>
        </p:nvSpPr>
        <p:spPr>
          <a:xfrm>
            <a:off x="3747823" y="1715145"/>
            <a:ext cx="736276" cy="1318846"/>
          </a:xfrm>
          <a:prstGeom prst="rightArrow">
            <a:avLst/>
          </a:prstGeom>
          <a:solidFill>
            <a:srgbClr val="FFC0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b="1">
              <a:ln w="22225">
                <a:solidFill>
                  <a:schemeClr val="accent2"/>
                </a:solidFill>
                <a:prstDash val="solid"/>
              </a:ln>
              <a:solidFill>
                <a:schemeClr val="accent2">
                  <a:lumMod val="40000"/>
                  <a:lumOff val="60000"/>
                </a:schemeClr>
              </a:solidFill>
            </a:endParaRPr>
          </a:p>
        </p:txBody>
      </p:sp>
      <p:sp>
        <p:nvSpPr>
          <p:cNvPr id="11" name="テキスト ボックス 10">
            <a:extLst>
              <a:ext uri="{FF2B5EF4-FFF2-40B4-BE49-F238E27FC236}">
                <a16:creationId xmlns:a16="http://schemas.microsoft.com/office/drawing/2014/main" id="{AA05E4B6-6D2D-1610-1E96-57A8B0379650}"/>
              </a:ext>
            </a:extLst>
          </p:cNvPr>
          <p:cNvSpPr txBox="1"/>
          <p:nvPr/>
        </p:nvSpPr>
        <p:spPr>
          <a:xfrm>
            <a:off x="3923289" y="1211469"/>
            <a:ext cx="369332" cy="2294713"/>
          </a:xfrm>
          <a:prstGeom prst="rect">
            <a:avLst/>
          </a:prstGeom>
          <a:noFill/>
        </p:spPr>
        <p:txBody>
          <a:bodyPr vert="eaVert" wrap="square" rtlCol="0">
            <a:spAutoFit/>
          </a:bodyPr>
          <a:lstStyle/>
          <a:p>
            <a:pPr algn="ctr"/>
            <a:r>
              <a:rPr kumimoji="1" lang="ja-JP" altLang="en-US" sz="1200" dirty="0">
                <a:solidFill>
                  <a:schemeClr val="tx2">
                    <a:lumMod val="50000"/>
                  </a:schemeClr>
                </a:solidFill>
                <a:latin typeface="HG丸ｺﾞｼｯｸM-PRO" panose="020F0600000000000000" pitchFamily="50" charset="-128"/>
                <a:ea typeface="HG丸ｺﾞｼｯｸM-PRO" panose="020F0600000000000000" pitchFamily="50" charset="-128"/>
              </a:rPr>
              <a:t>こんな事例がありました</a:t>
            </a:r>
          </a:p>
        </p:txBody>
      </p:sp>
      <p:sp>
        <p:nvSpPr>
          <p:cNvPr id="18" name="タイトル 1">
            <a:extLst>
              <a:ext uri="{FF2B5EF4-FFF2-40B4-BE49-F238E27FC236}">
                <a16:creationId xmlns:a16="http://schemas.microsoft.com/office/drawing/2014/main" id="{3CF66262-94CC-3636-9C68-E6A5DFF00163}"/>
              </a:ext>
            </a:extLst>
          </p:cNvPr>
          <p:cNvSpPr txBox="1">
            <a:spLocks/>
          </p:cNvSpPr>
          <p:nvPr/>
        </p:nvSpPr>
        <p:spPr>
          <a:xfrm>
            <a:off x="4597591" y="1087153"/>
            <a:ext cx="4138540" cy="1752566"/>
          </a:xfrm>
          <a:prstGeom prst="rect">
            <a:avLst/>
          </a:prstGeom>
          <a:ln>
            <a:noFill/>
            <a:prstDash val="dash"/>
          </a:ln>
        </p:spPr>
        <p:txBody>
          <a:bodyPr vert="horz" lIns="91440" tIns="45720" rIns="91440" bIns="45720" rtlCol="0" anchor="ctr">
            <a:normAutofit/>
          </a:bodyPr>
          <a:lst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a:lstStyle>
          <a:p>
            <a:endParaRPr lang="en-US" altLang="ja-JP" sz="1400" dirty="0">
              <a:latin typeface="HG丸ｺﾞｼｯｸM-PRO" panose="020F0600000000000000" pitchFamily="50" charset="-128"/>
              <a:ea typeface="HG丸ｺﾞｼｯｸM-PRO" panose="020F0600000000000000" pitchFamily="50" charset="-128"/>
            </a:endParaRPr>
          </a:p>
        </p:txBody>
      </p:sp>
      <p:sp>
        <p:nvSpPr>
          <p:cNvPr id="19" name="タイトル 1">
            <a:extLst>
              <a:ext uri="{FF2B5EF4-FFF2-40B4-BE49-F238E27FC236}">
                <a16:creationId xmlns:a16="http://schemas.microsoft.com/office/drawing/2014/main" id="{A262A80A-855E-CC5E-85E0-896C8C6E147C}"/>
              </a:ext>
            </a:extLst>
          </p:cNvPr>
          <p:cNvSpPr txBox="1">
            <a:spLocks/>
          </p:cNvSpPr>
          <p:nvPr/>
        </p:nvSpPr>
        <p:spPr>
          <a:xfrm>
            <a:off x="140546" y="1640706"/>
            <a:ext cx="3636016" cy="747508"/>
          </a:xfrm>
          <a:prstGeom prst="rect">
            <a:avLst/>
          </a:prstGeom>
          <a:ln>
            <a:noFill/>
            <a:prstDash val="dash"/>
          </a:ln>
        </p:spPr>
        <p:txBody>
          <a:bodyPr vert="horz" lIns="91440" tIns="45720" rIns="91440" bIns="45720" rtlCol="0" anchor="ctr">
            <a:normAutofit/>
          </a:bodyPr>
          <a:lst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a:lstStyle>
          <a:p>
            <a:r>
              <a:rPr lang="ja-JP" altLang="en-US" sz="1400" dirty="0">
                <a:latin typeface="HG丸ｺﾞｼｯｸM-PRO" panose="020F0600000000000000" pitchFamily="50" charset="-128"/>
                <a:ea typeface="HG丸ｺﾞｼｯｸM-PRO" panose="020F0600000000000000" pitchFamily="50" charset="-128"/>
              </a:rPr>
              <a:t>高齢者から子どもまでが地域活動に参画し、主体的に地域活動や運営に関わっていく</a:t>
            </a:r>
            <a:endParaRPr lang="en-US" altLang="ja-JP" sz="1400" dirty="0">
              <a:latin typeface="HG丸ｺﾞｼｯｸM-PRO" panose="020F0600000000000000" pitchFamily="50" charset="-128"/>
              <a:ea typeface="HG丸ｺﾞｼｯｸM-PRO" panose="020F0600000000000000" pitchFamily="50" charset="-128"/>
            </a:endParaRPr>
          </a:p>
        </p:txBody>
      </p:sp>
      <p:sp>
        <p:nvSpPr>
          <p:cNvPr id="20" name="タイトル 1">
            <a:extLst>
              <a:ext uri="{FF2B5EF4-FFF2-40B4-BE49-F238E27FC236}">
                <a16:creationId xmlns:a16="http://schemas.microsoft.com/office/drawing/2014/main" id="{B22B2F78-4337-D37E-3BAE-334D89F32C06}"/>
              </a:ext>
            </a:extLst>
          </p:cNvPr>
          <p:cNvSpPr txBox="1">
            <a:spLocks/>
          </p:cNvSpPr>
          <p:nvPr/>
        </p:nvSpPr>
        <p:spPr>
          <a:xfrm>
            <a:off x="205693" y="3317672"/>
            <a:ext cx="3574042" cy="1018140"/>
          </a:xfrm>
          <a:prstGeom prst="rect">
            <a:avLst/>
          </a:prstGeom>
          <a:ln>
            <a:noFill/>
            <a:prstDash val="dash"/>
          </a:ln>
        </p:spPr>
        <p:txBody>
          <a:bodyPr vert="horz" lIns="91440" tIns="45720" rIns="91440" bIns="45720" rtlCol="0" anchor="ctr">
            <a:normAutofit/>
          </a:bodyPr>
          <a:lst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a:lstStyle>
          <a:p>
            <a:r>
              <a:rPr lang="ja-JP" altLang="en-US" sz="1400" dirty="0">
                <a:latin typeface="HG丸ｺﾞｼｯｸM-PRO" panose="020F0600000000000000" pitchFamily="50" charset="-128"/>
                <a:ea typeface="HG丸ｺﾞｼｯｸM-PRO" panose="020F0600000000000000" pitchFamily="50" charset="-128"/>
              </a:rPr>
              <a:t>少子高齢化などで地域活動の担い手に</a:t>
            </a:r>
            <a:endParaRPr lang="en-US" altLang="ja-JP" sz="1400" dirty="0">
              <a:latin typeface="HG丸ｺﾞｼｯｸM-PRO" panose="020F0600000000000000" pitchFamily="50" charset="-128"/>
              <a:ea typeface="HG丸ｺﾞｼｯｸM-PRO" panose="020F0600000000000000" pitchFamily="50" charset="-128"/>
            </a:endParaRPr>
          </a:p>
          <a:p>
            <a:r>
              <a:rPr lang="ja-JP" altLang="en-US" sz="1400" dirty="0">
                <a:latin typeface="HG丸ｺﾞｼｯｸM-PRO" panose="020F0600000000000000" pitchFamily="50" charset="-128"/>
                <a:ea typeface="HG丸ｺﾞｼｯｸM-PRO" panose="020F0600000000000000" pitchFamily="50" charset="-128"/>
              </a:rPr>
              <a:t>苦慮している声も多いが、</a:t>
            </a:r>
            <a:endParaRPr lang="en-US" altLang="ja-JP" sz="1400" dirty="0">
              <a:latin typeface="HG丸ｺﾞｼｯｸM-PRO" panose="020F0600000000000000" pitchFamily="50" charset="-128"/>
              <a:ea typeface="HG丸ｺﾞｼｯｸM-PRO" panose="020F0600000000000000" pitchFamily="50" charset="-128"/>
            </a:endParaRPr>
          </a:p>
          <a:p>
            <a:r>
              <a:rPr lang="ja-JP" altLang="en-US" sz="1400" dirty="0">
                <a:latin typeface="HG丸ｺﾞｼｯｸM-PRO" panose="020F0600000000000000" pitchFamily="50" charset="-128"/>
                <a:ea typeface="HG丸ｺﾞｼｯｸM-PRO" panose="020F0600000000000000" pitchFamily="50" charset="-128"/>
              </a:rPr>
              <a:t>学生や子どもと協力して地域事業等を</a:t>
            </a:r>
            <a:endParaRPr lang="en-US" altLang="ja-JP" sz="1400" dirty="0">
              <a:latin typeface="HG丸ｺﾞｼｯｸM-PRO" panose="020F0600000000000000" pitchFamily="50" charset="-128"/>
              <a:ea typeface="HG丸ｺﾞｼｯｸM-PRO" panose="020F0600000000000000" pitchFamily="50" charset="-128"/>
            </a:endParaRPr>
          </a:p>
          <a:p>
            <a:r>
              <a:rPr lang="ja-JP" altLang="en-US" sz="1400" dirty="0">
                <a:latin typeface="HG丸ｺﾞｼｯｸM-PRO" panose="020F0600000000000000" pitchFamily="50" charset="-128"/>
                <a:ea typeface="HG丸ｺﾞｼｯｸM-PRO" panose="020F0600000000000000" pitchFamily="50" charset="-128"/>
              </a:rPr>
              <a:t>運営することができていない･･･</a:t>
            </a:r>
            <a:endParaRPr lang="en-US" altLang="ja-JP" sz="1400" dirty="0">
              <a:solidFill>
                <a:srgbClr val="FF0000"/>
              </a:solidFill>
              <a:latin typeface="HG丸ｺﾞｼｯｸM-PRO" panose="020F0600000000000000" pitchFamily="50" charset="-128"/>
              <a:ea typeface="HG丸ｺﾞｼｯｸM-PRO" panose="020F0600000000000000" pitchFamily="50" charset="-128"/>
            </a:endParaRPr>
          </a:p>
          <a:p>
            <a:endParaRPr lang="en-US" altLang="ja-JP" sz="1400" dirty="0">
              <a:latin typeface="HG丸ｺﾞｼｯｸM-PRO" panose="020F0600000000000000" pitchFamily="50" charset="-128"/>
              <a:ea typeface="HG丸ｺﾞｼｯｸM-PRO" panose="020F0600000000000000" pitchFamily="50" charset="-128"/>
            </a:endParaRPr>
          </a:p>
        </p:txBody>
      </p:sp>
      <p:sp>
        <p:nvSpPr>
          <p:cNvPr id="23" name="タイトル 1">
            <a:extLst>
              <a:ext uri="{FF2B5EF4-FFF2-40B4-BE49-F238E27FC236}">
                <a16:creationId xmlns:a16="http://schemas.microsoft.com/office/drawing/2014/main" id="{79863146-4D38-0D0E-DB47-4282DF5AC5A8}"/>
              </a:ext>
            </a:extLst>
          </p:cNvPr>
          <p:cNvSpPr txBox="1">
            <a:spLocks/>
          </p:cNvSpPr>
          <p:nvPr/>
        </p:nvSpPr>
        <p:spPr>
          <a:xfrm>
            <a:off x="4467448" y="1366895"/>
            <a:ext cx="4517487" cy="3021445"/>
          </a:xfrm>
          <a:prstGeom prst="rect">
            <a:avLst/>
          </a:prstGeom>
          <a:ln>
            <a:noFill/>
            <a:prstDash val="dash"/>
          </a:ln>
        </p:spPr>
        <p:txBody>
          <a:bodyPr vert="horz" lIns="91440" tIns="45720" rIns="91440" bIns="45720" rtlCol="0" anchor="ctr">
            <a:normAutofit fontScale="92500" lnSpcReduction="20000"/>
          </a:bodyPr>
          <a:lst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a:lstStyle>
          <a:p>
            <a:pPr>
              <a:lnSpc>
                <a:spcPct val="110000"/>
              </a:lnSpc>
            </a:pPr>
            <a:r>
              <a:rPr lang="ja-JP" altLang="en-US" sz="1400" dirty="0">
                <a:latin typeface="HG丸ｺﾞｼｯｸM-PRO" panose="020F0600000000000000" pitchFamily="50" charset="-128"/>
                <a:ea typeface="HG丸ｺﾞｼｯｸM-PRO" panose="020F0600000000000000" pitchFamily="50" charset="-128"/>
              </a:rPr>
              <a:t>住吉区のある地域では、学校選択制による</a:t>
            </a:r>
            <a:endParaRPr lang="en-US" altLang="ja-JP" sz="1400" dirty="0">
              <a:latin typeface="HG丸ｺﾞｼｯｸM-PRO" panose="020F0600000000000000" pitchFamily="50" charset="-128"/>
              <a:ea typeface="HG丸ｺﾞｼｯｸM-PRO" panose="020F0600000000000000" pitchFamily="50" charset="-128"/>
            </a:endParaRPr>
          </a:p>
          <a:p>
            <a:pPr>
              <a:lnSpc>
                <a:spcPct val="110000"/>
              </a:lnSpc>
            </a:pPr>
            <a:r>
              <a:rPr lang="ja-JP" altLang="en-US" sz="1400" dirty="0">
                <a:latin typeface="HG丸ｺﾞｼｯｸM-PRO" panose="020F0600000000000000" pitchFamily="50" charset="-128"/>
                <a:ea typeface="HG丸ｺﾞｼｯｸM-PRO" panose="020F0600000000000000" pitchFamily="50" charset="-128"/>
              </a:rPr>
              <a:t>地域の子どもの流出や、事業の担い手不足が</a:t>
            </a:r>
            <a:endParaRPr lang="en-US" altLang="ja-JP" sz="1400" dirty="0">
              <a:latin typeface="HG丸ｺﾞｼｯｸM-PRO" panose="020F0600000000000000" pitchFamily="50" charset="-128"/>
              <a:ea typeface="HG丸ｺﾞｼｯｸM-PRO" panose="020F0600000000000000" pitchFamily="50" charset="-128"/>
            </a:endParaRPr>
          </a:p>
          <a:p>
            <a:pPr>
              <a:lnSpc>
                <a:spcPct val="110000"/>
              </a:lnSpc>
            </a:pPr>
            <a:r>
              <a:rPr lang="ja-JP" altLang="en-US" sz="1400" dirty="0">
                <a:latin typeface="HG丸ｺﾞｼｯｸM-PRO" panose="020F0600000000000000" pitchFamily="50" charset="-128"/>
                <a:ea typeface="HG丸ｺﾞｼｯｸM-PRO" panose="020F0600000000000000" pitchFamily="50" charset="-128"/>
              </a:rPr>
              <a:t>課題となっていました。</a:t>
            </a:r>
            <a:endParaRPr lang="en-US" altLang="ja-JP" sz="1400" dirty="0">
              <a:latin typeface="HG丸ｺﾞｼｯｸM-PRO" panose="020F0600000000000000" pitchFamily="50" charset="-128"/>
              <a:ea typeface="HG丸ｺﾞｼｯｸM-PRO" panose="020F0600000000000000" pitchFamily="50" charset="-128"/>
            </a:endParaRPr>
          </a:p>
          <a:p>
            <a:pPr>
              <a:lnSpc>
                <a:spcPct val="110000"/>
              </a:lnSpc>
            </a:pPr>
            <a:r>
              <a:rPr lang="ja-JP" altLang="en-US" sz="1400" dirty="0">
                <a:latin typeface="HG丸ｺﾞｼｯｸM-PRO" panose="020F0600000000000000" pitchFamily="50" charset="-128"/>
                <a:ea typeface="HG丸ｺﾞｼｯｸM-PRO" panose="020F0600000000000000" pitchFamily="50" charset="-128"/>
              </a:rPr>
              <a:t>地域はイベントの協力を大阪公立大学ボランティア・</a:t>
            </a:r>
            <a:endParaRPr lang="en-US" altLang="ja-JP" sz="1400" dirty="0">
              <a:latin typeface="HG丸ｺﾞｼｯｸM-PRO" panose="020F0600000000000000" pitchFamily="50" charset="-128"/>
              <a:ea typeface="HG丸ｺﾞｼｯｸM-PRO" panose="020F0600000000000000" pitchFamily="50" charset="-128"/>
            </a:endParaRPr>
          </a:p>
          <a:p>
            <a:pPr>
              <a:lnSpc>
                <a:spcPct val="110000"/>
              </a:lnSpc>
            </a:pPr>
            <a:r>
              <a:rPr lang="ja-JP" altLang="en-US" sz="1400" dirty="0">
                <a:latin typeface="HG丸ｺﾞｼｯｸM-PRO" panose="020F0600000000000000" pitchFamily="50" charset="-128"/>
                <a:ea typeface="HG丸ｺﾞｼｯｸM-PRO" panose="020F0600000000000000" pitchFamily="50" charset="-128"/>
              </a:rPr>
              <a:t>市民活動センターに依頼する際</a:t>
            </a:r>
            <a:endParaRPr lang="en-US" altLang="ja-JP" sz="1400" dirty="0">
              <a:latin typeface="HG丸ｺﾞｼｯｸM-PRO" panose="020F0600000000000000" pitchFamily="50" charset="-128"/>
              <a:ea typeface="HG丸ｺﾞｼｯｸM-PRO" panose="020F0600000000000000" pitchFamily="50" charset="-128"/>
            </a:endParaRPr>
          </a:p>
          <a:p>
            <a:pPr>
              <a:lnSpc>
                <a:spcPct val="110000"/>
              </a:lnSpc>
            </a:pPr>
            <a:r>
              <a:rPr lang="ja-JP" altLang="en-US" sz="1400" dirty="0">
                <a:latin typeface="HG丸ｺﾞｼｯｸM-PRO" panose="020F0600000000000000" pitchFamily="50" charset="-128"/>
                <a:ea typeface="HG丸ｺﾞｼｯｸM-PRO" panose="020F0600000000000000" pitchFamily="50" charset="-128"/>
              </a:rPr>
              <a:t>「地域の子どもが小学校を知り、愛着を持てるような</a:t>
            </a:r>
            <a:endParaRPr lang="en-US" altLang="ja-JP" sz="1400" dirty="0">
              <a:latin typeface="HG丸ｺﾞｼｯｸM-PRO" panose="020F0600000000000000" pitchFamily="50" charset="-128"/>
              <a:ea typeface="HG丸ｺﾞｼｯｸM-PRO" panose="020F0600000000000000" pitchFamily="50" charset="-128"/>
            </a:endParaRPr>
          </a:p>
          <a:p>
            <a:pPr>
              <a:lnSpc>
                <a:spcPct val="110000"/>
              </a:lnSpc>
            </a:pPr>
            <a:r>
              <a:rPr lang="ja-JP" altLang="en-US" sz="1400" dirty="0">
                <a:latin typeface="HG丸ｺﾞｼｯｸM-PRO" panose="020F0600000000000000" pitchFamily="50" charset="-128"/>
                <a:ea typeface="HG丸ｺﾞｼｯｸM-PRO" panose="020F0600000000000000" pitchFamily="50" charset="-128"/>
              </a:rPr>
              <a:t>ブースを企画からやって欲しい」と伝え、</a:t>
            </a:r>
            <a:endParaRPr lang="en-US" altLang="ja-JP" sz="1400" dirty="0">
              <a:latin typeface="HG丸ｺﾞｼｯｸM-PRO" panose="020F0600000000000000" pitchFamily="50" charset="-128"/>
              <a:ea typeface="HG丸ｺﾞｼｯｸM-PRO" panose="020F0600000000000000" pitchFamily="50" charset="-128"/>
            </a:endParaRPr>
          </a:p>
          <a:p>
            <a:pPr>
              <a:lnSpc>
                <a:spcPct val="110000"/>
              </a:lnSpc>
            </a:pPr>
            <a:r>
              <a:rPr lang="ja-JP" altLang="en-US" sz="1400" dirty="0">
                <a:latin typeface="HG丸ｺﾞｼｯｸM-PRO" panose="020F0600000000000000" pitchFamily="50" charset="-128"/>
                <a:ea typeface="HG丸ｺﾞｼｯｸM-PRO" panose="020F0600000000000000" pitchFamily="50" charset="-128"/>
              </a:rPr>
              <a:t>地活協補助金のルールを伝えたうえで、一定の予算を</a:t>
            </a:r>
            <a:endParaRPr lang="en-US" altLang="ja-JP" sz="1400" dirty="0">
              <a:latin typeface="HG丸ｺﾞｼｯｸM-PRO" panose="020F0600000000000000" pitchFamily="50" charset="-128"/>
              <a:ea typeface="HG丸ｺﾞｼｯｸM-PRO" panose="020F0600000000000000" pitchFamily="50" charset="-128"/>
            </a:endParaRPr>
          </a:p>
          <a:p>
            <a:pPr>
              <a:lnSpc>
                <a:spcPct val="110000"/>
              </a:lnSpc>
            </a:pPr>
            <a:r>
              <a:rPr lang="ja-JP" altLang="en-US" sz="1400" dirty="0">
                <a:latin typeface="HG丸ｺﾞｼｯｸM-PRO" panose="020F0600000000000000" pitchFamily="50" charset="-128"/>
                <a:ea typeface="HG丸ｺﾞｼｯｸM-PRO" panose="020F0600000000000000" pitchFamily="50" charset="-128"/>
              </a:rPr>
              <a:t>お渡しし、イベントの要となるブースの</a:t>
            </a:r>
            <a:endParaRPr lang="en-US" altLang="ja-JP" sz="1400" dirty="0">
              <a:latin typeface="HG丸ｺﾞｼｯｸM-PRO" panose="020F0600000000000000" pitchFamily="50" charset="-128"/>
              <a:ea typeface="HG丸ｺﾞｼｯｸM-PRO" panose="020F0600000000000000" pitchFamily="50" charset="-128"/>
            </a:endParaRPr>
          </a:p>
          <a:p>
            <a:pPr>
              <a:lnSpc>
                <a:spcPct val="110000"/>
              </a:lnSpc>
            </a:pPr>
            <a:r>
              <a:rPr lang="ja-JP" altLang="en-US" sz="1400" dirty="0">
                <a:latin typeface="HG丸ｺﾞｼｯｸM-PRO" panose="020F0600000000000000" pitchFamily="50" charset="-128"/>
                <a:ea typeface="HG丸ｺﾞｼｯｸM-PRO" panose="020F0600000000000000" pitchFamily="50" charset="-128"/>
              </a:rPr>
              <a:t>企画から運営まで全て委ねました。</a:t>
            </a:r>
            <a:endParaRPr lang="en-US" altLang="ja-JP" sz="1400" dirty="0">
              <a:latin typeface="HG丸ｺﾞｼｯｸM-PRO" panose="020F0600000000000000" pitchFamily="50" charset="-128"/>
              <a:ea typeface="HG丸ｺﾞｼｯｸM-PRO" panose="020F0600000000000000" pitchFamily="50" charset="-128"/>
            </a:endParaRPr>
          </a:p>
          <a:p>
            <a:pPr>
              <a:lnSpc>
                <a:spcPct val="110000"/>
              </a:lnSpc>
            </a:pPr>
            <a:r>
              <a:rPr lang="ja-JP" altLang="en-US" sz="1400" dirty="0">
                <a:latin typeface="HG丸ｺﾞｼｯｸM-PRO" panose="020F0600000000000000" pitchFamily="50" charset="-128"/>
                <a:ea typeface="HG丸ｺﾞｼｯｸM-PRO" panose="020F0600000000000000" pitchFamily="50" charset="-128"/>
              </a:rPr>
              <a:t>実施された「おりおのカーニバル」の学生企画ブースは、地域の担い手不足を補ったほか、子どもにも大人気。</a:t>
            </a:r>
            <a:endParaRPr lang="en-US" altLang="ja-JP" sz="1400" dirty="0">
              <a:latin typeface="HG丸ｺﾞｼｯｸM-PRO" panose="020F0600000000000000" pitchFamily="50" charset="-128"/>
              <a:ea typeface="HG丸ｺﾞｼｯｸM-PRO" panose="020F0600000000000000" pitchFamily="50" charset="-128"/>
            </a:endParaRPr>
          </a:p>
          <a:p>
            <a:pPr>
              <a:lnSpc>
                <a:spcPct val="110000"/>
              </a:lnSpc>
            </a:pPr>
            <a:r>
              <a:rPr lang="ja-JP" altLang="en-US" sz="1400" dirty="0">
                <a:latin typeface="HG丸ｺﾞｼｯｸM-PRO" panose="020F0600000000000000" pitchFamily="50" charset="-128"/>
                <a:ea typeface="HG丸ｺﾞｼｯｸM-PRO" panose="020F0600000000000000" pitchFamily="50" charset="-128"/>
              </a:rPr>
              <a:t>参加した学生達からも「企画から関われた事で、</a:t>
            </a:r>
            <a:endParaRPr lang="en-US" altLang="ja-JP" sz="1400" dirty="0">
              <a:latin typeface="HG丸ｺﾞｼｯｸM-PRO" panose="020F0600000000000000" pitchFamily="50" charset="-128"/>
              <a:ea typeface="HG丸ｺﾞｼｯｸM-PRO" panose="020F0600000000000000" pitchFamily="50" charset="-128"/>
            </a:endParaRPr>
          </a:p>
          <a:p>
            <a:pPr>
              <a:lnSpc>
                <a:spcPct val="110000"/>
              </a:lnSpc>
            </a:pPr>
            <a:r>
              <a:rPr lang="ja-JP" altLang="en-US" sz="1400" dirty="0">
                <a:latin typeface="HG丸ｺﾞｼｯｸM-PRO" panose="020F0600000000000000" pitchFamily="50" charset="-128"/>
                <a:ea typeface="HG丸ｺﾞｼｯｸM-PRO" panose="020F0600000000000000" pitchFamily="50" charset="-128"/>
              </a:rPr>
              <a:t>ボランティアの学生間の交流も深まり、得るものが</a:t>
            </a:r>
            <a:endParaRPr lang="en-US" altLang="ja-JP" sz="1400" dirty="0">
              <a:latin typeface="HG丸ｺﾞｼｯｸM-PRO" panose="020F0600000000000000" pitchFamily="50" charset="-128"/>
              <a:ea typeface="HG丸ｺﾞｼｯｸM-PRO" panose="020F0600000000000000" pitchFamily="50" charset="-128"/>
            </a:endParaRPr>
          </a:p>
          <a:p>
            <a:pPr>
              <a:lnSpc>
                <a:spcPct val="110000"/>
              </a:lnSpc>
            </a:pPr>
            <a:r>
              <a:rPr lang="ja-JP" altLang="en-US" sz="1400" dirty="0">
                <a:latin typeface="HG丸ｺﾞｼｯｸM-PRO" panose="020F0600000000000000" pitchFamily="50" charset="-128"/>
                <a:ea typeface="HG丸ｺﾞｼｯｸM-PRO" panose="020F0600000000000000" pitchFamily="50" charset="-128"/>
              </a:rPr>
              <a:t>大きかった」との声が聞かれました。</a:t>
            </a:r>
            <a:endParaRPr lang="en-US" altLang="ja-JP" sz="1400" dirty="0">
              <a:latin typeface="HG丸ｺﾞｼｯｸM-PRO" panose="020F0600000000000000" pitchFamily="50" charset="-128"/>
              <a:ea typeface="HG丸ｺﾞｼｯｸM-PRO" panose="020F0600000000000000" pitchFamily="50" charset="-128"/>
            </a:endParaRPr>
          </a:p>
          <a:p>
            <a:endParaRPr lang="en-US" altLang="ja-JP" sz="1400" dirty="0">
              <a:latin typeface="HG丸ｺﾞｼｯｸM-PRO" panose="020F0600000000000000" pitchFamily="50" charset="-128"/>
              <a:ea typeface="HG丸ｺﾞｼｯｸM-PRO" panose="020F0600000000000000" pitchFamily="50" charset="-128"/>
            </a:endParaRPr>
          </a:p>
        </p:txBody>
      </p:sp>
      <p:sp>
        <p:nvSpPr>
          <p:cNvPr id="26" name="タイトル 1">
            <a:extLst>
              <a:ext uri="{FF2B5EF4-FFF2-40B4-BE49-F238E27FC236}">
                <a16:creationId xmlns:a16="http://schemas.microsoft.com/office/drawing/2014/main" id="{F5AAB35F-4494-B2BE-D69C-E4FD5A4BE1F6}"/>
              </a:ext>
            </a:extLst>
          </p:cNvPr>
          <p:cNvSpPr txBox="1">
            <a:spLocks/>
          </p:cNvSpPr>
          <p:nvPr/>
        </p:nvSpPr>
        <p:spPr>
          <a:xfrm>
            <a:off x="120995" y="5599912"/>
            <a:ext cx="8615135" cy="747508"/>
          </a:xfrm>
          <a:prstGeom prst="rect">
            <a:avLst/>
          </a:prstGeom>
          <a:ln>
            <a:noFill/>
            <a:prstDash val="dash"/>
          </a:ln>
        </p:spPr>
        <p:txBody>
          <a:bodyPr vert="horz" lIns="91440" tIns="45720" rIns="91440" bIns="45720" rtlCol="0" anchor="ctr">
            <a:normAutofit/>
          </a:bodyPr>
          <a:lst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a:lstStyle>
          <a:p>
            <a:endParaRPr lang="en-US" altLang="ja-JP" sz="1400" dirty="0">
              <a:latin typeface="HG丸ｺﾞｼｯｸM-PRO" panose="020F0600000000000000" pitchFamily="50" charset="-128"/>
              <a:ea typeface="HG丸ｺﾞｼｯｸM-PRO" panose="020F0600000000000000" pitchFamily="50" charset="-128"/>
            </a:endParaRPr>
          </a:p>
        </p:txBody>
      </p:sp>
      <p:sp>
        <p:nvSpPr>
          <p:cNvPr id="27" name="タイトル 1">
            <a:extLst>
              <a:ext uri="{FF2B5EF4-FFF2-40B4-BE49-F238E27FC236}">
                <a16:creationId xmlns:a16="http://schemas.microsoft.com/office/drawing/2014/main" id="{3404741F-059C-97D4-ED3A-7D89FBE21B34}"/>
              </a:ext>
            </a:extLst>
          </p:cNvPr>
          <p:cNvSpPr txBox="1">
            <a:spLocks/>
          </p:cNvSpPr>
          <p:nvPr/>
        </p:nvSpPr>
        <p:spPr>
          <a:xfrm>
            <a:off x="152048" y="5637771"/>
            <a:ext cx="8615134" cy="618219"/>
          </a:xfrm>
          <a:prstGeom prst="rect">
            <a:avLst/>
          </a:prstGeom>
          <a:ln>
            <a:noFill/>
            <a:prstDash val="dash"/>
          </a:ln>
        </p:spPr>
        <p:txBody>
          <a:bodyPr vert="horz" lIns="91440" tIns="45720" rIns="91440" bIns="45720" rtlCol="0" anchor="ctr">
            <a:normAutofit/>
          </a:bodyPr>
          <a:lst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a:lstStyle>
          <a:p>
            <a:pPr>
              <a:lnSpc>
                <a:spcPct val="150000"/>
              </a:lnSpc>
            </a:pPr>
            <a:r>
              <a:rPr lang="ja-JP" altLang="en-US" sz="1200" dirty="0">
                <a:latin typeface="HG丸ｺﾞｼｯｸM-PRO" panose="020F0600000000000000" pitchFamily="50" charset="-128"/>
                <a:ea typeface="HG丸ｺﾞｼｯｸM-PRO" panose="020F0600000000000000" pitchFamily="50" charset="-128"/>
              </a:rPr>
              <a:t>地域側から学生や子どもの手伝いを募って企画から委ねる事で、学生や子どもの地域活動への参画の</a:t>
            </a:r>
            <a:endParaRPr lang="en-US" altLang="ja-JP" sz="1200" dirty="0">
              <a:latin typeface="HG丸ｺﾞｼｯｸM-PRO" panose="020F0600000000000000" pitchFamily="50" charset="-128"/>
              <a:ea typeface="HG丸ｺﾞｼｯｸM-PRO" panose="020F0600000000000000" pitchFamily="50" charset="-128"/>
            </a:endParaRPr>
          </a:p>
          <a:p>
            <a:pPr>
              <a:lnSpc>
                <a:spcPct val="150000"/>
              </a:lnSpc>
            </a:pPr>
            <a:r>
              <a:rPr lang="ja-JP" altLang="en-US" sz="1200" dirty="0">
                <a:latin typeface="HG丸ｺﾞｼｯｸM-PRO" panose="020F0600000000000000" pitchFamily="50" charset="-128"/>
                <a:ea typeface="HG丸ｺﾞｼｯｸM-PRO" panose="020F0600000000000000" pitchFamily="50" charset="-128"/>
              </a:rPr>
              <a:t>モチベーションに繋がります。また子どもの親世代に地域活動を知ってもらう事で、地域に関わるきっかけとなります。</a:t>
            </a:r>
            <a:endParaRPr lang="en-US" altLang="ja-JP" sz="1200" dirty="0">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9259780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08C5C62-2766-94E9-31EA-7302C831F373}"/>
              </a:ext>
            </a:extLst>
          </p:cNvPr>
          <p:cNvSpPr>
            <a:spLocks noGrp="1"/>
          </p:cNvSpPr>
          <p:nvPr>
            <p:ph type="title"/>
          </p:nvPr>
        </p:nvSpPr>
        <p:spPr>
          <a:xfrm>
            <a:off x="0" y="-13264"/>
            <a:ext cx="8147488" cy="583789"/>
          </a:xfrm>
        </p:spPr>
        <p:txBody>
          <a:bodyPr>
            <a:normAutofit/>
          </a:bodyPr>
          <a:lstStyle/>
          <a:p>
            <a:r>
              <a:rPr kumimoji="1" lang="en-US" altLang="ja-JP" sz="2400" dirty="0">
                <a:latin typeface="Meiryo UI" panose="020B0604030504040204" pitchFamily="50" charset="-128"/>
                <a:ea typeface="Meiryo UI" panose="020B0604030504040204" pitchFamily="50" charset="-128"/>
              </a:rPr>
              <a:t>【</a:t>
            </a:r>
            <a:r>
              <a:rPr lang="ja-JP" altLang="en-US" sz="2400" dirty="0">
                <a:latin typeface="Meiryo UI" panose="020B0604030504040204" pitchFamily="50" charset="-128"/>
                <a:ea typeface="Meiryo UI" panose="020B0604030504040204" pitchFamily="50" charset="-128"/>
              </a:rPr>
              <a:t>担い手確保の事例</a:t>
            </a:r>
            <a:r>
              <a:rPr kumimoji="1" lang="en-US" altLang="ja-JP" sz="2400" dirty="0">
                <a:latin typeface="Meiryo UI" panose="020B0604030504040204" pitchFamily="50" charset="-128"/>
                <a:ea typeface="Meiryo UI" panose="020B0604030504040204" pitchFamily="50" charset="-128"/>
              </a:rPr>
              <a:t>】</a:t>
            </a:r>
            <a:r>
              <a:rPr kumimoji="1" lang="ja-JP" altLang="en-US" sz="2400" dirty="0">
                <a:latin typeface="Meiryo UI" panose="020B0604030504040204" pitchFamily="50" charset="-128"/>
                <a:ea typeface="Meiryo UI" panose="020B0604030504040204" pitchFamily="50" charset="-128"/>
              </a:rPr>
              <a:t>　区内の専門学校の学生との連携</a:t>
            </a:r>
          </a:p>
        </p:txBody>
      </p:sp>
      <p:sp>
        <p:nvSpPr>
          <p:cNvPr id="4" name="AutoShape 2">
            <a:extLst>
              <a:ext uri="{FF2B5EF4-FFF2-40B4-BE49-F238E27FC236}">
                <a16:creationId xmlns:a16="http://schemas.microsoft.com/office/drawing/2014/main" id="{60803ECB-3F6B-5E96-15AA-80010B046736}"/>
              </a:ext>
            </a:extLst>
          </p:cNvPr>
          <p:cNvSpPr>
            <a:spLocks noChangeArrowheads="1"/>
          </p:cNvSpPr>
          <p:nvPr/>
        </p:nvSpPr>
        <p:spPr bwMode="auto">
          <a:xfrm>
            <a:off x="92976" y="531700"/>
            <a:ext cx="3803984" cy="1880343"/>
          </a:xfrm>
          <a:prstGeom prst="foldedCorner">
            <a:avLst>
              <a:gd name="adj" fmla="val 12500"/>
            </a:avLst>
          </a:prstGeom>
          <a:solidFill>
            <a:srgbClr val="92D050"/>
          </a:solidFill>
          <a:ln w="9525">
            <a:solidFill>
              <a:schemeClr val="tx1"/>
            </a:solidFill>
            <a:round/>
            <a:headEnd/>
            <a:tailEnd/>
          </a:ln>
        </p:spPr>
        <p:txBody>
          <a:bodyPr wrap="none" anchor="ctr"/>
          <a:lstStyle>
            <a:lvl1pPr>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15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14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14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14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14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14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1400">
                <a:solidFill>
                  <a:schemeClr val="tx1"/>
                </a:solidFill>
                <a:latin typeface="Arial" panose="020B0604020202020204" pitchFamily="34" charset="0"/>
                <a:ea typeface="ＭＳ Ｐゴシック" panose="020B0600070205080204" pitchFamily="50" charset="-128"/>
              </a:defRPr>
            </a:lvl9pPr>
          </a:lstStyle>
          <a:p>
            <a:pPr algn="ctr" fontAlgn="base">
              <a:spcBef>
                <a:spcPct val="0"/>
              </a:spcBef>
              <a:spcAft>
                <a:spcPct val="0"/>
              </a:spcAft>
              <a:buNone/>
              <a:defRPr/>
            </a:pPr>
            <a:endParaRPr lang="en-US" altLang="ja-JP" sz="3692" dirty="0">
              <a:solidFill>
                <a:srgbClr val="000000"/>
              </a:solidFill>
            </a:endParaRPr>
          </a:p>
        </p:txBody>
      </p:sp>
      <p:sp>
        <p:nvSpPr>
          <p:cNvPr id="5" name="AutoShape 3">
            <a:extLst>
              <a:ext uri="{FF2B5EF4-FFF2-40B4-BE49-F238E27FC236}">
                <a16:creationId xmlns:a16="http://schemas.microsoft.com/office/drawing/2014/main" id="{72F9C4F9-AEB3-E72C-DFA2-719D242D15E8}"/>
              </a:ext>
            </a:extLst>
          </p:cNvPr>
          <p:cNvSpPr>
            <a:spLocks noChangeArrowheads="1"/>
          </p:cNvSpPr>
          <p:nvPr/>
        </p:nvSpPr>
        <p:spPr bwMode="auto">
          <a:xfrm>
            <a:off x="108065" y="2524125"/>
            <a:ext cx="3788894" cy="1920179"/>
          </a:xfrm>
          <a:prstGeom prst="foldedCorner">
            <a:avLst>
              <a:gd name="adj" fmla="val 12500"/>
            </a:avLst>
          </a:prstGeom>
          <a:solidFill>
            <a:srgbClr val="FF99FF"/>
          </a:solidFill>
          <a:ln w="9525">
            <a:solidFill>
              <a:schemeClr val="tx1"/>
            </a:solidFill>
            <a:round/>
            <a:headEnd/>
            <a:tailEnd/>
          </a:ln>
        </p:spPr>
        <p:txBody>
          <a:bodyPr wrap="none" anchor="ctr"/>
          <a:lstStyle>
            <a:lvl1pPr>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15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14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14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14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14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14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1400">
                <a:solidFill>
                  <a:schemeClr val="tx1"/>
                </a:solidFill>
                <a:latin typeface="Arial" panose="020B0604020202020204" pitchFamily="34" charset="0"/>
                <a:ea typeface="ＭＳ Ｐゴシック" panose="020B0600070205080204" pitchFamily="50" charset="-128"/>
              </a:defRPr>
            </a:lvl9pPr>
          </a:lstStyle>
          <a:p>
            <a:pPr algn="ctr" fontAlgn="base">
              <a:spcBef>
                <a:spcPct val="0"/>
              </a:spcBef>
              <a:spcAft>
                <a:spcPct val="0"/>
              </a:spcAft>
              <a:buNone/>
              <a:defRPr/>
            </a:pPr>
            <a:endParaRPr lang="ja-JP" altLang="en-US" sz="3692" dirty="0">
              <a:solidFill>
                <a:srgbClr val="000000"/>
              </a:solidFill>
            </a:endParaRPr>
          </a:p>
        </p:txBody>
      </p:sp>
      <p:sp>
        <p:nvSpPr>
          <p:cNvPr id="6" name="テキスト ボックス 5">
            <a:extLst>
              <a:ext uri="{FF2B5EF4-FFF2-40B4-BE49-F238E27FC236}">
                <a16:creationId xmlns:a16="http://schemas.microsoft.com/office/drawing/2014/main" id="{A1F1B1ED-7CF5-9BE8-AF94-EB9980EF028C}"/>
              </a:ext>
            </a:extLst>
          </p:cNvPr>
          <p:cNvSpPr txBox="1"/>
          <p:nvPr/>
        </p:nvSpPr>
        <p:spPr>
          <a:xfrm>
            <a:off x="166115" y="587808"/>
            <a:ext cx="3294537" cy="923330"/>
          </a:xfrm>
          <a:prstGeom prst="rect">
            <a:avLst/>
          </a:prstGeom>
          <a:noFill/>
          <a:ln>
            <a:solidFill>
              <a:schemeClr val="tx1"/>
            </a:solidFill>
            <a:prstDash val="dash"/>
          </a:ln>
        </p:spPr>
        <p:txBody>
          <a:bodyPr wrap="square" rtlCol="0">
            <a:spAutoFit/>
          </a:bodyPr>
          <a:lstStyle/>
          <a:p>
            <a:r>
              <a:rPr lang="en-US" altLang="ja-JP" b="1" dirty="0">
                <a:latin typeface="UD デジタル 教科書体 NP-B" panose="02020700000000000000" pitchFamily="18" charset="-128"/>
                <a:ea typeface="UD デジタル 教科書体 NP-B" panose="02020700000000000000" pitchFamily="18" charset="-128"/>
              </a:rPr>
              <a:t>【</a:t>
            </a:r>
            <a:r>
              <a:rPr lang="ja-JP" altLang="en-US" b="1" dirty="0">
                <a:latin typeface="UD デジタル 教科書体 NP-B" panose="02020700000000000000" pitchFamily="18" charset="-128"/>
                <a:ea typeface="UD デジタル 教科書体 NP-B" panose="02020700000000000000" pitchFamily="18" charset="-128"/>
              </a:rPr>
              <a:t>理想</a:t>
            </a:r>
            <a:r>
              <a:rPr lang="en-US" altLang="ja-JP" b="1" dirty="0">
                <a:latin typeface="UD デジタル 教科書体 NP-B" panose="02020700000000000000" pitchFamily="18" charset="-128"/>
                <a:ea typeface="UD デジタル 教科書体 NP-B" panose="02020700000000000000" pitchFamily="18" charset="-128"/>
              </a:rPr>
              <a:t>】</a:t>
            </a:r>
          </a:p>
          <a:p>
            <a:r>
              <a:rPr lang="ja-JP" altLang="en-US" b="1" dirty="0">
                <a:latin typeface="UD デジタル 教科書体 NP-B" panose="02020700000000000000" pitchFamily="18" charset="-128"/>
                <a:ea typeface="UD デジタル 教科書体 NP-B" panose="02020700000000000000" pitchFamily="18" charset="-128"/>
              </a:rPr>
              <a:t>学生など若い層が地域活動に参画し事業を実施している</a:t>
            </a:r>
            <a:endParaRPr lang="en-US" altLang="ja-JP" b="1" dirty="0">
              <a:latin typeface="UD デジタル 教科書体 NP-B" panose="02020700000000000000" pitchFamily="18" charset="-128"/>
              <a:ea typeface="UD デジタル 教科書体 NP-B" panose="02020700000000000000" pitchFamily="18" charset="-128"/>
            </a:endParaRPr>
          </a:p>
        </p:txBody>
      </p:sp>
      <p:sp>
        <p:nvSpPr>
          <p:cNvPr id="3" name="AutoShape 2">
            <a:extLst>
              <a:ext uri="{FF2B5EF4-FFF2-40B4-BE49-F238E27FC236}">
                <a16:creationId xmlns:a16="http://schemas.microsoft.com/office/drawing/2014/main" id="{AC390FF7-E1D6-E0CD-58D2-F7A3F9DB0DB9}"/>
              </a:ext>
            </a:extLst>
          </p:cNvPr>
          <p:cNvSpPr>
            <a:spLocks noChangeArrowheads="1"/>
          </p:cNvSpPr>
          <p:nvPr/>
        </p:nvSpPr>
        <p:spPr bwMode="auto">
          <a:xfrm>
            <a:off x="4332020" y="489496"/>
            <a:ext cx="4736855" cy="3974413"/>
          </a:xfrm>
          <a:prstGeom prst="foldedCorner">
            <a:avLst>
              <a:gd name="adj" fmla="val 12500"/>
            </a:avLst>
          </a:prstGeom>
          <a:solidFill>
            <a:srgbClr val="FFFF99"/>
          </a:solidFill>
          <a:ln w="9525">
            <a:solidFill>
              <a:schemeClr val="tx1"/>
            </a:solidFill>
            <a:round/>
            <a:headEnd/>
            <a:tailEnd/>
          </a:ln>
        </p:spPr>
        <p:txBody>
          <a:bodyPr wrap="none" anchor="ctr"/>
          <a:lstStyle>
            <a:lvl1pPr>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15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14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14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14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14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14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1400">
                <a:solidFill>
                  <a:schemeClr val="tx1"/>
                </a:solidFill>
                <a:latin typeface="Arial" panose="020B0604020202020204" pitchFamily="34" charset="0"/>
                <a:ea typeface="ＭＳ Ｐゴシック" panose="020B0600070205080204" pitchFamily="50" charset="-128"/>
              </a:defRPr>
            </a:lvl9pPr>
          </a:lstStyle>
          <a:p>
            <a:pPr algn="ctr" fontAlgn="base">
              <a:spcBef>
                <a:spcPct val="0"/>
              </a:spcBef>
              <a:spcAft>
                <a:spcPct val="0"/>
              </a:spcAft>
              <a:buNone/>
              <a:defRPr/>
            </a:pPr>
            <a:endParaRPr lang="en-US" altLang="ja-JP" sz="3692" dirty="0">
              <a:solidFill>
                <a:srgbClr val="000000"/>
              </a:solidFill>
            </a:endParaRPr>
          </a:p>
        </p:txBody>
      </p:sp>
      <p:sp>
        <p:nvSpPr>
          <p:cNvPr id="9" name="AutoShape 2">
            <a:extLst>
              <a:ext uri="{FF2B5EF4-FFF2-40B4-BE49-F238E27FC236}">
                <a16:creationId xmlns:a16="http://schemas.microsoft.com/office/drawing/2014/main" id="{1AE7008D-22BA-FB99-A582-F0C7E235EDE1}"/>
              </a:ext>
            </a:extLst>
          </p:cNvPr>
          <p:cNvSpPr>
            <a:spLocks noChangeArrowheads="1"/>
          </p:cNvSpPr>
          <p:nvPr/>
        </p:nvSpPr>
        <p:spPr bwMode="auto">
          <a:xfrm>
            <a:off x="99677" y="4576003"/>
            <a:ext cx="8939876" cy="1747816"/>
          </a:xfrm>
          <a:prstGeom prst="foldedCorner">
            <a:avLst>
              <a:gd name="adj" fmla="val 12500"/>
            </a:avLst>
          </a:prstGeom>
          <a:solidFill>
            <a:schemeClr val="accent1">
              <a:lumMod val="40000"/>
              <a:lumOff val="60000"/>
            </a:schemeClr>
          </a:solidFill>
          <a:ln w="9525">
            <a:solidFill>
              <a:schemeClr val="tx1"/>
            </a:solidFill>
            <a:round/>
            <a:headEnd/>
            <a:tailEnd/>
          </a:ln>
        </p:spPr>
        <p:txBody>
          <a:bodyPr wrap="none" anchor="ctr"/>
          <a:lstStyle>
            <a:lvl1pPr>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15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14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14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14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14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14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1400">
                <a:solidFill>
                  <a:schemeClr val="tx1"/>
                </a:solidFill>
                <a:latin typeface="Arial" panose="020B0604020202020204" pitchFamily="34" charset="0"/>
                <a:ea typeface="ＭＳ Ｐゴシック" panose="020B0600070205080204" pitchFamily="50" charset="-128"/>
              </a:defRPr>
            </a:lvl9pPr>
          </a:lstStyle>
          <a:p>
            <a:pPr algn="ctr" fontAlgn="base">
              <a:spcBef>
                <a:spcPct val="0"/>
              </a:spcBef>
              <a:spcAft>
                <a:spcPct val="0"/>
              </a:spcAft>
              <a:buNone/>
              <a:defRPr/>
            </a:pPr>
            <a:endParaRPr lang="en-US" altLang="ja-JP" sz="3692" dirty="0">
              <a:solidFill>
                <a:srgbClr val="000000"/>
              </a:solidFill>
            </a:endParaRPr>
          </a:p>
        </p:txBody>
      </p:sp>
      <p:sp>
        <p:nvSpPr>
          <p:cNvPr id="12" name="テキスト ボックス 11">
            <a:extLst>
              <a:ext uri="{FF2B5EF4-FFF2-40B4-BE49-F238E27FC236}">
                <a16:creationId xmlns:a16="http://schemas.microsoft.com/office/drawing/2014/main" id="{2B3A2687-C318-23A0-E003-1313FEED7F17}"/>
              </a:ext>
            </a:extLst>
          </p:cNvPr>
          <p:cNvSpPr txBox="1"/>
          <p:nvPr/>
        </p:nvSpPr>
        <p:spPr>
          <a:xfrm>
            <a:off x="195615" y="2598334"/>
            <a:ext cx="3265037" cy="923330"/>
          </a:xfrm>
          <a:prstGeom prst="rect">
            <a:avLst/>
          </a:prstGeom>
          <a:noFill/>
          <a:ln>
            <a:solidFill>
              <a:schemeClr val="tx1"/>
            </a:solidFill>
            <a:prstDash val="dash"/>
          </a:ln>
        </p:spPr>
        <p:txBody>
          <a:bodyPr wrap="square" rtlCol="0">
            <a:spAutoFit/>
          </a:bodyPr>
          <a:lstStyle/>
          <a:p>
            <a:r>
              <a:rPr lang="en-US" altLang="ja-JP" b="1" dirty="0">
                <a:latin typeface="UD デジタル 教科書体 NP-B" panose="02020700000000000000" pitchFamily="18" charset="-128"/>
                <a:ea typeface="UD デジタル 教科書体 NP-B" panose="02020700000000000000" pitchFamily="18" charset="-128"/>
              </a:rPr>
              <a:t>【</a:t>
            </a:r>
            <a:r>
              <a:rPr lang="ja-JP" altLang="en-US" b="1" dirty="0">
                <a:latin typeface="UD デジタル 教科書体 NP-B" panose="02020700000000000000" pitchFamily="18" charset="-128"/>
                <a:ea typeface="UD デジタル 教科書体 NP-B" panose="02020700000000000000" pitchFamily="18" charset="-128"/>
              </a:rPr>
              <a:t>課題</a:t>
            </a:r>
            <a:r>
              <a:rPr lang="en-US" altLang="ja-JP" b="1" dirty="0">
                <a:latin typeface="UD デジタル 教科書体 NP-B" panose="02020700000000000000" pitchFamily="18" charset="-128"/>
                <a:ea typeface="UD デジタル 教科書体 NP-B" panose="02020700000000000000" pitchFamily="18" charset="-128"/>
              </a:rPr>
              <a:t>】</a:t>
            </a:r>
          </a:p>
          <a:p>
            <a:r>
              <a:rPr lang="ja-JP" altLang="en-US" b="1" dirty="0">
                <a:latin typeface="UD デジタル 教科書体 NP-B" panose="02020700000000000000" pitchFamily="18" charset="-128"/>
                <a:ea typeface="UD デジタル 教科書体 NP-B" panose="02020700000000000000" pitchFamily="18" charset="-128"/>
              </a:rPr>
              <a:t>大学や専門学校と地活協とのつながりづくり</a:t>
            </a:r>
            <a:endParaRPr lang="en-US" altLang="ja-JP" b="1" dirty="0">
              <a:latin typeface="UD デジタル 教科書体 NP-B" panose="02020700000000000000" pitchFamily="18" charset="-128"/>
              <a:ea typeface="UD デジタル 教科書体 NP-B" panose="02020700000000000000" pitchFamily="18" charset="-128"/>
            </a:endParaRPr>
          </a:p>
        </p:txBody>
      </p:sp>
      <p:sp>
        <p:nvSpPr>
          <p:cNvPr id="13" name="テキスト ボックス 12">
            <a:extLst>
              <a:ext uri="{FF2B5EF4-FFF2-40B4-BE49-F238E27FC236}">
                <a16:creationId xmlns:a16="http://schemas.microsoft.com/office/drawing/2014/main" id="{54B38089-F566-4C49-BBD2-B8F4D87CA7BB}"/>
              </a:ext>
            </a:extLst>
          </p:cNvPr>
          <p:cNvSpPr txBox="1"/>
          <p:nvPr/>
        </p:nvSpPr>
        <p:spPr>
          <a:xfrm>
            <a:off x="4429645" y="540833"/>
            <a:ext cx="4584288" cy="923330"/>
          </a:xfrm>
          <a:prstGeom prst="rect">
            <a:avLst/>
          </a:prstGeom>
          <a:noFill/>
          <a:ln>
            <a:solidFill>
              <a:schemeClr val="tx1"/>
            </a:solidFill>
            <a:prstDash val="dash"/>
          </a:ln>
        </p:spPr>
        <p:txBody>
          <a:bodyPr wrap="square" rtlCol="0">
            <a:spAutoFit/>
          </a:bodyPr>
          <a:lstStyle/>
          <a:p>
            <a:r>
              <a:rPr lang="en-US" altLang="ja-JP" b="1" dirty="0">
                <a:latin typeface="UD デジタル 教科書体 NP-B" panose="02020700000000000000" pitchFamily="18" charset="-128"/>
                <a:ea typeface="UD デジタル 教科書体 NP-B" panose="02020700000000000000" pitchFamily="18" charset="-128"/>
              </a:rPr>
              <a:t>【</a:t>
            </a:r>
            <a:r>
              <a:rPr lang="ja-JP" altLang="en-US" b="1" dirty="0">
                <a:latin typeface="UD デジタル 教科書体 NP-B" panose="02020700000000000000" pitchFamily="18" charset="-128"/>
                <a:ea typeface="UD デジタル 教科書体 NP-B" panose="02020700000000000000" pitchFamily="18" charset="-128"/>
              </a:rPr>
              <a:t>事例</a:t>
            </a:r>
            <a:r>
              <a:rPr lang="en-US" altLang="ja-JP" b="1" dirty="0">
                <a:latin typeface="UD デジタル 教科書体 NP-B" panose="02020700000000000000" pitchFamily="18" charset="-128"/>
                <a:ea typeface="UD デジタル 教科書体 NP-B" panose="02020700000000000000" pitchFamily="18" charset="-128"/>
              </a:rPr>
              <a:t>】</a:t>
            </a:r>
          </a:p>
          <a:p>
            <a:r>
              <a:rPr lang="ja-JP" altLang="en-US" b="1" dirty="0">
                <a:latin typeface="UD デジタル 教科書体 NP-B" panose="02020700000000000000" pitchFamily="18" charset="-128"/>
                <a:ea typeface="UD デジタル 教科書体 NP-B" panose="02020700000000000000" pitchFamily="18" charset="-128"/>
              </a:rPr>
              <a:t>地域の子どもの居場所で専門学校の学生が学習支援をした！</a:t>
            </a:r>
            <a:endParaRPr lang="en-US" altLang="ja-JP" b="1" dirty="0">
              <a:latin typeface="UD デジタル 教科書体 NP-B" panose="02020700000000000000" pitchFamily="18" charset="-128"/>
              <a:ea typeface="UD デジタル 教科書体 NP-B" panose="02020700000000000000" pitchFamily="18" charset="-128"/>
            </a:endParaRPr>
          </a:p>
        </p:txBody>
      </p:sp>
      <p:sp>
        <p:nvSpPr>
          <p:cNvPr id="14" name="テキスト ボックス 13">
            <a:extLst>
              <a:ext uri="{FF2B5EF4-FFF2-40B4-BE49-F238E27FC236}">
                <a16:creationId xmlns:a16="http://schemas.microsoft.com/office/drawing/2014/main" id="{7CE8FA4E-E0E9-6E8E-6BC6-824416685FB6}"/>
              </a:ext>
            </a:extLst>
          </p:cNvPr>
          <p:cNvSpPr txBox="1"/>
          <p:nvPr/>
        </p:nvSpPr>
        <p:spPr>
          <a:xfrm>
            <a:off x="152047" y="4645617"/>
            <a:ext cx="8869820" cy="830997"/>
          </a:xfrm>
          <a:prstGeom prst="rect">
            <a:avLst/>
          </a:prstGeom>
          <a:noFill/>
          <a:ln>
            <a:solidFill>
              <a:schemeClr val="tx1"/>
            </a:solidFill>
            <a:prstDash val="dash"/>
          </a:ln>
        </p:spPr>
        <p:txBody>
          <a:bodyPr wrap="square" rtlCol="0">
            <a:spAutoFit/>
          </a:bodyPr>
          <a:lstStyle/>
          <a:p>
            <a:r>
              <a:rPr lang="ja-JP" altLang="en-US" sz="2400" b="1" dirty="0">
                <a:latin typeface="UD デジタル 教科書体 NP-B" panose="02020700000000000000" pitchFamily="18" charset="-128"/>
                <a:ea typeface="UD デジタル 教科書体 NP-B" panose="02020700000000000000" pitchFamily="18" charset="-128"/>
              </a:rPr>
              <a:t>★最初の一歩★</a:t>
            </a:r>
            <a:endParaRPr lang="en-US" altLang="ja-JP" sz="2400" b="1" dirty="0">
              <a:latin typeface="UD デジタル 教科書体 NP-B" panose="02020700000000000000" pitchFamily="18" charset="-128"/>
              <a:ea typeface="UD デジタル 教科書体 NP-B" panose="02020700000000000000" pitchFamily="18" charset="-128"/>
            </a:endParaRPr>
          </a:p>
          <a:p>
            <a:r>
              <a:rPr lang="ja-JP" altLang="en-US" sz="2400" b="1" dirty="0">
                <a:latin typeface="UD デジタル 教科書体 NP-B" panose="02020700000000000000" pitchFamily="18" charset="-128"/>
                <a:ea typeface="UD デジタル 教科書体 NP-B" panose="02020700000000000000" pitchFamily="18" charset="-128"/>
              </a:rPr>
              <a:t>テーマを決めて、各方面に声をかけて集まってもらう</a:t>
            </a:r>
            <a:endParaRPr lang="en-US" altLang="ja-JP" sz="2400" b="1" dirty="0">
              <a:latin typeface="UD デジタル 教科書体 NP-B" panose="02020700000000000000" pitchFamily="18" charset="-128"/>
              <a:ea typeface="UD デジタル 教科書体 NP-B" panose="02020700000000000000" pitchFamily="18" charset="-128"/>
            </a:endParaRPr>
          </a:p>
        </p:txBody>
      </p:sp>
      <p:sp>
        <p:nvSpPr>
          <p:cNvPr id="15" name="タイトル 1">
            <a:extLst>
              <a:ext uri="{FF2B5EF4-FFF2-40B4-BE49-F238E27FC236}">
                <a16:creationId xmlns:a16="http://schemas.microsoft.com/office/drawing/2014/main" id="{51E83AE2-6CAE-2BEE-0E5D-31FBCB55E561}"/>
              </a:ext>
            </a:extLst>
          </p:cNvPr>
          <p:cNvSpPr txBox="1">
            <a:spLocks/>
          </p:cNvSpPr>
          <p:nvPr/>
        </p:nvSpPr>
        <p:spPr>
          <a:xfrm>
            <a:off x="75125" y="1532654"/>
            <a:ext cx="4138540" cy="747508"/>
          </a:xfrm>
          <a:prstGeom prst="rect">
            <a:avLst/>
          </a:prstGeom>
          <a:ln>
            <a:noFill/>
            <a:prstDash val="dash"/>
          </a:ln>
        </p:spPr>
        <p:txBody>
          <a:bodyPr vert="horz" lIns="91440" tIns="45720" rIns="91440" bIns="45720" rtlCol="0" anchor="ctr">
            <a:normAutofit/>
          </a:bodyPr>
          <a:lst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a:lstStyle>
          <a:p>
            <a:endParaRPr lang="en-US" altLang="ja-JP" sz="1400" dirty="0">
              <a:latin typeface="HG丸ｺﾞｼｯｸM-PRO" panose="020F0600000000000000" pitchFamily="50" charset="-128"/>
              <a:ea typeface="HG丸ｺﾞｼｯｸM-PRO" panose="020F0600000000000000" pitchFamily="50" charset="-128"/>
            </a:endParaRPr>
          </a:p>
        </p:txBody>
      </p:sp>
      <p:sp>
        <p:nvSpPr>
          <p:cNvPr id="16" name="タイトル 1">
            <a:extLst>
              <a:ext uri="{FF2B5EF4-FFF2-40B4-BE49-F238E27FC236}">
                <a16:creationId xmlns:a16="http://schemas.microsoft.com/office/drawing/2014/main" id="{5A1B43EE-61CD-D34B-0CCB-152397A88F81}"/>
              </a:ext>
            </a:extLst>
          </p:cNvPr>
          <p:cNvSpPr txBox="1">
            <a:spLocks/>
          </p:cNvSpPr>
          <p:nvPr/>
        </p:nvSpPr>
        <p:spPr>
          <a:xfrm>
            <a:off x="99677" y="3396254"/>
            <a:ext cx="3797282" cy="939558"/>
          </a:xfrm>
          <a:prstGeom prst="rect">
            <a:avLst/>
          </a:prstGeom>
          <a:ln>
            <a:noFill/>
            <a:prstDash val="dash"/>
          </a:ln>
        </p:spPr>
        <p:txBody>
          <a:bodyPr vert="horz" lIns="91440" tIns="45720" rIns="91440" bIns="45720" rtlCol="0" anchor="ctr">
            <a:normAutofit/>
          </a:bodyPr>
          <a:lst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a:lstStyle>
          <a:p>
            <a:endParaRPr lang="en-US" altLang="ja-JP" sz="1400" dirty="0">
              <a:latin typeface="HG丸ｺﾞｼｯｸM-PRO" panose="020F0600000000000000" pitchFamily="50" charset="-128"/>
              <a:ea typeface="HG丸ｺﾞｼｯｸM-PRO" panose="020F0600000000000000" pitchFamily="50" charset="-128"/>
            </a:endParaRPr>
          </a:p>
        </p:txBody>
      </p:sp>
      <p:sp>
        <p:nvSpPr>
          <p:cNvPr id="17" name="タイトル 1">
            <a:extLst>
              <a:ext uri="{FF2B5EF4-FFF2-40B4-BE49-F238E27FC236}">
                <a16:creationId xmlns:a16="http://schemas.microsoft.com/office/drawing/2014/main" id="{9F8DF206-774C-32D1-39F7-FADCC3163D3C}"/>
              </a:ext>
            </a:extLst>
          </p:cNvPr>
          <p:cNvSpPr txBox="1">
            <a:spLocks/>
          </p:cNvSpPr>
          <p:nvPr/>
        </p:nvSpPr>
        <p:spPr>
          <a:xfrm>
            <a:off x="4438452" y="1518912"/>
            <a:ext cx="4575481" cy="2805240"/>
          </a:xfrm>
          <a:prstGeom prst="rect">
            <a:avLst/>
          </a:prstGeom>
          <a:ln>
            <a:noFill/>
            <a:prstDash val="dash"/>
          </a:ln>
        </p:spPr>
        <p:txBody>
          <a:bodyPr vert="horz" lIns="91440" tIns="45720" rIns="91440" bIns="45720" rtlCol="0" anchor="ctr">
            <a:normAutofit/>
          </a:bodyPr>
          <a:lst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a:lstStyle>
          <a:p>
            <a:endParaRPr lang="en-US" altLang="ja-JP" sz="1400" dirty="0">
              <a:latin typeface="HG丸ｺﾞｼｯｸM-PRO" panose="020F0600000000000000" pitchFamily="50" charset="-128"/>
              <a:ea typeface="HG丸ｺﾞｼｯｸM-PRO" panose="020F0600000000000000" pitchFamily="50" charset="-128"/>
            </a:endParaRPr>
          </a:p>
        </p:txBody>
      </p:sp>
      <p:sp>
        <p:nvSpPr>
          <p:cNvPr id="7" name="タイトル 1">
            <a:extLst>
              <a:ext uri="{FF2B5EF4-FFF2-40B4-BE49-F238E27FC236}">
                <a16:creationId xmlns:a16="http://schemas.microsoft.com/office/drawing/2014/main" id="{EC738B63-65F9-EA2C-E329-E5EA901E80E0}"/>
              </a:ext>
            </a:extLst>
          </p:cNvPr>
          <p:cNvSpPr txBox="1">
            <a:spLocks/>
          </p:cNvSpPr>
          <p:nvPr/>
        </p:nvSpPr>
        <p:spPr>
          <a:xfrm>
            <a:off x="233312" y="5554647"/>
            <a:ext cx="8502819" cy="584775"/>
          </a:xfrm>
          <a:prstGeom prst="rect">
            <a:avLst/>
          </a:prstGeom>
          <a:ln>
            <a:noFill/>
            <a:prstDash val="dash"/>
          </a:ln>
        </p:spPr>
        <p:txBody>
          <a:bodyPr vert="horz" lIns="91440" tIns="45720" rIns="91440" bIns="45720" rtlCol="0" anchor="ctr">
            <a:normAutofit/>
          </a:bodyPr>
          <a:lst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a:lstStyle>
          <a:p>
            <a:endParaRPr lang="en-US" altLang="ja-JP" sz="1200" dirty="0">
              <a:latin typeface="HG丸ｺﾞｼｯｸM-PRO" panose="020F0600000000000000" pitchFamily="50" charset="-128"/>
              <a:ea typeface="HG丸ｺﾞｼｯｸM-PRO" panose="020F0600000000000000" pitchFamily="50" charset="-128"/>
            </a:endParaRPr>
          </a:p>
        </p:txBody>
      </p:sp>
      <p:sp>
        <p:nvSpPr>
          <p:cNvPr id="8" name="タイトル 1">
            <a:extLst>
              <a:ext uri="{FF2B5EF4-FFF2-40B4-BE49-F238E27FC236}">
                <a16:creationId xmlns:a16="http://schemas.microsoft.com/office/drawing/2014/main" id="{FAFEBDF7-154A-BBD9-3739-00BD875CBF6A}"/>
              </a:ext>
            </a:extLst>
          </p:cNvPr>
          <p:cNvSpPr txBox="1">
            <a:spLocks/>
          </p:cNvSpPr>
          <p:nvPr/>
        </p:nvSpPr>
        <p:spPr>
          <a:xfrm>
            <a:off x="0" y="6393463"/>
            <a:ext cx="9144000" cy="426843"/>
          </a:xfrm>
          <a:prstGeom prst="rect">
            <a:avLst/>
          </a:prstGeom>
          <a:solidFill>
            <a:srgbClr val="0070C0"/>
          </a:solidFill>
          <a:ln>
            <a:noFill/>
            <a:prstDash val="dash"/>
          </a:ln>
        </p:spPr>
        <p:txBody>
          <a:bodyPr vert="horz" lIns="91440" tIns="45720" rIns="91440" bIns="45720" rtlCol="0" anchor="ctr">
            <a:normAutofit/>
          </a:bodyPr>
          <a:lst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a:lstStyle>
          <a:p>
            <a:pPr algn="ctr"/>
            <a:r>
              <a:rPr lang="ja-JP" altLang="en-US" sz="1400" dirty="0">
                <a:solidFill>
                  <a:schemeClr val="bg1"/>
                </a:solidFill>
                <a:latin typeface="HG丸ｺﾞｼｯｸM-PRO" panose="020F0600000000000000" pitchFamily="50" charset="-128"/>
                <a:ea typeface="HG丸ｺﾞｼｯｸM-PRO" panose="020F0600000000000000" pitchFamily="50" charset="-128"/>
              </a:rPr>
              <a:t>☆この事例について詳しく知りたい場合は、東淀川区役所地域課</a:t>
            </a:r>
            <a:r>
              <a:rPr lang="en-US" altLang="ja-JP" sz="1400" dirty="0">
                <a:solidFill>
                  <a:schemeClr val="bg1"/>
                </a:solidFill>
                <a:latin typeface="HG丸ｺﾞｼｯｸM-PRO" panose="020F0600000000000000" pitchFamily="50" charset="-128"/>
                <a:ea typeface="HG丸ｺﾞｼｯｸM-PRO" panose="020F0600000000000000" pitchFamily="50" charset="-128"/>
              </a:rPr>
              <a:t>(4809-9825)</a:t>
            </a:r>
            <a:r>
              <a:rPr lang="ja-JP" altLang="en-US" sz="1400" dirty="0">
                <a:solidFill>
                  <a:schemeClr val="bg1"/>
                </a:solidFill>
                <a:latin typeface="HG丸ｺﾞｼｯｸM-PRO" panose="020F0600000000000000" pitchFamily="50" charset="-128"/>
                <a:ea typeface="HG丸ｺﾞｼｯｸM-PRO" panose="020F0600000000000000" pitchFamily="50" charset="-128"/>
              </a:rPr>
              <a:t>までお問い合わせください☆</a:t>
            </a:r>
            <a:endParaRPr lang="en-US" altLang="ja-JP" sz="1400" dirty="0">
              <a:solidFill>
                <a:schemeClr val="bg1"/>
              </a:solidFill>
              <a:latin typeface="HG丸ｺﾞｼｯｸM-PRO" panose="020F0600000000000000" pitchFamily="50" charset="-128"/>
              <a:ea typeface="HG丸ｺﾞｼｯｸM-PRO" panose="020F0600000000000000" pitchFamily="50" charset="-128"/>
            </a:endParaRPr>
          </a:p>
        </p:txBody>
      </p:sp>
      <p:sp>
        <p:nvSpPr>
          <p:cNvPr id="10" name="矢印: 右 9">
            <a:extLst>
              <a:ext uri="{FF2B5EF4-FFF2-40B4-BE49-F238E27FC236}">
                <a16:creationId xmlns:a16="http://schemas.microsoft.com/office/drawing/2014/main" id="{ED5C383E-6277-CBF2-4BCD-EB90DA284444}"/>
              </a:ext>
            </a:extLst>
          </p:cNvPr>
          <p:cNvSpPr/>
          <p:nvPr/>
        </p:nvSpPr>
        <p:spPr>
          <a:xfrm>
            <a:off x="3747823" y="1715145"/>
            <a:ext cx="736276" cy="1318846"/>
          </a:xfrm>
          <a:prstGeom prst="rightArrow">
            <a:avLst/>
          </a:prstGeom>
          <a:solidFill>
            <a:srgbClr val="FFC0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b="1">
              <a:ln w="22225">
                <a:solidFill>
                  <a:schemeClr val="accent2"/>
                </a:solidFill>
                <a:prstDash val="solid"/>
              </a:ln>
              <a:solidFill>
                <a:schemeClr val="accent2">
                  <a:lumMod val="40000"/>
                  <a:lumOff val="60000"/>
                </a:schemeClr>
              </a:solidFill>
            </a:endParaRPr>
          </a:p>
        </p:txBody>
      </p:sp>
      <p:sp>
        <p:nvSpPr>
          <p:cNvPr id="11" name="テキスト ボックス 10">
            <a:extLst>
              <a:ext uri="{FF2B5EF4-FFF2-40B4-BE49-F238E27FC236}">
                <a16:creationId xmlns:a16="http://schemas.microsoft.com/office/drawing/2014/main" id="{B1003F62-638F-FB3E-6E53-7A533A00A4E5}"/>
              </a:ext>
            </a:extLst>
          </p:cNvPr>
          <p:cNvSpPr txBox="1"/>
          <p:nvPr/>
        </p:nvSpPr>
        <p:spPr>
          <a:xfrm>
            <a:off x="3923289" y="1211469"/>
            <a:ext cx="369332" cy="2294713"/>
          </a:xfrm>
          <a:prstGeom prst="rect">
            <a:avLst/>
          </a:prstGeom>
          <a:noFill/>
        </p:spPr>
        <p:txBody>
          <a:bodyPr vert="eaVert" wrap="square" rtlCol="0">
            <a:spAutoFit/>
          </a:bodyPr>
          <a:lstStyle/>
          <a:p>
            <a:pPr algn="ctr"/>
            <a:r>
              <a:rPr kumimoji="1" lang="ja-JP" altLang="en-US" sz="1200" dirty="0">
                <a:solidFill>
                  <a:schemeClr val="tx2">
                    <a:lumMod val="50000"/>
                  </a:schemeClr>
                </a:solidFill>
                <a:latin typeface="HG丸ｺﾞｼｯｸM-PRO" panose="020F0600000000000000" pitchFamily="50" charset="-128"/>
                <a:ea typeface="HG丸ｺﾞｼｯｸM-PRO" panose="020F0600000000000000" pitchFamily="50" charset="-128"/>
              </a:rPr>
              <a:t>こんな事例がありました</a:t>
            </a:r>
          </a:p>
        </p:txBody>
      </p:sp>
      <p:sp>
        <p:nvSpPr>
          <p:cNvPr id="18" name="タイトル 1">
            <a:extLst>
              <a:ext uri="{FF2B5EF4-FFF2-40B4-BE49-F238E27FC236}">
                <a16:creationId xmlns:a16="http://schemas.microsoft.com/office/drawing/2014/main" id="{DDEC007A-CD6F-0A18-41CE-EF513761D05A}"/>
              </a:ext>
            </a:extLst>
          </p:cNvPr>
          <p:cNvSpPr txBox="1">
            <a:spLocks/>
          </p:cNvSpPr>
          <p:nvPr/>
        </p:nvSpPr>
        <p:spPr>
          <a:xfrm>
            <a:off x="130067" y="1576436"/>
            <a:ext cx="4138540" cy="747508"/>
          </a:xfrm>
          <a:prstGeom prst="rect">
            <a:avLst/>
          </a:prstGeom>
          <a:ln>
            <a:noFill/>
            <a:prstDash val="dash"/>
          </a:ln>
        </p:spPr>
        <p:txBody>
          <a:bodyPr vert="horz" lIns="91440" tIns="45720" rIns="91440" bIns="45720" rtlCol="0" anchor="ctr">
            <a:normAutofit/>
          </a:bodyPr>
          <a:lst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a:lstStyle>
          <a:p>
            <a:r>
              <a:rPr lang="ja-JP" altLang="en-US" sz="1400" dirty="0">
                <a:latin typeface="HG丸ｺﾞｼｯｸM-PRO" panose="020F0600000000000000" pitchFamily="50" charset="-128"/>
                <a:ea typeface="HG丸ｺﾞｼｯｸM-PRO" panose="020F0600000000000000" pitchFamily="50" charset="-128"/>
              </a:rPr>
              <a:t>構成団体だけでなく、</a:t>
            </a:r>
            <a:endParaRPr lang="en-US" altLang="ja-JP" sz="1400" dirty="0">
              <a:latin typeface="HG丸ｺﾞｼｯｸM-PRO" panose="020F0600000000000000" pitchFamily="50" charset="-128"/>
              <a:ea typeface="HG丸ｺﾞｼｯｸM-PRO" panose="020F0600000000000000" pitchFamily="50" charset="-128"/>
            </a:endParaRPr>
          </a:p>
          <a:p>
            <a:r>
              <a:rPr lang="ja-JP" altLang="en-US" sz="1400" dirty="0">
                <a:latin typeface="HG丸ｺﾞｼｯｸM-PRO" panose="020F0600000000000000" pitchFamily="50" charset="-128"/>
                <a:ea typeface="HG丸ｺﾞｼｯｸM-PRO" panose="020F0600000000000000" pitchFamily="50" charset="-128"/>
              </a:rPr>
              <a:t>区内の大学や専門学校の学生が地域活動に</a:t>
            </a:r>
            <a:endParaRPr lang="en-US" altLang="ja-JP" sz="1400" dirty="0">
              <a:latin typeface="HG丸ｺﾞｼｯｸM-PRO" panose="020F0600000000000000" pitchFamily="50" charset="-128"/>
              <a:ea typeface="HG丸ｺﾞｼｯｸM-PRO" panose="020F0600000000000000" pitchFamily="50" charset="-128"/>
            </a:endParaRPr>
          </a:p>
          <a:p>
            <a:r>
              <a:rPr lang="ja-JP" altLang="en-US" sz="1400" dirty="0">
                <a:latin typeface="HG丸ｺﾞｼｯｸM-PRO" panose="020F0600000000000000" pitchFamily="50" charset="-128"/>
                <a:ea typeface="HG丸ｺﾞｼｯｸM-PRO" panose="020F0600000000000000" pitchFamily="50" charset="-128"/>
              </a:rPr>
              <a:t>参画して事業を実施する。</a:t>
            </a:r>
            <a:endParaRPr lang="en-US" altLang="ja-JP" sz="1400" dirty="0">
              <a:latin typeface="HG丸ｺﾞｼｯｸM-PRO" panose="020F0600000000000000" pitchFamily="50" charset="-128"/>
              <a:ea typeface="HG丸ｺﾞｼｯｸM-PRO" panose="020F0600000000000000" pitchFamily="50" charset="-128"/>
            </a:endParaRPr>
          </a:p>
        </p:txBody>
      </p:sp>
      <p:sp>
        <p:nvSpPr>
          <p:cNvPr id="23" name="タイトル 1">
            <a:extLst>
              <a:ext uri="{FF2B5EF4-FFF2-40B4-BE49-F238E27FC236}">
                <a16:creationId xmlns:a16="http://schemas.microsoft.com/office/drawing/2014/main" id="{78B278F0-B9AC-A179-9309-823EC9A0A796}"/>
              </a:ext>
            </a:extLst>
          </p:cNvPr>
          <p:cNvSpPr txBox="1">
            <a:spLocks/>
          </p:cNvSpPr>
          <p:nvPr/>
        </p:nvSpPr>
        <p:spPr>
          <a:xfrm>
            <a:off x="195615" y="3536994"/>
            <a:ext cx="3797282" cy="939558"/>
          </a:xfrm>
          <a:prstGeom prst="rect">
            <a:avLst/>
          </a:prstGeom>
          <a:ln>
            <a:noFill/>
            <a:prstDash val="dash"/>
          </a:ln>
        </p:spPr>
        <p:txBody>
          <a:bodyPr vert="horz" lIns="91440" tIns="45720" rIns="91440" bIns="45720" rtlCol="0" anchor="ctr">
            <a:normAutofit/>
          </a:bodyPr>
          <a:lst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a:lstStyle>
          <a:p>
            <a:r>
              <a:rPr lang="ja-JP" altLang="en-US" sz="1400" dirty="0">
                <a:latin typeface="HG丸ｺﾞｼｯｸM-PRO" panose="020F0600000000000000" pitchFamily="50" charset="-128"/>
                <a:ea typeface="HG丸ｺﾞｼｯｸM-PRO" panose="020F0600000000000000" pitchFamily="50" charset="-128"/>
              </a:rPr>
              <a:t>区内の企業や大学・専門学校の学生、</a:t>
            </a:r>
            <a:endParaRPr lang="en-US" altLang="ja-JP" sz="1400" dirty="0">
              <a:latin typeface="HG丸ｺﾞｼｯｸM-PRO" panose="020F0600000000000000" pitchFamily="50" charset="-128"/>
              <a:ea typeface="HG丸ｺﾞｼｯｸM-PRO" panose="020F0600000000000000" pitchFamily="50" charset="-128"/>
            </a:endParaRPr>
          </a:p>
          <a:p>
            <a:r>
              <a:rPr lang="en-US" altLang="ja-JP" sz="1400" dirty="0">
                <a:latin typeface="HG丸ｺﾞｼｯｸM-PRO" panose="020F0600000000000000" pitchFamily="50" charset="-128"/>
                <a:ea typeface="HG丸ｺﾞｼｯｸM-PRO" panose="020F0600000000000000" pitchFamily="50" charset="-128"/>
              </a:rPr>
              <a:t>NPO</a:t>
            </a:r>
            <a:r>
              <a:rPr lang="ja-JP" altLang="en-US" sz="1400" dirty="0">
                <a:latin typeface="HG丸ｺﾞｼｯｸM-PRO" panose="020F0600000000000000" pitchFamily="50" charset="-128"/>
                <a:ea typeface="HG丸ｺﾞｼｯｸM-PRO" panose="020F0600000000000000" pitchFamily="50" charset="-128"/>
              </a:rPr>
              <a:t>などの力を借りたいけれど、</a:t>
            </a:r>
            <a:endParaRPr lang="en-US" altLang="ja-JP" sz="1400" dirty="0">
              <a:latin typeface="HG丸ｺﾞｼｯｸM-PRO" panose="020F0600000000000000" pitchFamily="50" charset="-128"/>
              <a:ea typeface="HG丸ｺﾞｼｯｸM-PRO" panose="020F0600000000000000" pitchFamily="50" charset="-128"/>
            </a:endParaRPr>
          </a:p>
          <a:p>
            <a:r>
              <a:rPr lang="ja-JP" altLang="en-US" sz="1400" dirty="0">
                <a:latin typeface="HG丸ｺﾞｼｯｸM-PRO" panose="020F0600000000000000" pitchFamily="50" charset="-128"/>
                <a:ea typeface="HG丸ｺﾞｼｯｸM-PRO" panose="020F0600000000000000" pitchFamily="50" charset="-128"/>
              </a:rPr>
              <a:t>きっかけがなく連携できていない･･･</a:t>
            </a:r>
            <a:endParaRPr lang="en-US" altLang="ja-JP" sz="1400" dirty="0">
              <a:latin typeface="HG丸ｺﾞｼｯｸM-PRO" panose="020F0600000000000000" pitchFamily="50" charset="-128"/>
              <a:ea typeface="HG丸ｺﾞｼｯｸM-PRO" panose="020F0600000000000000" pitchFamily="50" charset="-128"/>
            </a:endParaRPr>
          </a:p>
        </p:txBody>
      </p:sp>
      <p:sp>
        <p:nvSpPr>
          <p:cNvPr id="24" name="タイトル 1">
            <a:extLst>
              <a:ext uri="{FF2B5EF4-FFF2-40B4-BE49-F238E27FC236}">
                <a16:creationId xmlns:a16="http://schemas.microsoft.com/office/drawing/2014/main" id="{6B538C4A-C6DC-30BF-8C7A-05CD8966E1A5}"/>
              </a:ext>
            </a:extLst>
          </p:cNvPr>
          <p:cNvSpPr txBox="1">
            <a:spLocks/>
          </p:cNvSpPr>
          <p:nvPr/>
        </p:nvSpPr>
        <p:spPr>
          <a:xfrm>
            <a:off x="371609" y="5468773"/>
            <a:ext cx="8502819" cy="830996"/>
          </a:xfrm>
          <a:prstGeom prst="rect">
            <a:avLst/>
          </a:prstGeom>
          <a:ln>
            <a:noFill/>
            <a:prstDash val="dash"/>
          </a:ln>
        </p:spPr>
        <p:txBody>
          <a:bodyPr vert="horz" lIns="91440" tIns="45720" rIns="91440" bIns="45720" rtlCol="0" anchor="ctr">
            <a:normAutofit/>
          </a:bodyPr>
          <a:lst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a:lstStyle>
          <a:p>
            <a:pPr>
              <a:lnSpc>
                <a:spcPct val="110000"/>
              </a:lnSpc>
            </a:pPr>
            <a:r>
              <a:rPr lang="ja-JP" altLang="en-US" sz="1200" dirty="0">
                <a:latin typeface="HG丸ｺﾞｼｯｸM-PRO" panose="020F0600000000000000" pitchFamily="50" charset="-128"/>
                <a:ea typeface="HG丸ｺﾞｼｯｸM-PRO" panose="020F0600000000000000" pitchFamily="50" charset="-128"/>
              </a:rPr>
              <a:t>今回の事例では、</a:t>
            </a:r>
            <a:r>
              <a:rPr lang="en-US" altLang="ja-JP" sz="1200" dirty="0">
                <a:latin typeface="HG丸ｺﾞｼｯｸM-PRO" panose="020F0600000000000000" pitchFamily="50" charset="-128"/>
                <a:ea typeface="HG丸ｺﾞｼｯｸM-PRO" panose="020F0600000000000000" pitchFamily="50" charset="-128"/>
              </a:rPr>
              <a:t>8</a:t>
            </a:r>
            <a:r>
              <a:rPr lang="ja-JP" altLang="en-US" sz="1200" dirty="0">
                <a:latin typeface="HG丸ｺﾞｼｯｸM-PRO" panose="020F0600000000000000" pitchFamily="50" charset="-128"/>
                <a:ea typeface="HG丸ｺﾞｼｯｸM-PRO" panose="020F0600000000000000" pitchFamily="50" charset="-128"/>
              </a:rPr>
              <a:t>～</a:t>
            </a:r>
            <a:r>
              <a:rPr lang="en-US" altLang="ja-JP" sz="1200" dirty="0">
                <a:latin typeface="HG丸ｺﾞｼｯｸM-PRO" panose="020F0600000000000000" pitchFamily="50" charset="-128"/>
                <a:ea typeface="HG丸ｺﾞｼｯｸM-PRO" panose="020F0600000000000000" pitchFamily="50" charset="-128"/>
              </a:rPr>
              <a:t>9</a:t>
            </a:r>
            <a:r>
              <a:rPr lang="ja-JP" altLang="en-US" sz="1200" dirty="0">
                <a:latin typeface="HG丸ｺﾞｼｯｸM-PRO" panose="020F0600000000000000" pitchFamily="50" charset="-128"/>
                <a:ea typeface="HG丸ｺﾞｼｯｸM-PRO" panose="020F0600000000000000" pitchFamily="50" charset="-128"/>
              </a:rPr>
              <a:t>年前に区役所が地域づくりアドバイザーとともに企業、大学・専門学校、各地活協などに</a:t>
            </a:r>
            <a:endParaRPr lang="en-US" altLang="ja-JP" sz="1200" dirty="0">
              <a:latin typeface="HG丸ｺﾞｼｯｸM-PRO" panose="020F0600000000000000" pitchFamily="50" charset="-128"/>
              <a:ea typeface="HG丸ｺﾞｼｯｸM-PRO" panose="020F0600000000000000" pitchFamily="50" charset="-128"/>
            </a:endParaRPr>
          </a:p>
          <a:p>
            <a:pPr>
              <a:lnSpc>
                <a:spcPct val="110000"/>
              </a:lnSpc>
            </a:pPr>
            <a:r>
              <a:rPr lang="ja-JP" altLang="en-US" sz="1200" dirty="0">
                <a:latin typeface="HG丸ｺﾞｼｯｸM-PRO" panose="020F0600000000000000" pitchFamily="50" charset="-128"/>
                <a:ea typeface="HG丸ｺﾞｼｯｸM-PRO" panose="020F0600000000000000" pitchFamily="50" charset="-128"/>
              </a:rPr>
              <a:t>アプローチし、「異次元交流ライブ」を開催し、専門学校とある地活協が「子どもの居場所づくり」で</a:t>
            </a:r>
            <a:endParaRPr lang="en-US" altLang="ja-JP" sz="1200" dirty="0">
              <a:latin typeface="HG丸ｺﾞｼｯｸM-PRO" panose="020F0600000000000000" pitchFamily="50" charset="-128"/>
              <a:ea typeface="HG丸ｺﾞｼｯｸM-PRO" panose="020F0600000000000000" pitchFamily="50" charset="-128"/>
            </a:endParaRPr>
          </a:p>
          <a:p>
            <a:pPr>
              <a:lnSpc>
                <a:spcPct val="110000"/>
              </a:lnSpc>
            </a:pPr>
            <a:r>
              <a:rPr lang="ja-JP" altLang="en-US" sz="1200" dirty="0">
                <a:latin typeface="HG丸ｺﾞｼｯｸM-PRO" panose="020F0600000000000000" pitchFamily="50" charset="-128"/>
                <a:ea typeface="HG丸ｺﾞｼｯｸM-PRO" panose="020F0600000000000000" pitchFamily="50" charset="-128"/>
              </a:rPr>
              <a:t>つながることができました。</a:t>
            </a:r>
            <a:endParaRPr lang="en-US" altLang="ja-JP" sz="1200" dirty="0">
              <a:latin typeface="HG丸ｺﾞｼｯｸM-PRO" panose="020F0600000000000000" pitchFamily="50" charset="-128"/>
              <a:ea typeface="HG丸ｺﾞｼｯｸM-PRO" panose="020F0600000000000000" pitchFamily="50" charset="-128"/>
            </a:endParaRPr>
          </a:p>
        </p:txBody>
      </p:sp>
      <p:sp>
        <p:nvSpPr>
          <p:cNvPr id="25" name="タイトル 1">
            <a:extLst>
              <a:ext uri="{FF2B5EF4-FFF2-40B4-BE49-F238E27FC236}">
                <a16:creationId xmlns:a16="http://schemas.microsoft.com/office/drawing/2014/main" id="{2BE0312D-DD4D-FA30-0C87-518AE85CDD12}"/>
              </a:ext>
            </a:extLst>
          </p:cNvPr>
          <p:cNvSpPr txBox="1">
            <a:spLocks/>
          </p:cNvSpPr>
          <p:nvPr/>
        </p:nvSpPr>
        <p:spPr>
          <a:xfrm>
            <a:off x="4475543" y="1639064"/>
            <a:ext cx="4575481" cy="2805240"/>
          </a:xfrm>
          <a:prstGeom prst="rect">
            <a:avLst/>
          </a:prstGeom>
          <a:ln>
            <a:noFill/>
            <a:prstDash val="dash"/>
          </a:ln>
        </p:spPr>
        <p:txBody>
          <a:bodyPr vert="horz" lIns="91440" tIns="45720" rIns="91440" bIns="45720" rtlCol="0" anchor="ctr">
            <a:normAutofit/>
          </a:bodyPr>
          <a:lst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a:lstStyle>
          <a:p>
            <a:r>
              <a:rPr lang="ja-JP" altLang="en-US" sz="1400" dirty="0">
                <a:latin typeface="HG丸ｺﾞｼｯｸM-PRO" panose="020F0600000000000000" pitchFamily="50" charset="-128"/>
                <a:ea typeface="HG丸ｺﾞｼｯｸM-PRO" panose="020F0600000000000000" pitchFamily="50" charset="-128"/>
              </a:rPr>
              <a:t>東淀川区のある地域では、区内の専門学校と連携して</a:t>
            </a:r>
            <a:br>
              <a:rPr lang="en-US" altLang="ja-JP" sz="1400" dirty="0">
                <a:latin typeface="HG丸ｺﾞｼｯｸM-PRO" panose="020F0600000000000000" pitchFamily="50" charset="-128"/>
                <a:ea typeface="HG丸ｺﾞｼｯｸM-PRO" panose="020F0600000000000000" pitchFamily="50" charset="-128"/>
              </a:rPr>
            </a:br>
            <a:r>
              <a:rPr lang="ja-JP" altLang="en-US" sz="1400" dirty="0">
                <a:latin typeface="HG丸ｺﾞｼｯｸM-PRO" panose="020F0600000000000000" pitchFamily="50" charset="-128"/>
                <a:ea typeface="HG丸ｺﾞｼｯｸM-PRO" panose="020F0600000000000000" pitchFamily="50" charset="-128"/>
              </a:rPr>
              <a:t>「子どもの居場所づくり運営事業」の学習支援として</a:t>
            </a:r>
            <a:br>
              <a:rPr lang="en-US" altLang="ja-JP" sz="1400" dirty="0">
                <a:latin typeface="HG丸ｺﾞｼｯｸM-PRO" panose="020F0600000000000000" pitchFamily="50" charset="-128"/>
                <a:ea typeface="HG丸ｺﾞｼｯｸM-PRO" panose="020F0600000000000000" pitchFamily="50" charset="-128"/>
              </a:rPr>
            </a:br>
            <a:r>
              <a:rPr lang="ja-JP" altLang="en-US" sz="1400" dirty="0">
                <a:latin typeface="HG丸ｺﾞｼｯｸM-PRO" panose="020F0600000000000000" pitchFamily="50" charset="-128"/>
                <a:ea typeface="HG丸ｺﾞｼｯｸM-PRO" panose="020F0600000000000000" pitchFamily="50" charset="-128"/>
              </a:rPr>
              <a:t>専門学校の学生さんに参画していただいています。</a:t>
            </a:r>
            <a:endParaRPr lang="en-US" altLang="ja-JP" sz="1400" dirty="0">
              <a:latin typeface="HG丸ｺﾞｼｯｸM-PRO" panose="020F0600000000000000" pitchFamily="50" charset="-128"/>
              <a:ea typeface="HG丸ｺﾞｼｯｸM-PRO" panose="020F0600000000000000" pitchFamily="50" charset="-128"/>
            </a:endParaRPr>
          </a:p>
          <a:p>
            <a:endParaRPr lang="en-US" altLang="ja-JP" sz="1400" dirty="0">
              <a:latin typeface="HG丸ｺﾞｼｯｸM-PRO" panose="020F0600000000000000" pitchFamily="50" charset="-128"/>
              <a:ea typeface="HG丸ｺﾞｼｯｸM-PRO" panose="020F0600000000000000" pitchFamily="50" charset="-128"/>
            </a:endParaRPr>
          </a:p>
          <a:p>
            <a:r>
              <a:rPr lang="ja-JP" altLang="en-US" sz="1400" dirty="0">
                <a:latin typeface="HG丸ｺﾞｼｯｸM-PRO" panose="020F0600000000000000" pitchFamily="50" charset="-128"/>
                <a:ea typeface="HG丸ｺﾞｼｯｸM-PRO" panose="020F0600000000000000" pitchFamily="50" charset="-128"/>
              </a:rPr>
              <a:t>　令和</a:t>
            </a:r>
            <a:r>
              <a:rPr lang="en-US" altLang="ja-JP" sz="1400" dirty="0">
                <a:latin typeface="HG丸ｺﾞｼｯｸM-PRO" panose="020F0600000000000000" pitchFamily="50" charset="-128"/>
                <a:ea typeface="HG丸ｺﾞｼｯｸM-PRO" panose="020F0600000000000000" pitchFamily="50" charset="-128"/>
              </a:rPr>
              <a:t>4</a:t>
            </a:r>
            <a:r>
              <a:rPr lang="ja-JP" altLang="en-US" sz="1400" dirty="0">
                <a:latin typeface="HG丸ｺﾞｼｯｸM-PRO" panose="020F0600000000000000" pitchFamily="50" charset="-128"/>
                <a:ea typeface="HG丸ｺﾞｼｯｸM-PRO" panose="020F0600000000000000" pitchFamily="50" charset="-128"/>
              </a:rPr>
              <a:t>年度　実績</a:t>
            </a:r>
            <a:endParaRPr lang="en-US" altLang="ja-JP" sz="1400" dirty="0">
              <a:latin typeface="HG丸ｺﾞｼｯｸM-PRO" panose="020F0600000000000000" pitchFamily="50" charset="-128"/>
              <a:ea typeface="HG丸ｺﾞｼｯｸM-PRO" panose="020F0600000000000000" pitchFamily="50" charset="-128"/>
            </a:endParaRPr>
          </a:p>
          <a:p>
            <a:r>
              <a:rPr lang="ja-JP" altLang="en-US" sz="1400" dirty="0">
                <a:latin typeface="HG丸ｺﾞｼｯｸM-PRO" panose="020F0600000000000000" pitchFamily="50" charset="-128"/>
                <a:ea typeface="HG丸ｺﾞｼｯｸM-PRO" panose="020F0600000000000000" pitchFamily="50" charset="-128"/>
              </a:rPr>
              <a:t>　　毎週木曜日（８月及び第５週目を除く）３６回</a:t>
            </a:r>
            <a:endParaRPr lang="en-US" altLang="ja-JP" sz="1400" dirty="0">
              <a:latin typeface="HG丸ｺﾞｼｯｸM-PRO" panose="020F0600000000000000" pitchFamily="50" charset="-128"/>
              <a:ea typeface="HG丸ｺﾞｼｯｸM-PRO" panose="020F0600000000000000" pitchFamily="50" charset="-128"/>
            </a:endParaRPr>
          </a:p>
          <a:p>
            <a:r>
              <a:rPr lang="ja-JP" altLang="en-US" sz="1400" dirty="0">
                <a:latin typeface="HG丸ｺﾞｼｯｸM-PRO" panose="020F0600000000000000" pitchFamily="50" charset="-128"/>
                <a:ea typeface="HG丸ｺﾞｼｯｸM-PRO" panose="020F0600000000000000" pitchFamily="50" charset="-128"/>
              </a:rPr>
              <a:t>　　土曜日　年</a:t>
            </a:r>
            <a:r>
              <a:rPr lang="en-US" altLang="ja-JP" sz="1400" dirty="0">
                <a:latin typeface="HG丸ｺﾞｼｯｸM-PRO" panose="020F0600000000000000" pitchFamily="50" charset="-128"/>
                <a:ea typeface="HG丸ｺﾞｼｯｸM-PRO" panose="020F0600000000000000" pitchFamily="50" charset="-128"/>
              </a:rPr>
              <a:t>3</a:t>
            </a:r>
            <a:r>
              <a:rPr lang="ja-JP" altLang="en-US" sz="1400" dirty="0">
                <a:latin typeface="HG丸ｺﾞｼｯｸM-PRO" panose="020F0600000000000000" pitchFamily="50" charset="-128"/>
                <a:ea typeface="HG丸ｺﾞｼｯｸM-PRO" panose="020F0600000000000000" pitchFamily="50" charset="-128"/>
              </a:rPr>
              <a:t>回　</a:t>
            </a:r>
            <a:r>
              <a:rPr lang="en-US" altLang="ja-JP" sz="1400" dirty="0">
                <a:latin typeface="HG丸ｺﾞｼｯｸM-PRO" panose="020F0600000000000000" pitchFamily="50" charset="-128"/>
                <a:ea typeface="HG丸ｺﾞｼｯｸM-PRO" panose="020F0600000000000000" pitchFamily="50" charset="-128"/>
              </a:rPr>
              <a:t>17</a:t>
            </a:r>
            <a:r>
              <a:rPr lang="ja-JP" altLang="en-US" sz="1400" dirty="0">
                <a:latin typeface="HG丸ｺﾞｼｯｸM-PRO" panose="020F0600000000000000" pitchFamily="50" charset="-128"/>
                <a:ea typeface="HG丸ｺﾞｼｯｸM-PRO" panose="020F0600000000000000" pitchFamily="50" charset="-128"/>
              </a:rPr>
              <a:t>時～</a:t>
            </a:r>
            <a:r>
              <a:rPr lang="en-US" altLang="ja-JP" sz="1400" dirty="0">
                <a:latin typeface="HG丸ｺﾞｼｯｸM-PRO" panose="020F0600000000000000" pitchFamily="50" charset="-128"/>
                <a:ea typeface="HG丸ｺﾞｼｯｸM-PRO" panose="020F0600000000000000" pitchFamily="50" charset="-128"/>
              </a:rPr>
              <a:t>18</a:t>
            </a:r>
            <a:r>
              <a:rPr lang="ja-JP" altLang="en-US" sz="1400" dirty="0">
                <a:latin typeface="HG丸ｺﾞｼｯｸM-PRO" panose="020F0600000000000000" pitchFamily="50" charset="-128"/>
                <a:ea typeface="HG丸ｺﾞｼｯｸM-PRO" panose="020F0600000000000000" pitchFamily="50" charset="-128"/>
              </a:rPr>
              <a:t>時</a:t>
            </a:r>
            <a:endParaRPr lang="en-US" altLang="ja-JP" sz="1400" dirty="0">
              <a:latin typeface="HG丸ｺﾞｼｯｸM-PRO" panose="020F0600000000000000" pitchFamily="50" charset="-128"/>
              <a:ea typeface="HG丸ｺﾞｼｯｸM-PRO" panose="020F0600000000000000" pitchFamily="50" charset="-128"/>
            </a:endParaRPr>
          </a:p>
          <a:p>
            <a:r>
              <a:rPr lang="ja-JP" altLang="en-US" sz="1400" dirty="0">
                <a:latin typeface="HG丸ｺﾞｼｯｸM-PRO" panose="020F0600000000000000" pitchFamily="50" charset="-128"/>
                <a:ea typeface="HG丸ｺﾞｼｯｸM-PRO" panose="020F0600000000000000" pitchFamily="50" charset="-128"/>
              </a:rPr>
              <a:t>　　</a:t>
            </a:r>
            <a:r>
              <a:rPr lang="en-US" altLang="ja-JP" sz="1400" dirty="0">
                <a:latin typeface="HG丸ｺﾞｼｯｸM-PRO" panose="020F0600000000000000" pitchFamily="50" charset="-128"/>
                <a:ea typeface="HG丸ｺﾞｼｯｸM-PRO" panose="020F0600000000000000" pitchFamily="50" charset="-128"/>
              </a:rPr>
              <a:t>※</a:t>
            </a:r>
            <a:r>
              <a:rPr lang="ja-JP" altLang="en-US" sz="1400" dirty="0">
                <a:latin typeface="HG丸ｺﾞｼｯｸM-PRO" panose="020F0600000000000000" pitchFamily="50" charset="-128"/>
                <a:ea typeface="HG丸ｺﾞｼｯｸM-PRO" panose="020F0600000000000000" pitchFamily="50" charset="-128"/>
              </a:rPr>
              <a:t>　上記開催内でボランティアとして専門学校の</a:t>
            </a:r>
            <a:endParaRPr lang="en-US" altLang="ja-JP" sz="1400" dirty="0">
              <a:latin typeface="HG丸ｺﾞｼｯｸM-PRO" panose="020F0600000000000000" pitchFamily="50" charset="-128"/>
              <a:ea typeface="HG丸ｺﾞｼｯｸM-PRO" panose="020F0600000000000000" pitchFamily="50" charset="-128"/>
            </a:endParaRPr>
          </a:p>
          <a:p>
            <a:r>
              <a:rPr lang="ja-JP" altLang="en-US" sz="1400" dirty="0">
                <a:latin typeface="HG丸ｺﾞｼｯｸM-PRO" panose="020F0600000000000000" pitchFamily="50" charset="-128"/>
                <a:ea typeface="HG丸ｺﾞｼｯｸM-PRO" panose="020F0600000000000000" pitchFamily="50" charset="-128"/>
              </a:rPr>
              <a:t>　　　　学生が参加</a:t>
            </a:r>
            <a:endParaRPr lang="en-US" altLang="ja-JP" sz="1400" dirty="0">
              <a:latin typeface="HG丸ｺﾞｼｯｸM-PRO" panose="020F0600000000000000" pitchFamily="50" charset="-128"/>
              <a:ea typeface="HG丸ｺﾞｼｯｸM-PRO" panose="020F0600000000000000" pitchFamily="50" charset="-128"/>
            </a:endParaRPr>
          </a:p>
          <a:p>
            <a:endParaRPr lang="en-US" altLang="ja-JP" sz="1400" dirty="0">
              <a:latin typeface="HG丸ｺﾞｼｯｸM-PRO" panose="020F0600000000000000" pitchFamily="50" charset="-128"/>
              <a:ea typeface="HG丸ｺﾞｼｯｸM-PRO" panose="020F0600000000000000" pitchFamily="50" charset="-128"/>
            </a:endParaRPr>
          </a:p>
          <a:p>
            <a:r>
              <a:rPr lang="ja-JP" altLang="en-US" sz="1400" dirty="0">
                <a:latin typeface="HG丸ｺﾞｼｯｸM-PRO" panose="020F0600000000000000" pitchFamily="50" charset="-128"/>
                <a:ea typeface="HG丸ｺﾞｼｯｸM-PRO" panose="020F0600000000000000" pitchFamily="50" charset="-128"/>
              </a:rPr>
              <a:t>　　延べ参加者</a:t>
            </a:r>
            <a:endParaRPr lang="en-US" altLang="ja-JP" sz="1400" dirty="0">
              <a:latin typeface="HG丸ｺﾞｼｯｸM-PRO" panose="020F0600000000000000" pitchFamily="50" charset="-128"/>
              <a:ea typeface="HG丸ｺﾞｼｯｸM-PRO" panose="020F0600000000000000" pitchFamily="50" charset="-128"/>
            </a:endParaRPr>
          </a:p>
          <a:p>
            <a:r>
              <a:rPr lang="ja-JP" altLang="en-US" sz="1400" dirty="0">
                <a:latin typeface="HG丸ｺﾞｼｯｸM-PRO" panose="020F0600000000000000" pitchFamily="50" charset="-128"/>
                <a:ea typeface="HG丸ｺﾞｼｯｸM-PRO" panose="020F0600000000000000" pitchFamily="50" charset="-128"/>
              </a:rPr>
              <a:t>　　小学生　</a:t>
            </a:r>
            <a:r>
              <a:rPr lang="en-US" altLang="ja-JP" sz="1400" dirty="0">
                <a:latin typeface="HG丸ｺﾞｼｯｸM-PRO" panose="020F0600000000000000" pitchFamily="50" charset="-128"/>
                <a:ea typeface="HG丸ｺﾞｼｯｸM-PRO" panose="020F0600000000000000" pitchFamily="50" charset="-128"/>
              </a:rPr>
              <a:t>692</a:t>
            </a:r>
            <a:r>
              <a:rPr lang="ja-JP" altLang="en-US" sz="1400" dirty="0">
                <a:latin typeface="HG丸ｺﾞｼｯｸM-PRO" panose="020F0600000000000000" pitchFamily="50" charset="-128"/>
                <a:ea typeface="HG丸ｺﾞｼｯｸM-PRO" panose="020F0600000000000000" pitchFamily="50" charset="-128"/>
              </a:rPr>
              <a:t>人　中学生　</a:t>
            </a:r>
            <a:r>
              <a:rPr lang="en-US" altLang="ja-JP" sz="1400" dirty="0">
                <a:latin typeface="HG丸ｺﾞｼｯｸM-PRO" panose="020F0600000000000000" pitchFamily="50" charset="-128"/>
                <a:ea typeface="HG丸ｺﾞｼｯｸM-PRO" panose="020F0600000000000000" pitchFamily="50" charset="-128"/>
              </a:rPr>
              <a:t>182</a:t>
            </a:r>
            <a:r>
              <a:rPr lang="ja-JP" altLang="en-US" sz="1400" dirty="0">
                <a:latin typeface="HG丸ｺﾞｼｯｸM-PRO" panose="020F0600000000000000" pitchFamily="50" charset="-128"/>
                <a:ea typeface="HG丸ｺﾞｼｯｸM-PRO" panose="020F0600000000000000" pitchFamily="50" charset="-128"/>
              </a:rPr>
              <a:t>人</a:t>
            </a:r>
            <a:endParaRPr lang="en-US" altLang="ja-JP" sz="1400" dirty="0">
              <a:latin typeface="HG丸ｺﾞｼｯｸM-PRO" panose="020F0600000000000000" pitchFamily="50" charset="-128"/>
              <a:ea typeface="HG丸ｺﾞｼｯｸM-PRO" panose="020F0600000000000000" pitchFamily="50" charset="-128"/>
            </a:endParaRPr>
          </a:p>
          <a:p>
            <a:r>
              <a:rPr lang="ja-JP" altLang="en-US" sz="1400" dirty="0">
                <a:latin typeface="HG丸ｺﾞｼｯｸM-PRO" panose="020F0600000000000000" pitchFamily="50" charset="-128"/>
                <a:ea typeface="HG丸ｺﾞｼｯｸM-PRO" panose="020F0600000000000000" pitchFamily="50" charset="-128"/>
              </a:rPr>
              <a:t>　　　　</a:t>
            </a:r>
            <a:endParaRPr lang="en-US" altLang="ja-JP" sz="1400" dirty="0">
              <a:latin typeface="HG丸ｺﾞｼｯｸM-PRO" panose="020F0600000000000000" pitchFamily="50" charset="-128"/>
              <a:ea typeface="HG丸ｺﾞｼｯｸM-PRO" panose="020F0600000000000000" pitchFamily="50" charset="-128"/>
            </a:endParaRPr>
          </a:p>
          <a:p>
            <a:r>
              <a:rPr lang="ja-JP" altLang="en-US" sz="1400" dirty="0">
                <a:latin typeface="HG丸ｺﾞｼｯｸM-PRO" panose="020F0600000000000000" pitchFamily="50" charset="-128"/>
                <a:ea typeface="HG丸ｺﾞｼｯｸM-PRO" panose="020F0600000000000000" pitchFamily="50" charset="-128"/>
              </a:rPr>
              <a:t>　</a:t>
            </a:r>
            <a:endParaRPr lang="en-US" altLang="ja-JP" sz="1400" dirty="0">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33046896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08C5C62-2766-94E9-31EA-7302C831F373}"/>
              </a:ext>
            </a:extLst>
          </p:cNvPr>
          <p:cNvSpPr>
            <a:spLocks noGrp="1"/>
          </p:cNvSpPr>
          <p:nvPr>
            <p:ph type="title"/>
          </p:nvPr>
        </p:nvSpPr>
        <p:spPr>
          <a:xfrm>
            <a:off x="0" y="-13264"/>
            <a:ext cx="8147488" cy="583789"/>
          </a:xfrm>
        </p:spPr>
        <p:txBody>
          <a:bodyPr>
            <a:normAutofit/>
          </a:bodyPr>
          <a:lstStyle/>
          <a:p>
            <a:r>
              <a:rPr kumimoji="1" lang="en-US" altLang="ja-JP" sz="2400" dirty="0">
                <a:latin typeface="Meiryo UI" panose="020B0604030504040204" pitchFamily="50" charset="-128"/>
                <a:ea typeface="Meiryo UI" panose="020B0604030504040204" pitchFamily="50" charset="-128"/>
              </a:rPr>
              <a:t>【</a:t>
            </a:r>
            <a:r>
              <a:rPr lang="ja-JP" altLang="en-US" sz="2400" dirty="0">
                <a:latin typeface="Meiryo UI" panose="020B0604030504040204" pitchFamily="50" charset="-128"/>
                <a:ea typeface="Meiryo UI" panose="020B0604030504040204" pitchFamily="50" charset="-128"/>
              </a:rPr>
              <a:t>担い手確保の事例</a:t>
            </a:r>
            <a:r>
              <a:rPr kumimoji="1" lang="en-US" altLang="ja-JP" sz="2400" dirty="0">
                <a:latin typeface="Meiryo UI" panose="020B0604030504040204" pitchFamily="50" charset="-128"/>
                <a:ea typeface="Meiryo UI" panose="020B0604030504040204" pitchFamily="50" charset="-128"/>
              </a:rPr>
              <a:t>】</a:t>
            </a:r>
            <a:r>
              <a:rPr kumimoji="1" lang="ja-JP" altLang="en-US" sz="2400" dirty="0">
                <a:latin typeface="Meiryo UI" panose="020B0604030504040204" pitchFamily="50" charset="-128"/>
                <a:ea typeface="Meiryo UI" panose="020B0604030504040204" pitchFamily="50" charset="-128"/>
              </a:rPr>
              <a:t>　日本語学校との連携</a:t>
            </a:r>
          </a:p>
        </p:txBody>
      </p:sp>
      <p:sp>
        <p:nvSpPr>
          <p:cNvPr id="4" name="AutoShape 2">
            <a:extLst>
              <a:ext uri="{FF2B5EF4-FFF2-40B4-BE49-F238E27FC236}">
                <a16:creationId xmlns:a16="http://schemas.microsoft.com/office/drawing/2014/main" id="{60803ECB-3F6B-5E96-15AA-80010B046736}"/>
              </a:ext>
            </a:extLst>
          </p:cNvPr>
          <p:cNvSpPr>
            <a:spLocks noChangeArrowheads="1"/>
          </p:cNvSpPr>
          <p:nvPr/>
        </p:nvSpPr>
        <p:spPr bwMode="auto">
          <a:xfrm>
            <a:off x="92976" y="531700"/>
            <a:ext cx="3803984" cy="1880343"/>
          </a:xfrm>
          <a:prstGeom prst="foldedCorner">
            <a:avLst>
              <a:gd name="adj" fmla="val 12500"/>
            </a:avLst>
          </a:prstGeom>
          <a:solidFill>
            <a:srgbClr val="92D050"/>
          </a:solidFill>
          <a:ln w="9525">
            <a:solidFill>
              <a:schemeClr val="tx1"/>
            </a:solidFill>
            <a:round/>
            <a:headEnd/>
            <a:tailEnd/>
          </a:ln>
        </p:spPr>
        <p:txBody>
          <a:bodyPr wrap="none" anchor="ctr"/>
          <a:lstStyle>
            <a:lvl1pPr>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15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14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14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14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14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14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1400">
                <a:solidFill>
                  <a:schemeClr val="tx1"/>
                </a:solidFill>
                <a:latin typeface="Arial" panose="020B0604020202020204" pitchFamily="34" charset="0"/>
                <a:ea typeface="ＭＳ Ｐゴシック" panose="020B0600070205080204" pitchFamily="50" charset="-128"/>
              </a:defRPr>
            </a:lvl9pPr>
          </a:lstStyle>
          <a:p>
            <a:pPr algn="ctr" fontAlgn="base">
              <a:spcBef>
                <a:spcPct val="0"/>
              </a:spcBef>
              <a:spcAft>
                <a:spcPct val="0"/>
              </a:spcAft>
              <a:buNone/>
              <a:defRPr/>
            </a:pPr>
            <a:endParaRPr lang="en-US" altLang="ja-JP" sz="3692" dirty="0"/>
          </a:p>
        </p:txBody>
      </p:sp>
      <p:sp>
        <p:nvSpPr>
          <p:cNvPr id="5" name="AutoShape 3">
            <a:extLst>
              <a:ext uri="{FF2B5EF4-FFF2-40B4-BE49-F238E27FC236}">
                <a16:creationId xmlns:a16="http://schemas.microsoft.com/office/drawing/2014/main" id="{72F9C4F9-AEB3-E72C-DFA2-719D242D15E8}"/>
              </a:ext>
            </a:extLst>
          </p:cNvPr>
          <p:cNvSpPr>
            <a:spLocks noChangeArrowheads="1"/>
          </p:cNvSpPr>
          <p:nvPr/>
        </p:nvSpPr>
        <p:spPr bwMode="auto">
          <a:xfrm>
            <a:off x="108065" y="2505075"/>
            <a:ext cx="3788894" cy="1920179"/>
          </a:xfrm>
          <a:prstGeom prst="foldedCorner">
            <a:avLst>
              <a:gd name="adj" fmla="val 12500"/>
            </a:avLst>
          </a:prstGeom>
          <a:solidFill>
            <a:srgbClr val="FF99FF"/>
          </a:solidFill>
          <a:ln w="9525">
            <a:solidFill>
              <a:schemeClr val="tx1"/>
            </a:solidFill>
            <a:round/>
            <a:headEnd/>
            <a:tailEnd/>
          </a:ln>
        </p:spPr>
        <p:txBody>
          <a:bodyPr wrap="none" anchor="ctr"/>
          <a:lstStyle>
            <a:lvl1pPr>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15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14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14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14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14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14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1400">
                <a:solidFill>
                  <a:schemeClr val="tx1"/>
                </a:solidFill>
                <a:latin typeface="Arial" panose="020B0604020202020204" pitchFamily="34" charset="0"/>
                <a:ea typeface="ＭＳ Ｐゴシック" panose="020B0600070205080204" pitchFamily="50" charset="-128"/>
              </a:defRPr>
            </a:lvl9pPr>
          </a:lstStyle>
          <a:p>
            <a:pPr algn="ctr" fontAlgn="base">
              <a:spcBef>
                <a:spcPct val="0"/>
              </a:spcBef>
              <a:spcAft>
                <a:spcPct val="0"/>
              </a:spcAft>
              <a:buNone/>
              <a:defRPr/>
            </a:pPr>
            <a:endParaRPr lang="ja-JP" altLang="en-US" sz="3692" dirty="0">
              <a:solidFill>
                <a:srgbClr val="000000"/>
              </a:solidFill>
            </a:endParaRPr>
          </a:p>
        </p:txBody>
      </p:sp>
      <p:sp>
        <p:nvSpPr>
          <p:cNvPr id="6" name="テキスト ボックス 5">
            <a:extLst>
              <a:ext uri="{FF2B5EF4-FFF2-40B4-BE49-F238E27FC236}">
                <a16:creationId xmlns:a16="http://schemas.microsoft.com/office/drawing/2014/main" id="{A1F1B1ED-7CF5-9BE8-AF94-EB9980EF028C}"/>
              </a:ext>
            </a:extLst>
          </p:cNvPr>
          <p:cNvSpPr txBox="1"/>
          <p:nvPr/>
        </p:nvSpPr>
        <p:spPr>
          <a:xfrm>
            <a:off x="166115" y="587808"/>
            <a:ext cx="3294537" cy="923330"/>
          </a:xfrm>
          <a:prstGeom prst="rect">
            <a:avLst/>
          </a:prstGeom>
          <a:noFill/>
          <a:ln>
            <a:solidFill>
              <a:schemeClr val="tx1"/>
            </a:solidFill>
            <a:prstDash val="dash"/>
          </a:ln>
        </p:spPr>
        <p:txBody>
          <a:bodyPr wrap="square" rtlCol="0">
            <a:spAutoFit/>
          </a:bodyPr>
          <a:lstStyle/>
          <a:p>
            <a:pPr marL="0" algn="l" rtl="0" eaLnBrk="1" latinLnBrk="0" hangingPunct="1">
              <a:spcBef>
                <a:spcPts val="0"/>
              </a:spcBef>
              <a:spcAft>
                <a:spcPts val="0"/>
              </a:spcAft>
            </a:pPr>
            <a:r>
              <a:rPr kumimoji="1" lang="en-US" altLang="ja-JP" sz="1800" b="1" kern="1200" dirty="0">
                <a:effectLst/>
                <a:latin typeface="UD デジタル 教科書体 NP-B" panose="02020700000000000000" pitchFamily="18" charset="-128"/>
                <a:ea typeface="UD デジタル 教科書体 NP-B" panose="02020700000000000000" pitchFamily="18" charset="-128"/>
                <a:cs typeface="+mn-cs"/>
              </a:rPr>
              <a:t>【</a:t>
            </a:r>
            <a:r>
              <a:rPr kumimoji="1" lang="ja-JP" altLang="ja-JP" sz="1800" b="1" kern="1200" dirty="0">
                <a:effectLst/>
                <a:latin typeface="UD デジタル 教科書体 NP-B" panose="02020700000000000000" pitchFamily="18" charset="-128"/>
                <a:ea typeface="UD デジタル 教科書体 NP-B" panose="02020700000000000000" pitchFamily="18" charset="-128"/>
                <a:cs typeface="+mn-cs"/>
              </a:rPr>
              <a:t>理想</a:t>
            </a:r>
            <a:r>
              <a:rPr kumimoji="1" lang="en-US" altLang="ja-JP" sz="1800" b="1" kern="1200" dirty="0">
                <a:effectLst/>
                <a:latin typeface="UD デジタル 教科書体 NP-B" panose="02020700000000000000" pitchFamily="18" charset="-128"/>
                <a:ea typeface="UD デジタル 教科書体 NP-B" panose="02020700000000000000" pitchFamily="18" charset="-128"/>
                <a:cs typeface="+mn-cs"/>
              </a:rPr>
              <a:t>】</a:t>
            </a:r>
            <a:endParaRPr lang="ja-JP" altLang="ja-JP" dirty="0">
              <a:effectLst/>
            </a:endParaRPr>
          </a:p>
          <a:p>
            <a:pPr marL="0" algn="l" rtl="0" eaLnBrk="1" latinLnBrk="0" hangingPunct="1">
              <a:spcBef>
                <a:spcPts val="0"/>
              </a:spcBef>
              <a:spcAft>
                <a:spcPts val="0"/>
              </a:spcAft>
            </a:pPr>
            <a:r>
              <a:rPr kumimoji="1" lang="ja-JP" altLang="ja-JP" sz="1800" b="1" kern="1200" dirty="0">
                <a:effectLst/>
                <a:latin typeface="UD デジタル 教科書体 NP-B" panose="02020700000000000000" pitchFamily="18" charset="-128"/>
                <a:ea typeface="UD デジタル 教科書体 NP-B" panose="02020700000000000000" pitchFamily="18" charset="-128"/>
                <a:cs typeface="+mn-cs"/>
              </a:rPr>
              <a:t>いろんな人と連携</a:t>
            </a:r>
            <a:r>
              <a:rPr kumimoji="1" lang="ja-JP" altLang="en-US" sz="1800" b="1" kern="1200" dirty="0">
                <a:effectLst/>
                <a:latin typeface="UD デジタル 教科書体 NP-B" panose="02020700000000000000" pitchFamily="18" charset="-128"/>
                <a:ea typeface="UD デジタル 教科書体 NP-B" panose="02020700000000000000" pitchFamily="18" charset="-128"/>
                <a:cs typeface="+mn-cs"/>
              </a:rPr>
              <a:t>・協力して</a:t>
            </a:r>
            <a:endParaRPr lang="ja-JP" altLang="ja-JP" dirty="0">
              <a:effectLst/>
            </a:endParaRPr>
          </a:p>
          <a:p>
            <a:pPr marL="0" algn="l" rtl="0" eaLnBrk="1" latinLnBrk="0" hangingPunct="1">
              <a:spcBef>
                <a:spcPts val="0"/>
              </a:spcBef>
              <a:spcAft>
                <a:spcPts val="0"/>
              </a:spcAft>
            </a:pPr>
            <a:r>
              <a:rPr kumimoji="1" lang="ja-JP" altLang="ja-JP" sz="1800" b="1" kern="1200" dirty="0">
                <a:effectLst/>
                <a:latin typeface="UD デジタル 教科書体 NP-B" panose="02020700000000000000" pitchFamily="18" charset="-128"/>
                <a:ea typeface="UD デジタル 教科書体 NP-B" panose="02020700000000000000" pitchFamily="18" charset="-128"/>
                <a:cs typeface="+mn-cs"/>
              </a:rPr>
              <a:t>事業</a:t>
            </a:r>
            <a:r>
              <a:rPr lang="ja-JP" altLang="en-US" b="1" dirty="0">
                <a:latin typeface="UD デジタル 教科書体 NP-B" panose="02020700000000000000" pitchFamily="18" charset="-128"/>
                <a:ea typeface="UD デジタル 教科書体 NP-B" panose="02020700000000000000" pitchFamily="18" charset="-128"/>
              </a:rPr>
              <a:t>を実施する</a:t>
            </a:r>
            <a:endParaRPr lang="ja-JP" altLang="ja-JP" dirty="0">
              <a:effectLst/>
            </a:endParaRPr>
          </a:p>
        </p:txBody>
      </p:sp>
      <p:sp>
        <p:nvSpPr>
          <p:cNvPr id="3" name="AutoShape 2">
            <a:extLst>
              <a:ext uri="{FF2B5EF4-FFF2-40B4-BE49-F238E27FC236}">
                <a16:creationId xmlns:a16="http://schemas.microsoft.com/office/drawing/2014/main" id="{AC390FF7-E1D6-E0CD-58D2-F7A3F9DB0DB9}"/>
              </a:ext>
            </a:extLst>
          </p:cNvPr>
          <p:cNvSpPr>
            <a:spLocks noChangeArrowheads="1"/>
          </p:cNvSpPr>
          <p:nvPr/>
        </p:nvSpPr>
        <p:spPr bwMode="auto">
          <a:xfrm>
            <a:off x="4332020" y="489496"/>
            <a:ext cx="4736855" cy="3974413"/>
          </a:xfrm>
          <a:prstGeom prst="foldedCorner">
            <a:avLst>
              <a:gd name="adj" fmla="val 12500"/>
            </a:avLst>
          </a:prstGeom>
          <a:solidFill>
            <a:srgbClr val="FFFF99"/>
          </a:solidFill>
          <a:ln w="9525">
            <a:solidFill>
              <a:schemeClr val="tx1"/>
            </a:solidFill>
            <a:round/>
            <a:headEnd/>
            <a:tailEnd/>
          </a:ln>
        </p:spPr>
        <p:txBody>
          <a:bodyPr wrap="none" anchor="ctr"/>
          <a:lstStyle>
            <a:lvl1pPr>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15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14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14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14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14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14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1400">
                <a:solidFill>
                  <a:schemeClr val="tx1"/>
                </a:solidFill>
                <a:latin typeface="Arial" panose="020B0604020202020204" pitchFamily="34" charset="0"/>
                <a:ea typeface="ＭＳ Ｐゴシック" panose="020B0600070205080204" pitchFamily="50" charset="-128"/>
              </a:defRPr>
            </a:lvl9pPr>
          </a:lstStyle>
          <a:p>
            <a:pPr algn="ctr" fontAlgn="base">
              <a:spcBef>
                <a:spcPct val="0"/>
              </a:spcBef>
              <a:spcAft>
                <a:spcPct val="0"/>
              </a:spcAft>
              <a:buNone/>
              <a:defRPr/>
            </a:pPr>
            <a:endParaRPr lang="en-US" altLang="ja-JP" sz="3692" dirty="0">
              <a:solidFill>
                <a:srgbClr val="000000"/>
              </a:solidFill>
            </a:endParaRPr>
          </a:p>
        </p:txBody>
      </p:sp>
      <p:sp>
        <p:nvSpPr>
          <p:cNvPr id="9" name="AutoShape 2">
            <a:extLst>
              <a:ext uri="{FF2B5EF4-FFF2-40B4-BE49-F238E27FC236}">
                <a16:creationId xmlns:a16="http://schemas.microsoft.com/office/drawing/2014/main" id="{1AE7008D-22BA-FB99-A582-F0C7E235EDE1}"/>
              </a:ext>
            </a:extLst>
          </p:cNvPr>
          <p:cNvSpPr>
            <a:spLocks noChangeArrowheads="1"/>
          </p:cNvSpPr>
          <p:nvPr/>
        </p:nvSpPr>
        <p:spPr bwMode="auto">
          <a:xfrm>
            <a:off x="108065" y="4582613"/>
            <a:ext cx="8939876" cy="1747816"/>
          </a:xfrm>
          <a:prstGeom prst="foldedCorner">
            <a:avLst>
              <a:gd name="adj" fmla="val 12500"/>
            </a:avLst>
          </a:prstGeom>
          <a:solidFill>
            <a:schemeClr val="accent1">
              <a:lumMod val="40000"/>
              <a:lumOff val="60000"/>
            </a:schemeClr>
          </a:solidFill>
          <a:ln w="9525">
            <a:solidFill>
              <a:schemeClr val="tx1"/>
            </a:solidFill>
            <a:round/>
            <a:headEnd/>
            <a:tailEnd/>
          </a:ln>
        </p:spPr>
        <p:txBody>
          <a:bodyPr wrap="none" anchor="ctr"/>
          <a:lstStyle>
            <a:lvl1pPr>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15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14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14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14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14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14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1400">
                <a:solidFill>
                  <a:schemeClr val="tx1"/>
                </a:solidFill>
                <a:latin typeface="Arial" panose="020B0604020202020204" pitchFamily="34" charset="0"/>
                <a:ea typeface="ＭＳ Ｐゴシック" panose="020B0600070205080204" pitchFamily="50" charset="-128"/>
              </a:defRPr>
            </a:lvl9pPr>
          </a:lstStyle>
          <a:p>
            <a:pPr algn="ctr" fontAlgn="base">
              <a:spcBef>
                <a:spcPct val="0"/>
              </a:spcBef>
              <a:spcAft>
                <a:spcPct val="0"/>
              </a:spcAft>
              <a:buNone/>
              <a:defRPr/>
            </a:pPr>
            <a:endParaRPr lang="en-US" altLang="ja-JP" sz="3692" dirty="0">
              <a:solidFill>
                <a:srgbClr val="000000"/>
              </a:solidFill>
            </a:endParaRPr>
          </a:p>
        </p:txBody>
      </p:sp>
      <p:sp>
        <p:nvSpPr>
          <p:cNvPr id="12" name="テキスト ボックス 11">
            <a:extLst>
              <a:ext uri="{FF2B5EF4-FFF2-40B4-BE49-F238E27FC236}">
                <a16:creationId xmlns:a16="http://schemas.microsoft.com/office/drawing/2014/main" id="{2B3A2687-C318-23A0-E003-1313FEED7F17}"/>
              </a:ext>
            </a:extLst>
          </p:cNvPr>
          <p:cNvSpPr txBox="1"/>
          <p:nvPr/>
        </p:nvSpPr>
        <p:spPr>
          <a:xfrm>
            <a:off x="180864" y="2638295"/>
            <a:ext cx="3265037" cy="646331"/>
          </a:xfrm>
          <a:prstGeom prst="rect">
            <a:avLst/>
          </a:prstGeom>
          <a:noFill/>
          <a:ln>
            <a:solidFill>
              <a:schemeClr val="tx1"/>
            </a:solidFill>
            <a:prstDash val="dash"/>
          </a:ln>
        </p:spPr>
        <p:txBody>
          <a:bodyPr wrap="square" rtlCol="0">
            <a:spAutoFit/>
          </a:bodyPr>
          <a:lstStyle/>
          <a:p>
            <a:pPr marL="0" algn="l" rtl="0" eaLnBrk="1" latinLnBrk="0" hangingPunct="1">
              <a:spcBef>
                <a:spcPts val="0"/>
              </a:spcBef>
              <a:spcAft>
                <a:spcPts val="0"/>
              </a:spcAft>
            </a:pPr>
            <a:r>
              <a:rPr kumimoji="1" lang="en-US" altLang="ja-JP" sz="1800" b="1" kern="1200" dirty="0">
                <a:solidFill>
                  <a:srgbClr val="000000"/>
                </a:solidFill>
                <a:effectLst/>
                <a:latin typeface="UD デジタル 教科書体 NP-B" panose="02020700000000000000" pitchFamily="18" charset="-128"/>
                <a:ea typeface="UD デジタル 教科書体 NP-B" panose="02020700000000000000" pitchFamily="18" charset="-128"/>
                <a:cs typeface="+mn-cs"/>
              </a:rPr>
              <a:t>【</a:t>
            </a:r>
            <a:r>
              <a:rPr kumimoji="1" lang="ja-JP" altLang="ja-JP" sz="1800" b="1" kern="1200" dirty="0">
                <a:solidFill>
                  <a:srgbClr val="000000"/>
                </a:solidFill>
                <a:effectLst/>
                <a:latin typeface="UD デジタル 教科書体 NP-B" panose="02020700000000000000" pitchFamily="18" charset="-128"/>
                <a:ea typeface="UD デジタル 教科書体 NP-B" panose="02020700000000000000" pitchFamily="18" charset="-128"/>
                <a:cs typeface="+mn-cs"/>
              </a:rPr>
              <a:t>課題</a:t>
            </a:r>
            <a:r>
              <a:rPr kumimoji="1" lang="en-US" altLang="ja-JP" sz="1800" b="1" kern="1200" dirty="0">
                <a:solidFill>
                  <a:srgbClr val="000000"/>
                </a:solidFill>
                <a:effectLst/>
                <a:latin typeface="UD デジタル 教科書体 NP-B" panose="02020700000000000000" pitchFamily="18" charset="-128"/>
                <a:ea typeface="UD デジタル 教科書体 NP-B" panose="02020700000000000000" pitchFamily="18" charset="-128"/>
                <a:cs typeface="+mn-cs"/>
              </a:rPr>
              <a:t>】</a:t>
            </a:r>
            <a:endParaRPr lang="ja-JP" altLang="ja-JP" dirty="0">
              <a:effectLst/>
            </a:endParaRPr>
          </a:p>
          <a:p>
            <a:pPr marL="0" algn="l" rtl="0" eaLnBrk="1" latinLnBrk="0" hangingPunct="1">
              <a:spcBef>
                <a:spcPts val="0"/>
              </a:spcBef>
              <a:spcAft>
                <a:spcPts val="0"/>
              </a:spcAft>
            </a:pPr>
            <a:r>
              <a:rPr kumimoji="1" lang="ja-JP" altLang="ja-JP" sz="1800" b="1" kern="1200" dirty="0">
                <a:effectLst/>
                <a:latin typeface="UD デジタル 教科書体 NP-B" panose="02020700000000000000" pitchFamily="18" charset="-128"/>
                <a:ea typeface="UD デジタル 教科書体 NP-B" panose="02020700000000000000" pitchFamily="18" charset="-128"/>
                <a:cs typeface="+mn-cs"/>
              </a:rPr>
              <a:t>今までと同じ内容になりがち</a:t>
            </a:r>
            <a:endParaRPr lang="ja-JP" altLang="ja-JP" dirty="0">
              <a:effectLst/>
            </a:endParaRPr>
          </a:p>
        </p:txBody>
      </p:sp>
      <p:sp>
        <p:nvSpPr>
          <p:cNvPr id="13" name="テキスト ボックス 12">
            <a:extLst>
              <a:ext uri="{FF2B5EF4-FFF2-40B4-BE49-F238E27FC236}">
                <a16:creationId xmlns:a16="http://schemas.microsoft.com/office/drawing/2014/main" id="{54B38089-F566-4C49-BBD2-B8F4D87CA7BB}"/>
              </a:ext>
            </a:extLst>
          </p:cNvPr>
          <p:cNvSpPr txBox="1"/>
          <p:nvPr/>
        </p:nvSpPr>
        <p:spPr>
          <a:xfrm>
            <a:off x="4429645" y="540833"/>
            <a:ext cx="4386474" cy="923330"/>
          </a:xfrm>
          <a:prstGeom prst="rect">
            <a:avLst/>
          </a:prstGeom>
          <a:noFill/>
          <a:ln>
            <a:solidFill>
              <a:schemeClr val="tx1"/>
            </a:solidFill>
            <a:prstDash val="dash"/>
          </a:ln>
        </p:spPr>
        <p:txBody>
          <a:bodyPr wrap="square" rtlCol="0">
            <a:spAutoFit/>
          </a:bodyPr>
          <a:lstStyle/>
          <a:p>
            <a:pPr marL="0" algn="l" rtl="0" eaLnBrk="1" latinLnBrk="0" hangingPunct="1">
              <a:spcBef>
                <a:spcPts val="0"/>
              </a:spcBef>
              <a:spcAft>
                <a:spcPts val="0"/>
              </a:spcAft>
            </a:pPr>
            <a:r>
              <a:rPr kumimoji="1" lang="en-US" altLang="ja-JP" sz="1800" b="1" kern="1200" dirty="0">
                <a:solidFill>
                  <a:srgbClr val="000000"/>
                </a:solidFill>
                <a:effectLst/>
                <a:latin typeface="UD デジタル 教科書体 NP-B" panose="02020700000000000000" pitchFamily="18" charset="-128"/>
                <a:ea typeface="UD デジタル 教科書体 NP-B" panose="02020700000000000000" pitchFamily="18" charset="-128"/>
                <a:cs typeface="+mn-cs"/>
              </a:rPr>
              <a:t>【</a:t>
            </a:r>
            <a:r>
              <a:rPr kumimoji="1" lang="ja-JP" altLang="ja-JP" sz="1800" b="1" kern="1200" dirty="0">
                <a:solidFill>
                  <a:srgbClr val="000000"/>
                </a:solidFill>
                <a:effectLst/>
                <a:latin typeface="UD デジタル 教科書体 NP-B" panose="02020700000000000000" pitchFamily="18" charset="-128"/>
                <a:ea typeface="UD デジタル 教科書体 NP-B" panose="02020700000000000000" pitchFamily="18" charset="-128"/>
                <a:cs typeface="+mn-cs"/>
              </a:rPr>
              <a:t>事例</a:t>
            </a:r>
            <a:r>
              <a:rPr kumimoji="1" lang="en-US" altLang="ja-JP" sz="1800" b="1" kern="1200" dirty="0">
                <a:solidFill>
                  <a:srgbClr val="000000"/>
                </a:solidFill>
                <a:effectLst/>
                <a:latin typeface="UD デジタル 教科書体 NP-B" panose="02020700000000000000" pitchFamily="18" charset="-128"/>
                <a:ea typeface="UD デジタル 教科書体 NP-B" panose="02020700000000000000" pitchFamily="18" charset="-128"/>
                <a:cs typeface="+mn-cs"/>
              </a:rPr>
              <a:t>】</a:t>
            </a:r>
            <a:endParaRPr lang="ja-JP" altLang="ja-JP" dirty="0">
              <a:effectLst/>
            </a:endParaRPr>
          </a:p>
          <a:p>
            <a:pPr marL="0" algn="l" rtl="0" eaLnBrk="1" latinLnBrk="0" hangingPunct="1">
              <a:spcBef>
                <a:spcPts val="0"/>
              </a:spcBef>
              <a:spcAft>
                <a:spcPts val="0"/>
              </a:spcAft>
            </a:pPr>
            <a:r>
              <a:rPr kumimoji="1" lang="ja-JP" altLang="ja-JP" sz="1800" b="1" kern="1200" dirty="0">
                <a:solidFill>
                  <a:srgbClr val="000000"/>
                </a:solidFill>
                <a:effectLst/>
                <a:latin typeface="UD デジタル 教科書体 NP-B" panose="02020700000000000000" pitchFamily="18" charset="-128"/>
                <a:ea typeface="UD デジタル 教科書体 NP-B" panose="02020700000000000000" pitchFamily="18" charset="-128"/>
                <a:cs typeface="+mn-cs"/>
              </a:rPr>
              <a:t>日本語学校と連携して学生さんたちに</a:t>
            </a:r>
            <a:endParaRPr kumimoji="1" lang="en-US" altLang="ja-JP" sz="1800" b="1" kern="1200" dirty="0">
              <a:solidFill>
                <a:srgbClr val="000000"/>
              </a:solidFill>
              <a:effectLst/>
              <a:latin typeface="UD デジタル 教科書体 NP-B" panose="02020700000000000000" pitchFamily="18" charset="-128"/>
              <a:ea typeface="UD デジタル 教科書体 NP-B" panose="02020700000000000000" pitchFamily="18" charset="-128"/>
              <a:cs typeface="+mn-cs"/>
            </a:endParaRPr>
          </a:p>
          <a:p>
            <a:pPr marL="0" algn="l" rtl="0" eaLnBrk="1" latinLnBrk="0" hangingPunct="1">
              <a:spcBef>
                <a:spcPts val="0"/>
              </a:spcBef>
              <a:spcAft>
                <a:spcPts val="0"/>
              </a:spcAft>
            </a:pPr>
            <a:r>
              <a:rPr kumimoji="1" lang="ja-JP" altLang="ja-JP" sz="1800" b="1" kern="1200" dirty="0">
                <a:solidFill>
                  <a:srgbClr val="000000"/>
                </a:solidFill>
                <a:effectLst/>
                <a:latin typeface="UD デジタル 教科書体 NP-B" panose="02020700000000000000" pitchFamily="18" charset="-128"/>
                <a:ea typeface="UD デジタル 教科書体 NP-B" panose="02020700000000000000" pitchFamily="18" charset="-128"/>
                <a:cs typeface="+mn-cs"/>
              </a:rPr>
              <a:t>事業に参加してもらった！</a:t>
            </a:r>
            <a:endParaRPr lang="ja-JP" altLang="ja-JP" dirty="0">
              <a:effectLst/>
            </a:endParaRPr>
          </a:p>
        </p:txBody>
      </p:sp>
      <p:sp>
        <p:nvSpPr>
          <p:cNvPr id="14" name="テキスト ボックス 13">
            <a:extLst>
              <a:ext uri="{FF2B5EF4-FFF2-40B4-BE49-F238E27FC236}">
                <a16:creationId xmlns:a16="http://schemas.microsoft.com/office/drawing/2014/main" id="{7CE8FA4E-E0E9-6E8E-6BC6-824416685FB6}"/>
              </a:ext>
            </a:extLst>
          </p:cNvPr>
          <p:cNvSpPr txBox="1"/>
          <p:nvPr/>
        </p:nvSpPr>
        <p:spPr>
          <a:xfrm>
            <a:off x="152047" y="4728742"/>
            <a:ext cx="8869820" cy="830997"/>
          </a:xfrm>
          <a:prstGeom prst="rect">
            <a:avLst/>
          </a:prstGeom>
          <a:noFill/>
          <a:ln>
            <a:solidFill>
              <a:schemeClr val="tx1"/>
            </a:solidFill>
            <a:prstDash val="dash"/>
          </a:ln>
        </p:spPr>
        <p:txBody>
          <a:bodyPr wrap="square" rtlCol="0">
            <a:spAutoFit/>
          </a:bodyPr>
          <a:lstStyle/>
          <a:p>
            <a:pPr marL="0" algn="l" rtl="0" eaLnBrk="1" latinLnBrk="0" hangingPunct="1">
              <a:spcBef>
                <a:spcPts val="0"/>
              </a:spcBef>
              <a:spcAft>
                <a:spcPts val="0"/>
              </a:spcAft>
            </a:pPr>
            <a:r>
              <a:rPr kumimoji="1" lang="ja-JP" altLang="ja-JP" sz="2400" b="1" kern="1200" dirty="0">
                <a:solidFill>
                  <a:srgbClr val="000000"/>
                </a:solidFill>
                <a:effectLst/>
                <a:latin typeface="UD デジタル 教科書体 NP-B" panose="02020700000000000000" pitchFamily="18" charset="-128"/>
                <a:ea typeface="UD デジタル 教科書体 NP-B" panose="02020700000000000000" pitchFamily="18" charset="-128"/>
                <a:cs typeface="+mn-cs"/>
              </a:rPr>
              <a:t>★最初の一歩★</a:t>
            </a:r>
            <a:endParaRPr lang="ja-JP" altLang="ja-JP" sz="2400" dirty="0">
              <a:effectLst/>
            </a:endParaRPr>
          </a:p>
          <a:p>
            <a:pPr marL="0" algn="l" rtl="0" eaLnBrk="1" latinLnBrk="0" hangingPunct="1">
              <a:spcBef>
                <a:spcPts val="0"/>
              </a:spcBef>
              <a:spcAft>
                <a:spcPts val="0"/>
              </a:spcAft>
            </a:pPr>
            <a:r>
              <a:rPr kumimoji="1" lang="ja-JP" altLang="ja-JP" sz="2400" b="1" kern="1200" dirty="0">
                <a:solidFill>
                  <a:srgbClr val="000000"/>
                </a:solidFill>
                <a:effectLst/>
                <a:latin typeface="UD デジタル 教科書体 NP-B" panose="02020700000000000000" pitchFamily="18" charset="-128"/>
                <a:ea typeface="UD デジタル 教科書体 NP-B" panose="02020700000000000000" pitchFamily="18" charset="-128"/>
                <a:cs typeface="+mn-cs"/>
              </a:rPr>
              <a:t>連携してやってみたいことを考えてみる</a:t>
            </a:r>
            <a:endParaRPr lang="ja-JP" altLang="ja-JP" sz="2400" dirty="0">
              <a:effectLst/>
            </a:endParaRPr>
          </a:p>
        </p:txBody>
      </p:sp>
      <p:sp>
        <p:nvSpPr>
          <p:cNvPr id="15" name="タイトル 1">
            <a:extLst>
              <a:ext uri="{FF2B5EF4-FFF2-40B4-BE49-F238E27FC236}">
                <a16:creationId xmlns:a16="http://schemas.microsoft.com/office/drawing/2014/main" id="{51E83AE2-6CAE-2BEE-0E5D-31FBCB55E561}"/>
              </a:ext>
            </a:extLst>
          </p:cNvPr>
          <p:cNvSpPr txBox="1">
            <a:spLocks/>
          </p:cNvSpPr>
          <p:nvPr/>
        </p:nvSpPr>
        <p:spPr>
          <a:xfrm>
            <a:off x="158619" y="1528421"/>
            <a:ext cx="3672698" cy="747508"/>
          </a:xfrm>
          <a:prstGeom prst="rect">
            <a:avLst/>
          </a:prstGeom>
          <a:ln>
            <a:noFill/>
            <a:prstDash val="dash"/>
          </a:ln>
        </p:spPr>
        <p:txBody>
          <a:bodyPr vert="horz" lIns="91440" tIns="45720" rIns="91440" bIns="45720" rtlCol="0" anchor="ctr">
            <a:normAutofit fontScale="92500"/>
          </a:bodyPr>
          <a:lst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a:lstStyle>
          <a:p>
            <a:pPr marL="0" algn="l" rtl="0" eaLnBrk="1" latinLnBrk="0" hangingPunct="1">
              <a:spcBef>
                <a:spcPts val="0"/>
              </a:spcBef>
              <a:spcAft>
                <a:spcPts val="0"/>
              </a:spcAft>
            </a:pPr>
            <a:r>
              <a:rPr kumimoji="1" lang="ja-JP" altLang="en-US" sz="1400" kern="1200" dirty="0">
                <a:effectLst/>
                <a:latin typeface="HG丸ｺﾞｼｯｸM-PRO" panose="020F0600000000000000" pitchFamily="50" charset="-128"/>
                <a:ea typeface="HG丸ｺﾞｼｯｸM-PRO" panose="020F0600000000000000" pitchFamily="50" charset="-128"/>
                <a:cs typeface="+mn-cs"/>
              </a:rPr>
              <a:t>新しいつながりから、</a:t>
            </a:r>
            <a:r>
              <a:rPr kumimoji="1" lang="ja-JP" altLang="ja-JP" sz="1400" kern="1200" dirty="0">
                <a:effectLst/>
                <a:latin typeface="HG丸ｺﾞｼｯｸM-PRO" panose="020F0600000000000000" pitchFamily="50" charset="-128"/>
                <a:ea typeface="HG丸ｺﾞｼｯｸM-PRO" panose="020F0600000000000000" pitchFamily="50" charset="-128"/>
                <a:cs typeface="+mn-cs"/>
              </a:rPr>
              <a:t>事業</a:t>
            </a:r>
            <a:r>
              <a:rPr kumimoji="1" lang="ja-JP" altLang="en-US" sz="1400" kern="1200" dirty="0">
                <a:effectLst/>
                <a:latin typeface="HG丸ｺﾞｼｯｸM-PRO" panose="020F0600000000000000" pitchFamily="50" charset="-128"/>
                <a:ea typeface="HG丸ｺﾞｼｯｸM-PRO" panose="020F0600000000000000" pitchFamily="50" charset="-128"/>
                <a:cs typeface="+mn-cs"/>
              </a:rPr>
              <a:t>内容を</a:t>
            </a:r>
            <a:endParaRPr kumimoji="1" lang="en-US" altLang="ja-JP" sz="1400" kern="1200" dirty="0">
              <a:effectLst/>
              <a:latin typeface="HG丸ｺﾞｼｯｸM-PRO" panose="020F0600000000000000" pitchFamily="50" charset="-128"/>
              <a:ea typeface="HG丸ｺﾞｼｯｸM-PRO" panose="020F0600000000000000" pitchFamily="50" charset="-128"/>
              <a:cs typeface="+mn-cs"/>
            </a:endParaRPr>
          </a:p>
          <a:p>
            <a:pPr marL="0" algn="l" rtl="0" eaLnBrk="1" latinLnBrk="0" hangingPunct="1">
              <a:spcBef>
                <a:spcPts val="0"/>
              </a:spcBef>
              <a:spcAft>
                <a:spcPts val="0"/>
              </a:spcAft>
            </a:pPr>
            <a:r>
              <a:rPr kumimoji="1" lang="ja-JP" altLang="en-US" sz="1400" kern="1200" dirty="0">
                <a:effectLst/>
                <a:latin typeface="HG丸ｺﾞｼｯｸM-PRO" panose="020F0600000000000000" pitchFamily="50" charset="-128"/>
                <a:ea typeface="HG丸ｺﾞｼｯｸM-PRO" panose="020F0600000000000000" pitchFamily="50" charset="-128"/>
                <a:cs typeface="+mn-cs"/>
              </a:rPr>
              <a:t>工夫することができるし、国籍や世代を超えた交流により、コミュニティが豊かになる</a:t>
            </a:r>
            <a:endParaRPr lang="ja-JP" altLang="ja-JP" sz="1400" dirty="0">
              <a:effectLst/>
            </a:endParaRPr>
          </a:p>
        </p:txBody>
      </p:sp>
      <p:sp>
        <p:nvSpPr>
          <p:cNvPr id="16" name="タイトル 1">
            <a:extLst>
              <a:ext uri="{FF2B5EF4-FFF2-40B4-BE49-F238E27FC236}">
                <a16:creationId xmlns:a16="http://schemas.microsoft.com/office/drawing/2014/main" id="{5A1B43EE-61CD-D34B-0CCB-152397A88F81}"/>
              </a:ext>
            </a:extLst>
          </p:cNvPr>
          <p:cNvSpPr txBox="1">
            <a:spLocks/>
          </p:cNvSpPr>
          <p:nvPr/>
        </p:nvSpPr>
        <p:spPr>
          <a:xfrm>
            <a:off x="99677" y="3396254"/>
            <a:ext cx="3797282" cy="939558"/>
          </a:xfrm>
          <a:prstGeom prst="rect">
            <a:avLst/>
          </a:prstGeom>
          <a:ln>
            <a:noFill/>
            <a:prstDash val="dash"/>
          </a:ln>
        </p:spPr>
        <p:txBody>
          <a:bodyPr vert="horz" lIns="91440" tIns="45720" rIns="91440" bIns="45720" rtlCol="0" anchor="ctr">
            <a:normAutofit/>
          </a:bodyPr>
          <a:lst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a:lstStyle>
          <a:p>
            <a:pPr marL="0" algn="l" rtl="0" eaLnBrk="1" latinLnBrk="0" hangingPunct="1">
              <a:spcBef>
                <a:spcPts val="0"/>
              </a:spcBef>
              <a:spcAft>
                <a:spcPts val="0"/>
              </a:spcAft>
            </a:pPr>
            <a:r>
              <a:rPr kumimoji="1" lang="ja-JP" altLang="ja-JP" sz="1400" kern="1200" dirty="0">
                <a:solidFill>
                  <a:srgbClr val="000000"/>
                </a:solidFill>
                <a:effectLst/>
                <a:latin typeface="HG丸ｺﾞｼｯｸM-PRO" panose="020F0600000000000000" pitchFamily="50" charset="-128"/>
                <a:ea typeface="HG丸ｺﾞｼｯｸM-PRO" panose="020F0600000000000000" pitchFamily="50" charset="-128"/>
                <a:cs typeface="+mn-cs"/>
              </a:rPr>
              <a:t>「去年と同じ」「これまでどおり」の事業になってしまいがち･･･</a:t>
            </a:r>
            <a:endParaRPr kumimoji="1" lang="en-US" altLang="ja-JP" sz="1400" kern="1200" dirty="0">
              <a:solidFill>
                <a:srgbClr val="000000"/>
              </a:solidFill>
              <a:latin typeface="HG丸ｺﾞｼｯｸM-PRO" panose="020F0600000000000000" pitchFamily="50" charset="-128"/>
              <a:ea typeface="HG丸ｺﾞｼｯｸM-PRO" panose="020F0600000000000000" pitchFamily="50" charset="-128"/>
              <a:cs typeface="+mn-cs"/>
            </a:endParaRPr>
          </a:p>
        </p:txBody>
      </p:sp>
      <p:sp>
        <p:nvSpPr>
          <p:cNvPr id="17" name="タイトル 1">
            <a:extLst>
              <a:ext uri="{FF2B5EF4-FFF2-40B4-BE49-F238E27FC236}">
                <a16:creationId xmlns:a16="http://schemas.microsoft.com/office/drawing/2014/main" id="{9F8DF206-774C-32D1-39F7-FADCC3163D3C}"/>
              </a:ext>
            </a:extLst>
          </p:cNvPr>
          <p:cNvSpPr txBox="1">
            <a:spLocks/>
          </p:cNvSpPr>
          <p:nvPr/>
        </p:nvSpPr>
        <p:spPr>
          <a:xfrm>
            <a:off x="4432771" y="1507706"/>
            <a:ext cx="4575481" cy="2805240"/>
          </a:xfrm>
          <a:prstGeom prst="rect">
            <a:avLst/>
          </a:prstGeom>
          <a:ln>
            <a:noFill/>
            <a:prstDash val="dash"/>
          </a:ln>
        </p:spPr>
        <p:txBody>
          <a:bodyPr vert="horz" lIns="91440" tIns="45720" rIns="91440" bIns="45720" rtlCol="0" anchor="ctr">
            <a:noAutofit/>
          </a:bodyPr>
          <a:lst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a:lstStyle>
          <a:p>
            <a:pPr marL="0" algn="l" rtl="0" eaLnBrk="1" latinLnBrk="0" hangingPunct="1">
              <a:spcBef>
                <a:spcPts val="0"/>
              </a:spcBef>
              <a:spcAft>
                <a:spcPts val="0"/>
              </a:spcAft>
            </a:pPr>
            <a:r>
              <a:rPr kumimoji="1" lang="ja-JP" altLang="ja-JP" sz="1300" kern="1200" dirty="0">
                <a:effectLst/>
                <a:latin typeface="HG丸ｺﾞｼｯｸM-PRO" panose="020F0600000000000000" pitchFamily="50" charset="-128"/>
                <a:ea typeface="HG丸ｺﾞｼｯｸM-PRO" panose="020F0600000000000000" pitchFamily="50" charset="-128"/>
                <a:cs typeface="+mn-cs"/>
              </a:rPr>
              <a:t>外国籍住民が多い生野区では、最近日本語学校が</a:t>
            </a:r>
            <a:endParaRPr kumimoji="1" lang="en-US" altLang="ja-JP" sz="1300" kern="1200" dirty="0">
              <a:effectLst/>
              <a:latin typeface="HG丸ｺﾞｼｯｸM-PRO" panose="020F0600000000000000" pitchFamily="50" charset="-128"/>
              <a:ea typeface="HG丸ｺﾞｼｯｸM-PRO" panose="020F0600000000000000" pitchFamily="50" charset="-128"/>
              <a:cs typeface="+mn-cs"/>
            </a:endParaRPr>
          </a:p>
          <a:p>
            <a:pPr marL="0" algn="l" rtl="0" eaLnBrk="1" latinLnBrk="0" hangingPunct="1">
              <a:spcBef>
                <a:spcPts val="0"/>
              </a:spcBef>
              <a:spcAft>
                <a:spcPts val="0"/>
              </a:spcAft>
            </a:pPr>
            <a:r>
              <a:rPr kumimoji="1" lang="ja-JP" altLang="ja-JP" sz="1300" kern="1200" dirty="0">
                <a:effectLst/>
                <a:latin typeface="HG丸ｺﾞｼｯｸM-PRO" panose="020F0600000000000000" pitchFamily="50" charset="-128"/>
                <a:ea typeface="HG丸ｺﾞｼｯｸM-PRO" panose="020F0600000000000000" pitchFamily="50" charset="-128"/>
                <a:cs typeface="+mn-cs"/>
              </a:rPr>
              <a:t>増えています。</a:t>
            </a:r>
            <a:r>
              <a:rPr lang="ja-JP" altLang="en-US" sz="1300" dirty="0">
                <a:latin typeface="HG丸ｺﾞｼｯｸM-PRO" panose="020F0600000000000000" pitchFamily="50" charset="-128"/>
                <a:ea typeface="HG丸ｺﾞｼｯｸM-PRO" panose="020F0600000000000000" pitchFamily="50" charset="-128"/>
                <a:cs typeface="+mn-cs"/>
              </a:rPr>
              <a:t>学校側の協力と、</a:t>
            </a:r>
            <a:endParaRPr lang="en-US" altLang="ja-JP" sz="1300" dirty="0">
              <a:latin typeface="HG丸ｺﾞｼｯｸM-PRO" panose="020F0600000000000000" pitchFamily="50" charset="-128"/>
              <a:ea typeface="HG丸ｺﾞｼｯｸM-PRO" panose="020F0600000000000000" pitchFamily="50" charset="-128"/>
              <a:cs typeface="+mn-cs"/>
            </a:endParaRPr>
          </a:p>
          <a:p>
            <a:pPr marL="0" algn="l" rtl="0" eaLnBrk="1" latinLnBrk="0" hangingPunct="1">
              <a:spcBef>
                <a:spcPts val="0"/>
              </a:spcBef>
              <a:spcAft>
                <a:spcPts val="0"/>
              </a:spcAft>
            </a:pPr>
            <a:r>
              <a:rPr kumimoji="1" lang="ja-JP" altLang="en-US" sz="1300" kern="1200" dirty="0">
                <a:effectLst/>
                <a:latin typeface="HG丸ｺﾞｼｯｸM-PRO" panose="020F0600000000000000" pitchFamily="50" charset="-128"/>
                <a:ea typeface="HG丸ｺﾞｼｯｸM-PRO" panose="020F0600000000000000" pitchFamily="50" charset="-128"/>
                <a:cs typeface="+mn-cs"/>
              </a:rPr>
              <a:t>まちづくりセンターからのすすめもあり、</a:t>
            </a:r>
            <a:endParaRPr kumimoji="1" lang="en-US" altLang="ja-JP" sz="1300" kern="1200" dirty="0">
              <a:effectLst/>
              <a:latin typeface="HG丸ｺﾞｼｯｸM-PRO" panose="020F0600000000000000" pitchFamily="50" charset="-128"/>
              <a:ea typeface="HG丸ｺﾞｼｯｸM-PRO" panose="020F0600000000000000" pitchFamily="50" charset="-128"/>
              <a:cs typeface="+mn-cs"/>
            </a:endParaRPr>
          </a:p>
          <a:p>
            <a:pPr marL="0" algn="l" rtl="0" eaLnBrk="1" latinLnBrk="0" hangingPunct="1">
              <a:spcBef>
                <a:spcPts val="0"/>
              </a:spcBef>
              <a:spcAft>
                <a:spcPts val="0"/>
              </a:spcAft>
            </a:pPr>
            <a:r>
              <a:rPr kumimoji="1" lang="ja-JP" altLang="ja-JP" sz="1300" kern="1200" dirty="0">
                <a:effectLst/>
                <a:latin typeface="HG丸ｺﾞｼｯｸM-PRO" panose="020F0600000000000000" pitchFamily="50" charset="-128"/>
                <a:ea typeface="HG丸ｺﾞｼｯｸM-PRO" panose="020F0600000000000000" pitchFamily="50" charset="-128"/>
                <a:cs typeface="+mn-cs"/>
              </a:rPr>
              <a:t>日本語学校の学生さん</a:t>
            </a:r>
            <a:r>
              <a:rPr kumimoji="1" lang="ja-JP" altLang="en-US" sz="1300" kern="1200" dirty="0">
                <a:effectLst/>
                <a:latin typeface="HG丸ｺﾞｼｯｸM-PRO" panose="020F0600000000000000" pitchFamily="50" charset="-128"/>
                <a:ea typeface="HG丸ｺﾞｼｯｸM-PRO" panose="020F0600000000000000" pitchFamily="50" charset="-128"/>
                <a:cs typeface="+mn-cs"/>
              </a:rPr>
              <a:t>と交流することにしました。</a:t>
            </a:r>
            <a:endParaRPr kumimoji="1" lang="en-US" altLang="ja-JP" sz="1300" kern="1200" dirty="0">
              <a:effectLst/>
              <a:latin typeface="HG丸ｺﾞｼｯｸM-PRO" panose="020F0600000000000000" pitchFamily="50" charset="-128"/>
              <a:ea typeface="HG丸ｺﾞｼｯｸM-PRO" panose="020F0600000000000000" pitchFamily="50" charset="-128"/>
              <a:cs typeface="+mn-cs"/>
            </a:endParaRPr>
          </a:p>
          <a:p>
            <a:pPr marL="0" algn="l" rtl="0" eaLnBrk="1" latinLnBrk="0" hangingPunct="1">
              <a:spcBef>
                <a:spcPts val="0"/>
              </a:spcBef>
              <a:spcAft>
                <a:spcPts val="0"/>
              </a:spcAft>
            </a:pPr>
            <a:r>
              <a:rPr lang="ja-JP" altLang="en-US" sz="1300" dirty="0">
                <a:latin typeface="HG丸ｺﾞｼｯｸM-PRO" panose="020F0600000000000000" pitchFamily="50" charset="-128"/>
                <a:ea typeface="HG丸ｺﾞｼｯｸM-PRO" panose="020F0600000000000000" pitchFamily="50" charset="-128"/>
                <a:cs typeface="+mn-cs"/>
              </a:rPr>
              <a:t>はじめはふれあい喫茶での交流から始まりました。</a:t>
            </a:r>
            <a:endParaRPr lang="en-US" altLang="ja-JP" sz="1300" dirty="0">
              <a:latin typeface="HG丸ｺﾞｼｯｸM-PRO" panose="020F0600000000000000" pitchFamily="50" charset="-128"/>
              <a:ea typeface="HG丸ｺﾞｼｯｸM-PRO" panose="020F0600000000000000" pitchFamily="50" charset="-128"/>
              <a:cs typeface="+mn-cs"/>
            </a:endParaRPr>
          </a:p>
          <a:p>
            <a:pPr marL="0" algn="l" rtl="0" eaLnBrk="1" latinLnBrk="0" hangingPunct="1">
              <a:spcBef>
                <a:spcPts val="0"/>
              </a:spcBef>
              <a:spcAft>
                <a:spcPts val="0"/>
              </a:spcAft>
            </a:pPr>
            <a:r>
              <a:rPr lang="ja-JP" altLang="en-US" sz="1300" dirty="0">
                <a:latin typeface="HG丸ｺﾞｼｯｸM-PRO" panose="020F0600000000000000" pitchFamily="50" charset="-128"/>
                <a:ea typeface="HG丸ｺﾞｼｯｸM-PRO" panose="020F0600000000000000" pitchFamily="50" charset="-128"/>
                <a:cs typeface="+mn-cs"/>
              </a:rPr>
              <a:t>おしゃべりしたり、祖国の踊りを踊ったり、</a:t>
            </a:r>
            <a:endParaRPr lang="en-US" altLang="ja-JP" sz="1300" dirty="0">
              <a:latin typeface="HG丸ｺﾞｼｯｸM-PRO" panose="020F0600000000000000" pitchFamily="50" charset="-128"/>
              <a:ea typeface="HG丸ｺﾞｼｯｸM-PRO" panose="020F0600000000000000" pitchFamily="50" charset="-128"/>
              <a:cs typeface="+mn-cs"/>
            </a:endParaRPr>
          </a:p>
          <a:p>
            <a:pPr marL="0" algn="l" rtl="0" eaLnBrk="1" latinLnBrk="0" hangingPunct="1">
              <a:spcBef>
                <a:spcPts val="0"/>
              </a:spcBef>
              <a:spcAft>
                <a:spcPts val="0"/>
              </a:spcAft>
            </a:pPr>
            <a:r>
              <a:rPr lang="ja-JP" altLang="en-US" sz="1300" dirty="0">
                <a:latin typeface="HG丸ｺﾞｼｯｸM-PRO" panose="020F0600000000000000" pitchFamily="50" charset="-128"/>
                <a:ea typeface="HG丸ｺﾞｼｯｸM-PRO" panose="020F0600000000000000" pitchFamily="50" charset="-128"/>
                <a:cs typeface="+mn-cs"/>
              </a:rPr>
              <a:t>学校のイベントに参加したこともありました。</a:t>
            </a:r>
            <a:endParaRPr lang="en-US" altLang="ja-JP" sz="1300" dirty="0">
              <a:latin typeface="HG丸ｺﾞｼｯｸM-PRO" panose="020F0600000000000000" pitchFamily="50" charset="-128"/>
              <a:ea typeface="HG丸ｺﾞｼｯｸM-PRO" panose="020F0600000000000000" pitchFamily="50" charset="-128"/>
              <a:cs typeface="+mn-cs"/>
            </a:endParaRPr>
          </a:p>
          <a:p>
            <a:pPr marL="0" algn="l" rtl="0" eaLnBrk="1" latinLnBrk="0" hangingPunct="1">
              <a:spcBef>
                <a:spcPts val="0"/>
              </a:spcBef>
              <a:spcAft>
                <a:spcPts val="0"/>
              </a:spcAft>
            </a:pPr>
            <a:r>
              <a:rPr lang="ja-JP" altLang="en-US" sz="1300" dirty="0">
                <a:latin typeface="HG丸ｺﾞｼｯｸM-PRO" panose="020F0600000000000000" pitchFamily="50" charset="-128"/>
                <a:ea typeface="HG丸ｺﾞｼｯｸM-PRO" panose="020F0600000000000000" pitchFamily="50" charset="-128"/>
                <a:cs typeface="+mn-cs"/>
              </a:rPr>
              <a:t>地域も手伝ってもらうだけではありません。</a:t>
            </a:r>
            <a:endParaRPr lang="en-US" altLang="ja-JP" sz="1300" dirty="0">
              <a:latin typeface="HG丸ｺﾞｼｯｸM-PRO" panose="020F0600000000000000" pitchFamily="50" charset="-128"/>
              <a:ea typeface="HG丸ｺﾞｼｯｸM-PRO" panose="020F0600000000000000" pitchFamily="50" charset="-128"/>
              <a:cs typeface="+mn-cs"/>
            </a:endParaRPr>
          </a:p>
          <a:p>
            <a:pPr marL="0" algn="l" rtl="0" eaLnBrk="1" latinLnBrk="0" hangingPunct="1">
              <a:spcBef>
                <a:spcPts val="0"/>
              </a:spcBef>
              <a:spcAft>
                <a:spcPts val="0"/>
              </a:spcAft>
            </a:pPr>
            <a:r>
              <a:rPr kumimoji="1" lang="ja-JP" altLang="en-US" sz="1300" kern="1200" dirty="0">
                <a:effectLst/>
                <a:latin typeface="HG丸ｺﾞｼｯｸM-PRO" panose="020F0600000000000000" pitchFamily="50" charset="-128"/>
                <a:ea typeface="HG丸ｺﾞｼｯｸM-PRO" panose="020F0600000000000000" pitchFamily="50" charset="-128"/>
                <a:cs typeface="+mn-cs"/>
              </a:rPr>
              <a:t>地域の方々から不要になった浴衣を提供していただき、</a:t>
            </a:r>
            <a:endParaRPr kumimoji="1" lang="en-US" altLang="ja-JP" sz="1300" kern="1200" dirty="0">
              <a:effectLst/>
              <a:latin typeface="HG丸ｺﾞｼｯｸM-PRO" panose="020F0600000000000000" pitchFamily="50" charset="-128"/>
              <a:ea typeface="HG丸ｺﾞｼｯｸM-PRO" panose="020F0600000000000000" pitchFamily="50" charset="-128"/>
              <a:cs typeface="+mn-cs"/>
            </a:endParaRPr>
          </a:p>
          <a:p>
            <a:pPr marL="0" algn="l" rtl="0" eaLnBrk="1" latinLnBrk="0" hangingPunct="1">
              <a:spcBef>
                <a:spcPts val="0"/>
              </a:spcBef>
              <a:spcAft>
                <a:spcPts val="0"/>
              </a:spcAft>
            </a:pPr>
            <a:r>
              <a:rPr kumimoji="1" lang="ja-JP" altLang="en-US" sz="1300" kern="1200" dirty="0">
                <a:effectLst/>
                <a:latin typeface="HG丸ｺﾞｼｯｸM-PRO" panose="020F0600000000000000" pitchFamily="50" charset="-128"/>
                <a:ea typeface="HG丸ｺﾞｼｯｸM-PRO" panose="020F0600000000000000" pitchFamily="50" charset="-128"/>
                <a:cs typeface="+mn-cs"/>
              </a:rPr>
              <a:t>学生たちに浴衣を着てもらい、</a:t>
            </a:r>
            <a:endParaRPr kumimoji="1" lang="en-US" altLang="ja-JP" sz="1300" kern="1200" dirty="0">
              <a:effectLst/>
              <a:latin typeface="HG丸ｺﾞｼｯｸM-PRO" panose="020F0600000000000000" pitchFamily="50" charset="-128"/>
              <a:ea typeface="HG丸ｺﾞｼｯｸM-PRO" panose="020F0600000000000000" pitchFamily="50" charset="-128"/>
              <a:cs typeface="+mn-cs"/>
            </a:endParaRPr>
          </a:p>
          <a:p>
            <a:pPr marL="0" algn="l" rtl="0" eaLnBrk="1" latinLnBrk="0" hangingPunct="1">
              <a:spcBef>
                <a:spcPts val="0"/>
              </a:spcBef>
              <a:spcAft>
                <a:spcPts val="0"/>
              </a:spcAft>
            </a:pPr>
            <a:r>
              <a:rPr kumimoji="1" lang="ja-JP" altLang="en-US" sz="1300" kern="1200" dirty="0">
                <a:effectLst/>
                <a:latin typeface="HG丸ｺﾞｼｯｸM-PRO" panose="020F0600000000000000" pitchFamily="50" charset="-128"/>
                <a:ea typeface="HG丸ｺﾞｼｯｸM-PRO" panose="020F0600000000000000" pitchFamily="50" charset="-128"/>
                <a:cs typeface="+mn-cs"/>
              </a:rPr>
              <a:t>まつりに一緒に参加しました。</a:t>
            </a:r>
            <a:endParaRPr kumimoji="1" lang="en-US" altLang="ja-JP" sz="1300" kern="1200" dirty="0">
              <a:effectLst/>
              <a:latin typeface="HG丸ｺﾞｼｯｸM-PRO" panose="020F0600000000000000" pitchFamily="50" charset="-128"/>
              <a:ea typeface="HG丸ｺﾞｼｯｸM-PRO" panose="020F0600000000000000" pitchFamily="50" charset="-128"/>
              <a:cs typeface="+mn-cs"/>
            </a:endParaRPr>
          </a:p>
          <a:p>
            <a:pPr marL="0" algn="l" rtl="0" eaLnBrk="1" latinLnBrk="0" hangingPunct="1">
              <a:spcBef>
                <a:spcPts val="0"/>
              </a:spcBef>
              <a:spcAft>
                <a:spcPts val="0"/>
              </a:spcAft>
            </a:pPr>
            <a:r>
              <a:rPr kumimoji="1" lang="ja-JP" altLang="en-US" sz="1300" kern="1200" dirty="0">
                <a:effectLst/>
                <a:latin typeface="HG丸ｺﾞｼｯｸM-PRO" panose="020F0600000000000000" pitchFamily="50" charset="-128"/>
                <a:ea typeface="HG丸ｺﾞｼｯｸM-PRO" panose="020F0600000000000000" pitchFamily="50" charset="-128"/>
                <a:cs typeface="+mn-cs"/>
              </a:rPr>
              <a:t>言葉が通じず、</a:t>
            </a:r>
            <a:r>
              <a:rPr kumimoji="1" lang="ja-JP" altLang="ja-JP" sz="1300" kern="1200" dirty="0">
                <a:effectLst/>
                <a:latin typeface="HG丸ｺﾞｼｯｸM-PRO" panose="020F0600000000000000" pitchFamily="50" charset="-128"/>
                <a:ea typeface="HG丸ｺﾞｼｯｸM-PRO" panose="020F0600000000000000" pitchFamily="50" charset="-128"/>
                <a:cs typeface="+mn-cs"/>
              </a:rPr>
              <a:t>最初は</a:t>
            </a:r>
            <a:r>
              <a:rPr kumimoji="1" lang="ja-JP" altLang="en-US" sz="1300" kern="1200" dirty="0">
                <a:effectLst/>
                <a:latin typeface="HG丸ｺﾞｼｯｸM-PRO" panose="020F0600000000000000" pitchFamily="50" charset="-128"/>
                <a:ea typeface="HG丸ｺﾞｼｯｸM-PRO" panose="020F0600000000000000" pitchFamily="50" charset="-128"/>
                <a:cs typeface="+mn-cs"/>
              </a:rPr>
              <a:t>とまどいもありましたが</a:t>
            </a:r>
            <a:r>
              <a:rPr kumimoji="1" lang="ja-JP" altLang="ja-JP" sz="1300" kern="1200" dirty="0">
                <a:effectLst/>
                <a:latin typeface="HG丸ｺﾞｼｯｸM-PRO" panose="020F0600000000000000" pitchFamily="50" charset="-128"/>
                <a:ea typeface="HG丸ｺﾞｼｯｸM-PRO" panose="020F0600000000000000" pitchFamily="50" charset="-128"/>
                <a:cs typeface="+mn-cs"/>
              </a:rPr>
              <a:t>、</a:t>
            </a:r>
            <a:endParaRPr kumimoji="1" lang="en-US" altLang="ja-JP" sz="1300" kern="1200" dirty="0">
              <a:effectLst/>
              <a:latin typeface="HG丸ｺﾞｼｯｸM-PRO" panose="020F0600000000000000" pitchFamily="50" charset="-128"/>
              <a:ea typeface="HG丸ｺﾞｼｯｸM-PRO" panose="020F0600000000000000" pitchFamily="50" charset="-128"/>
              <a:cs typeface="+mn-cs"/>
            </a:endParaRPr>
          </a:p>
          <a:p>
            <a:pPr marL="0" algn="l" rtl="0" eaLnBrk="1" latinLnBrk="0" hangingPunct="1">
              <a:spcBef>
                <a:spcPts val="0"/>
              </a:spcBef>
              <a:spcAft>
                <a:spcPts val="0"/>
              </a:spcAft>
            </a:pPr>
            <a:r>
              <a:rPr kumimoji="1" lang="ja-JP" altLang="en-US" sz="1300" kern="1200" dirty="0">
                <a:effectLst/>
                <a:latin typeface="HG丸ｺﾞｼｯｸM-PRO" panose="020F0600000000000000" pitchFamily="50" charset="-128"/>
                <a:ea typeface="HG丸ｺﾞｼｯｸM-PRO" panose="020F0600000000000000" pitchFamily="50" charset="-128"/>
                <a:cs typeface="+mn-cs"/>
              </a:rPr>
              <a:t>たくさんお話しするうちに、いまでは</a:t>
            </a:r>
            <a:r>
              <a:rPr kumimoji="1" lang="ja-JP" altLang="ja-JP" sz="1300" kern="1200" dirty="0">
                <a:effectLst/>
                <a:latin typeface="HG丸ｺﾞｼｯｸM-PRO" panose="020F0600000000000000" pitchFamily="50" charset="-128"/>
                <a:ea typeface="HG丸ｺﾞｼｯｸM-PRO" panose="020F0600000000000000" pitchFamily="50" charset="-128"/>
                <a:cs typeface="+mn-cs"/>
              </a:rPr>
              <a:t>一緒に楽しく</a:t>
            </a:r>
            <a:endParaRPr kumimoji="1" lang="en-US" altLang="ja-JP" sz="1300" kern="1200" dirty="0">
              <a:effectLst/>
              <a:latin typeface="HG丸ｺﾞｼｯｸM-PRO" panose="020F0600000000000000" pitchFamily="50" charset="-128"/>
              <a:ea typeface="HG丸ｺﾞｼｯｸM-PRO" panose="020F0600000000000000" pitchFamily="50" charset="-128"/>
              <a:cs typeface="+mn-cs"/>
            </a:endParaRPr>
          </a:p>
          <a:p>
            <a:pPr marL="0" algn="l" rtl="0" eaLnBrk="1" latinLnBrk="0" hangingPunct="1">
              <a:spcBef>
                <a:spcPts val="0"/>
              </a:spcBef>
              <a:spcAft>
                <a:spcPts val="0"/>
              </a:spcAft>
            </a:pPr>
            <a:r>
              <a:rPr kumimoji="1" lang="ja-JP" altLang="ja-JP" sz="1300" kern="1200" dirty="0">
                <a:effectLst/>
                <a:latin typeface="HG丸ｺﾞｼｯｸM-PRO" panose="020F0600000000000000" pitchFamily="50" charset="-128"/>
                <a:ea typeface="HG丸ｺﾞｼｯｸM-PRO" panose="020F0600000000000000" pitchFamily="50" charset="-128"/>
                <a:cs typeface="+mn-cs"/>
              </a:rPr>
              <a:t>活動しています。お互いのモチベーションＵＰ！</a:t>
            </a:r>
            <a:endParaRPr lang="ja-JP" altLang="ja-JP" sz="1300" dirty="0">
              <a:effectLst/>
            </a:endParaRPr>
          </a:p>
          <a:p>
            <a:pPr marL="0" algn="l" rtl="0" eaLnBrk="1" latinLnBrk="0" hangingPunct="1">
              <a:spcBef>
                <a:spcPts val="0"/>
              </a:spcBef>
              <a:spcAft>
                <a:spcPts val="0"/>
              </a:spcAft>
            </a:pPr>
            <a:r>
              <a:rPr kumimoji="1" lang="ja-JP" altLang="ja-JP" sz="1300" kern="1200" dirty="0">
                <a:solidFill>
                  <a:srgbClr val="000000"/>
                </a:solidFill>
                <a:effectLst/>
                <a:latin typeface="HG丸ｺﾞｼｯｸM-PRO" panose="020F0600000000000000" pitchFamily="50" charset="-128"/>
                <a:ea typeface="HG丸ｺﾞｼｯｸM-PRO" panose="020F0600000000000000" pitchFamily="50" charset="-128"/>
                <a:cs typeface="+mn-cs"/>
              </a:rPr>
              <a:t>今は２地域で、日本語学校との連携が実施されています。</a:t>
            </a:r>
            <a:endParaRPr lang="ja-JP" altLang="ja-JP" sz="1300" dirty="0">
              <a:effectLst/>
            </a:endParaRPr>
          </a:p>
        </p:txBody>
      </p:sp>
      <p:sp>
        <p:nvSpPr>
          <p:cNvPr id="7" name="タイトル 1">
            <a:extLst>
              <a:ext uri="{FF2B5EF4-FFF2-40B4-BE49-F238E27FC236}">
                <a16:creationId xmlns:a16="http://schemas.microsoft.com/office/drawing/2014/main" id="{EC738B63-65F9-EA2C-E329-E5EA901E80E0}"/>
              </a:ext>
            </a:extLst>
          </p:cNvPr>
          <p:cNvSpPr txBox="1">
            <a:spLocks/>
          </p:cNvSpPr>
          <p:nvPr/>
        </p:nvSpPr>
        <p:spPr>
          <a:xfrm>
            <a:off x="233312" y="5540340"/>
            <a:ext cx="8502819" cy="785960"/>
          </a:xfrm>
          <a:prstGeom prst="rect">
            <a:avLst/>
          </a:prstGeom>
          <a:ln>
            <a:noFill/>
            <a:prstDash val="dash"/>
          </a:ln>
        </p:spPr>
        <p:txBody>
          <a:bodyPr vert="horz" lIns="91440" tIns="45720" rIns="91440" bIns="45720" rtlCol="0" anchor="ctr">
            <a:noAutofit/>
          </a:bodyPr>
          <a:lst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a:lstStyle>
          <a:p>
            <a:pPr marL="0" algn="l" rtl="0" eaLnBrk="1" latinLnBrk="0" hangingPunct="1">
              <a:lnSpc>
                <a:spcPct val="110000"/>
              </a:lnSpc>
              <a:spcBef>
                <a:spcPts val="0"/>
              </a:spcBef>
              <a:spcAft>
                <a:spcPts val="0"/>
              </a:spcAft>
            </a:pPr>
            <a:r>
              <a:rPr kumimoji="1" lang="ja-JP" altLang="ja-JP" sz="1200" kern="1200" dirty="0">
                <a:solidFill>
                  <a:srgbClr val="000000"/>
                </a:solidFill>
                <a:effectLst/>
                <a:latin typeface="HG丸ｺﾞｼｯｸM-PRO" panose="020F0600000000000000" pitchFamily="50" charset="-128"/>
                <a:ea typeface="HG丸ｺﾞｼｯｸM-PRO" panose="020F0600000000000000" pitchFamily="50" charset="-128"/>
                <a:cs typeface="+mn-cs"/>
              </a:rPr>
              <a:t>今回の事例では、まちづくりセンターが学校に意思確認後、地域に「どんな事業に参加してもらいたいか」を聞いて、</a:t>
            </a:r>
            <a:endParaRPr kumimoji="1" lang="en-US" altLang="ja-JP" sz="1200" kern="1200" dirty="0">
              <a:solidFill>
                <a:srgbClr val="000000"/>
              </a:solidFill>
              <a:effectLst/>
              <a:latin typeface="HG丸ｺﾞｼｯｸM-PRO" panose="020F0600000000000000" pitchFamily="50" charset="-128"/>
              <a:ea typeface="HG丸ｺﾞｼｯｸM-PRO" panose="020F0600000000000000" pitchFamily="50" charset="-128"/>
              <a:cs typeface="+mn-cs"/>
            </a:endParaRPr>
          </a:p>
          <a:p>
            <a:pPr marL="0" algn="l" rtl="0" eaLnBrk="1" latinLnBrk="0" hangingPunct="1">
              <a:lnSpc>
                <a:spcPct val="110000"/>
              </a:lnSpc>
              <a:spcBef>
                <a:spcPts val="0"/>
              </a:spcBef>
              <a:spcAft>
                <a:spcPts val="0"/>
              </a:spcAft>
            </a:pPr>
            <a:r>
              <a:rPr kumimoji="1" lang="ja-JP" altLang="ja-JP" sz="1200" kern="1200" dirty="0">
                <a:solidFill>
                  <a:srgbClr val="000000"/>
                </a:solidFill>
                <a:effectLst/>
                <a:latin typeface="HG丸ｺﾞｼｯｸM-PRO" panose="020F0600000000000000" pitchFamily="50" charset="-128"/>
                <a:ea typeface="HG丸ｺﾞｼｯｸM-PRO" panose="020F0600000000000000" pitchFamily="50" charset="-128"/>
                <a:cs typeface="+mn-cs"/>
              </a:rPr>
              <a:t>それを学校に伝えました。無理に連携をするのではなく、丁寧に意思を確認しながら実施</a:t>
            </a:r>
            <a:r>
              <a:rPr kumimoji="1" lang="ja-JP" altLang="en-US" sz="1200" kern="1200" dirty="0">
                <a:solidFill>
                  <a:srgbClr val="000000"/>
                </a:solidFill>
                <a:effectLst/>
                <a:latin typeface="HG丸ｺﾞｼｯｸM-PRO" panose="020F0600000000000000" pitchFamily="50" charset="-128"/>
                <a:ea typeface="HG丸ｺﾞｼｯｸM-PRO" panose="020F0600000000000000" pitchFamily="50" charset="-128"/>
                <a:cs typeface="+mn-cs"/>
              </a:rPr>
              <a:t>しました。</a:t>
            </a:r>
            <a:endParaRPr lang="ja-JP" altLang="ja-JP" sz="1200" dirty="0">
              <a:effectLst/>
            </a:endParaRPr>
          </a:p>
          <a:p>
            <a:pPr marL="0" algn="l" rtl="0" eaLnBrk="1" latinLnBrk="0" hangingPunct="1">
              <a:lnSpc>
                <a:spcPct val="110000"/>
              </a:lnSpc>
              <a:spcBef>
                <a:spcPts val="0"/>
              </a:spcBef>
              <a:spcAft>
                <a:spcPts val="0"/>
              </a:spcAft>
            </a:pPr>
            <a:r>
              <a:rPr kumimoji="1" lang="ja-JP" altLang="ja-JP" sz="1200" kern="1200" dirty="0">
                <a:solidFill>
                  <a:srgbClr val="000000"/>
                </a:solidFill>
                <a:effectLst/>
                <a:latin typeface="HG丸ｺﾞｼｯｸM-PRO" panose="020F0600000000000000" pitchFamily="50" charset="-128"/>
                <a:ea typeface="HG丸ｺﾞｼｯｸM-PRO" panose="020F0600000000000000" pitchFamily="50" charset="-128"/>
                <a:cs typeface="+mn-cs"/>
              </a:rPr>
              <a:t>今ではまちづくりセンターが間に入らなくても、地域と学校がお互いのイベントで連携するような関係を構築しています。</a:t>
            </a:r>
            <a:endParaRPr lang="ja-JP" altLang="ja-JP" sz="1200" dirty="0">
              <a:effectLst/>
            </a:endParaRPr>
          </a:p>
        </p:txBody>
      </p:sp>
      <p:sp>
        <p:nvSpPr>
          <p:cNvPr id="8" name="タイトル 1">
            <a:extLst>
              <a:ext uri="{FF2B5EF4-FFF2-40B4-BE49-F238E27FC236}">
                <a16:creationId xmlns:a16="http://schemas.microsoft.com/office/drawing/2014/main" id="{FAFEBDF7-154A-BBD9-3739-00BD875CBF6A}"/>
              </a:ext>
            </a:extLst>
          </p:cNvPr>
          <p:cNvSpPr txBox="1">
            <a:spLocks/>
          </p:cNvSpPr>
          <p:nvPr/>
        </p:nvSpPr>
        <p:spPr>
          <a:xfrm>
            <a:off x="0" y="6393463"/>
            <a:ext cx="9144000" cy="426843"/>
          </a:xfrm>
          <a:prstGeom prst="rect">
            <a:avLst/>
          </a:prstGeom>
          <a:solidFill>
            <a:srgbClr val="0070C0"/>
          </a:solidFill>
          <a:ln>
            <a:noFill/>
            <a:prstDash val="dash"/>
          </a:ln>
        </p:spPr>
        <p:txBody>
          <a:bodyPr vert="horz" lIns="91440" tIns="45720" rIns="91440" bIns="45720" rtlCol="0" anchor="ctr">
            <a:normAutofit fontScale="92500"/>
          </a:bodyPr>
          <a:lst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a:lstStyle>
          <a:p>
            <a:pPr algn="ctr"/>
            <a:r>
              <a:rPr lang="ja-JP" altLang="en-US" sz="1400" dirty="0">
                <a:solidFill>
                  <a:schemeClr val="bg1"/>
                </a:solidFill>
                <a:latin typeface="HG丸ｺﾞｼｯｸM-PRO" panose="020F0600000000000000" pitchFamily="50" charset="-128"/>
                <a:ea typeface="HG丸ｺﾞｼｯｸM-PRO" panose="020F0600000000000000" pitchFamily="50" charset="-128"/>
              </a:rPr>
              <a:t>☆この事例について詳しく知りたい場合は、生野区役所地域まちづくり課</a:t>
            </a:r>
            <a:r>
              <a:rPr lang="en-US" altLang="ja-JP" sz="1400" dirty="0">
                <a:solidFill>
                  <a:schemeClr val="bg1"/>
                </a:solidFill>
                <a:latin typeface="HG丸ｺﾞｼｯｸM-PRO" panose="020F0600000000000000" pitchFamily="50" charset="-128"/>
                <a:ea typeface="HG丸ｺﾞｼｯｸM-PRO" panose="020F0600000000000000" pitchFamily="50" charset="-128"/>
              </a:rPr>
              <a:t>(6715-9743)</a:t>
            </a:r>
            <a:r>
              <a:rPr lang="ja-JP" altLang="en-US" sz="1400" dirty="0">
                <a:solidFill>
                  <a:schemeClr val="bg1"/>
                </a:solidFill>
                <a:latin typeface="HG丸ｺﾞｼｯｸM-PRO" panose="020F0600000000000000" pitchFamily="50" charset="-128"/>
                <a:ea typeface="HG丸ｺﾞｼｯｸM-PRO" panose="020F0600000000000000" pitchFamily="50" charset="-128"/>
              </a:rPr>
              <a:t>までお問い合わせください☆</a:t>
            </a:r>
            <a:endParaRPr lang="en-US" altLang="ja-JP" sz="1400" dirty="0">
              <a:solidFill>
                <a:schemeClr val="bg1"/>
              </a:solidFill>
              <a:latin typeface="HG丸ｺﾞｼｯｸM-PRO" panose="020F0600000000000000" pitchFamily="50" charset="-128"/>
              <a:ea typeface="HG丸ｺﾞｼｯｸM-PRO" panose="020F0600000000000000" pitchFamily="50" charset="-128"/>
            </a:endParaRPr>
          </a:p>
        </p:txBody>
      </p:sp>
      <p:sp>
        <p:nvSpPr>
          <p:cNvPr id="10" name="矢印: 右 9">
            <a:extLst>
              <a:ext uri="{FF2B5EF4-FFF2-40B4-BE49-F238E27FC236}">
                <a16:creationId xmlns:a16="http://schemas.microsoft.com/office/drawing/2014/main" id="{ED5C383E-6277-CBF2-4BCD-EB90DA284444}"/>
              </a:ext>
            </a:extLst>
          </p:cNvPr>
          <p:cNvSpPr/>
          <p:nvPr/>
        </p:nvSpPr>
        <p:spPr>
          <a:xfrm>
            <a:off x="3747823" y="1715145"/>
            <a:ext cx="736276" cy="1318846"/>
          </a:xfrm>
          <a:prstGeom prst="rightArrow">
            <a:avLst/>
          </a:prstGeom>
          <a:solidFill>
            <a:srgbClr val="FFC0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b="1">
              <a:ln w="22225">
                <a:solidFill>
                  <a:schemeClr val="accent2"/>
                </a:solidFill>
                <a:prstDash val="solid"/>
              </a:ln>
              <a:solidFill>
                <a:schemeClr val="accent2">
                  <a:lumMod val="40000"/>
                  <a:lumOff val="60000"/>
                </a:schemeClr>
              </a:solidFill>
            </a:endParaRPr>
          </a:p>
        </p:txBody>
      </p:sp>
      <p:sp>
        <p:nvSpPr>
          <p:cNvPr id="11" name="テキスト ボックス 10">
            <a:extLst>
              <a:ext uri="{FF2B5EF4-FFF2-40B4-BE49-F238E27FC236}">
                <a16:creationId xmlns:a16="http://schemas.microsoft.com/office/drawing/2014/main" id="{B1003F62-638F-FB3E-6E53-7A533A00A4E5}"/>
              </a:ext>
            </a:extLst>
          </p:cNvPr>
          <p:cNvSpPr txBox="1"/>
          <p:nvPr/>
        </p:nvSpPr>
        <p:spPr>
          <a:xfrm>
            <a:off x="3923289" y="1211469"/>
            <a:ext cx="369332" cy="2294713"/>
          </a:xfrm>
          <a:prstGeom prst="rect">
            <a:avLst/>
          </a:prstGeom>
          <a:noFill/>
        </p:spPr>
        <p:txBody>
          <a:bodyPr vert="eaVert" wrap="square" rtlCol="0">
            <a:spAutoFit/>
          </a:bodyPr>
          <a:lstStyle/>
          <a:p>
            <a:pPr algn="ctr"/>
            <a:r>
              <a:rPr kumimoji="1" lang="ja-JP" altLang="en-US" sz="1200" dirty="0">
                <a:solidFill>
                  <a:schemeClr val="tx2">
                    <a:lumMod val="50000"/>
                  </a:schemeClr>
                </a:solidFill>
                <a:latin typeface="HG丸ｺﾞｼｯｸM-PRO" panose="020F0600000000000000" pitchFamily="50" charset="-128"/>
                <a:ea typeface="HG丸ｺﾞｼｯｸM-PRO" panose="020F0600000000000000" pitchFamily="50" charset="-128"/>
              </a:rPr>
              <a:t>こんな事例がありました</a:t>
            </a:r>
          </a:p>
        </p:txBody>
      </p:sp>
    </p:spTree>
    <p:extLst>
      <p:ext uri="{BB962C8B-B14F-4D97-AF65-F5344CB8AC3E}">
        <p14:creationId xmlns:p14="http://schemas.microsoft.com/office/powerpoint/2010/main" val="35510975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08C5C62-2766-94E9-31EA-7302C831F373}"/>
              </a:ext>
            </a:extLst>
          </p:cNvPr>
          <p:cNvSpPr>
            <a:spLocks noGrp="1"/>
          </p:cNvSpPr>
          <p:nvPr>
            <p:ph type="title"/>
          </p:nvPr>
        </p:nvSpPr>
        <p:spPr>
          <a:xfrm>
            <a:off x="0" y="-13264"/>
            <a:ext cx="8147488" cy="583789"/>
          </a:xfrm>
        </p:spPr>
        <p:txBody>
          <a:bodyPr>
            <a:normAutofit/>
          </a:bodyPr>
          <a:lstStyle/>
          <a:p>
            <a:r>
              <a:rPr kumimoji="1" lang="en-US" altLang="ja-JP" sz="2400" dirty="0">
                <a:latin typeface="Meiryo UI" panose="020B0604030504040204" pitchFamily="50" charset="-128"/>
                <a:ea typeface="Meiryo UI" panose="020B0604030504040204" pitchFamily="50" charset="-128"/>
              </a:rPr>
              <a:t>【</a:t>
            </a:r>
            <a:r>
              <a:rPr lang="ja-JP" altLang="en-US" sz="2400" dirty="0">
                <a:latin typeface="Meiryo UI" panose="020B0604030504040204" pitchFamily="50" charset="-128"/>
                <a:ea typeface="Meiryo UI" panose="020B0604030504040204" pitchFamily="50" charset="-128"/>
              </a:rPr>
              <a:t>担い手確保の事例</a:t>
            </a:r>
            <a:r>
              <a:rPr kumimoji="1" lang="en-US" altLang="ja-JP" sz="2400" dirty="0">
                <a:latin typeface="Meiryo UI" panose="020B0604030504040204" pitchFamily="50" charset="-128"/>
                <a:ea typeface="Meiryo UI" panose="020B0604030504040204" pitchFamily="50" charset="-128"/>
              </a:rPr>
              <a:t>】</a:t>
            </a:r>
            <a:r>
              <a:rPr kumimoji="1" lang="ja-JP" altLang="en-US" sz="2400" dirty="0">
                <a:latin typeface="Meiryo UI" panose="020B0604030504040204" pitchFamily="50" charset="-128"/>
                <a:ea typeface="Meiryo UI" panose="020B0604030504040204" pitchFamily="50" charset="-128"/>
              </a:rPr>
              <a:t>　イベント応援メンバーを発足</a:t>
            </a:r>
          </a:p>
        </p:txBody>
      </p:sp>
      <p:sp>
        <p:nvSpPr>
          <p:cNvPr id="4" name="AutoShape 2">
            <a:extLst>
              <a:ext uri="{FF2B5EF4-FFF2-40B4-BE49-F238E27FC236}">
                <a16:creationId xmlns:a16="http://schemas.microsoft.com/office/drawing/2014/main" id="{60803ECB-3F6B-5E96-15AA-80010B046736}"/>
              </a:ext>
            </a:extLst>
          </p:cNvPr>
          <p:cNvSpPr>
            <a:spLocks noChangeArrowheads="1"/>
          </p:cNvSpPr>
          <p:nvPr/>
        </p:nvSpPr>
        <p:spPr bwMode="auto">
          <a:xfrm>
            <a:off x="92976" y="531700"/>
            <a:ext cx="3803984" cy="1880343"/>
          </a:xfrm>
          <a:prstGeom prst="foldedCorner">
            <a:avLst>
              <a:gd name="adj" fmla="val 12500"/>
            </a:avLst>
          </a:prstGeom>
          <a:solidFill>
            <a:srgbClr val="92D050"/>
          </a:solidFill>
          <a:ln w="9525">
            <a:solidFill>
              <a:schemeClr val="tx1"/>
            </a:solidFill>
            <a:round/>
            <a:headEnd/>
            <a:tailEnd/>
          </a:ln>
        </p:spPr>
        <p:txBody>
          <a:bodyPr wrap="none" anchor="ctr"/>
          <a:lstStyle>
            <a:lvl1pPr>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15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14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14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14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14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14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1400">
                <a:solidFill>
                  <a:schemeClr val="tx1"/>
                </a:solidFill>
                <a:latin typeface="Arial" panose="020B0604020202020204" pitchFamily="34" charset="0"/>
                <a:ea typeface="ＭＳ Ｐゴシック" panose="020B0600070205080204" pitchFamily="50" charset="-128"/>
              </a:defRPr>
            </a:lvl9pPr>
          </a:lstStyle>
          <a:p>
            <a:pPr algn="ctr" fontAlgn="base">
              <a:spcBef>
                <a:spcPct val="0"/>
              </a:spcBef>
              <a:spcAft>
                <a:spcPct val="0"/>
              </a:spcAft>
              <a:buNone/>
              <a:defRPr/>
            </a:pPr>
            <a:endParaRPr lang="en-US" altLang="ja-JP" sz="3692" dirty="0">
              <a:solidFill>
                <a:srgbClr val="000000"/>
              </a:solidFill>
            </a:endParaRPr>
          </a:p>
        </p:txBody>
      </p:sp>
      <p:sp>
        <p:nvSpPr>
          <p:cNvPr id="5" name="AutoShape 3">
            <a:extLst>
              <a:ext uri="{FF2B5EF4-FFF2-40B4-BE49-F238E27FC236}">
                <a16:creationId xmlns:a16="http://schemas.microsoft.com/office/drawing/2014/main" id="{72F9C4F9-AEB3-E72C-DFA2-719D242D15E8}"/>
              </a:ext>
            </a:extLst>
          </p:cNvPr>
          <p:cNvSpPr>
            <a:spLocks noChangeArrowheads="1"/>
          </p:cNvSpPr>
          <p:nvPr/>
        </p:nvSpPr>
        <p:spPr bwMode="auto">
          <a:xfrm>
            <a:off x="108065" y="2505075"/>
            <a:ext cx="3788894" cy="1920179"/>
          </a:xfrm>
          <a:prstGeom prst="foldedCorner">
            <a:avLst>
              <a:gd name="adj" fmla="val 12500"/>
            </a:avLst>
          </a:prstGeom>
          <a:solidFill>
            <a:srgbClr val="FF99FF"/>
          </a:solidFill>
          <a:ln w="9525">
            <a:solidFill>
              <a:schemeClr val="tx1"/>
            </a:solidFill>
            <a:round/>
            <a:headEnd/>
            <a:tailEnd/>
          </a:ln>
        </p:spPr>
        <p:txBody>
          <a:bodyPr wrap="none" anchor="ctr"/>
          <a:lstStyle>
            <a:lvl1pPr>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15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14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14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14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14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14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1400">
                <a:solidFill>
                  <a:schemeClr val="tx1"/>
                </a:solidFill>
                <a:latin typeface="Arial" panose="020B0604020202020204" pitchFamily="34" charset="0"/>
                <a:ea typeface="ＭＳ Ｐゴシック" panose="020B0600070205080204" pitchFamily="50" charset="-128"/>
              </a:defRPr>
            </a:lvl9pPr>
          </a:lstStyle>
          <a:p>
            <a:pPr algn="ctr" fontAlgn="base">
              <a:spcBef>
                <a:spcPct val="0"/>
              </a:spcBef>
              <a:spcAft>
                <a:spcPct val="0"/>
              </a:spcAft>
              <a:buNone/>
              <a:defRPr/>
            </a:pPr>
            <a:endParaRPr lang="ja-JP" altLang="en-US" sz="3692" dirty="0">
              <a:solidFill>
                <a:srgbClr val="000000"/>
              </a:solidFill>
            </a:endParaRPr>
          </a:p>
        </p:txBody>
      </p:sp>
      <p:sp>
        <p:nvSpPr>
          <p:cNvPr id="6" name="テキスト ボックス 5">
            <a:extLst>
              <a:ext uri="{FF2B5EF4-FFF2-40B4-BE49-F238E27FC236}">
                <a16:creationId xmlns:a16="http://schemas.microsoft.com/office/drawing/2014/main" id="{A1F1B1ED-7CF5-9BE8-AF94-EB9980EF028C}"/>
              </a:ext>
            </a:extLst>
          </p:cNvPr>
          <p:cNvSpPr txBox="1"/>
          <p:nvPr/>
        </p:nvSpPr>
        <p:spPr>
          <a:xfrm>
            <a:off x="166116" y="587808"/>
            <a:ext cx="3581708" cy="923330"/>
          </a:xfrm>
          <a:prstGeom prst="rect">
            <a:avLst/>
          </a:prstGeom>
          <a:noFill/>
          <a:ln>
            <a:solidFill>
              <a:schemeClr val="tx1"/>
            </a:solidFill>
            <a:prstDash val="dash"/>
          </a:ln>
        </p:spPr>
        <p:txBody>
          <a:bodyPr wrap="square" rtlCol="0">
            <a:spAutoFit/>
          </a:bodyPr>
          <a:lstStyle/>
          <a:p>
            <a:r>
              <a:rPr lang="en-US" altLang="ja-JP" b="1" dirty="0">
                <a:latin typeface="UD デジタル 教科書体 NP-B" panose="02020700000000000000" pitchFamily="18" charset="-128"/>
                <a:ea typeface="UD デジタル 教科書体 NP-B" panose="02020700000000000000" pitchFamily="18" charset="-128"/>
              </a:rPr>
              <a:t>【</a:t>
            </a:r>
            <a:r>
              <a:rPr lang="ja-JP" altLang="en-US" b="1" dirty="0">
                <a:latin typeface="UD デジタル 教科書体 NP-B" panose="02020700000000000000" pitchFamily="18" charset="-128"/>
                <a:ea typeface="UD デジタル 教科書体 NP-B" panose="02020700000000000000" pitchFamily="18" charset="-128"/>
              </a:rPr>
              <a:t>理想</a:t>
            </a:r>
            <a:r>
              <a:rPr lang="en-US" altLang="ja-JP" b="1" dirty="0">
                <a:latin typeface="UD デジタル 教科書体 NP-B" panose="02020700000000000000" pitchFamily="18" charset="-128"/>
                <a:ea typeface="UD デジタル 教科書体 NP-B" panose="02020700000000000000" pitchFamily="18" charset="-128"/>
              </a:rPr>
              <a:t>】</a:t>
            </a:r>
            <a:r>
              <a:rPr lang="ja-JP" altLang="en-US" b="1" dirty="0">
                <a:latin typeface="UD デジタル 教科書体 NP-B" panose="02020700000000000000" pitchFamily="18" charset="-128"/>
                <a:ea typeface="UD デジタル 教科書体 NP-B" panose="02020700000000000000" pitchFamily="18" charset="-128"/>
              </a:rPr>
              <a:t>地域のさまざまな</a:t>
            </a:r>
            <a:endParaRPr lang="en-US" altLang="ja-JP" b="1" dirty="0">
              <a:latin typeface="UD デジタル 教科書体 NP-B" panose="02020700000000000000" pitchFamily="18" charset="-128"/>
              <a:ea typeface="UD デジタル 教科書体 NP-B" panose="02020700000000000000" pitchFamily="18" charset="-128"/>
            </a:endParaRPr>
          </a:p>
          <a:p>
            <a:r>
              <a:rPr lang="ja-JP" altLang="en-US" b="1" dirty="0">
                <a:latin typeface="UD デジタル 教科書体 NP-B" panose="02020700000000000000" pitchFamily="18" charset="-128"/>
                <a:ea typeface="UD デジタル 教科書体 NP-B" panose="02020700000000000000" pitchFamily="18" charset="-128"/>
              </a:rPr>
              <a:t>年代の方が自主的に地域活動に</a:t>
            </a:r>
            <a:endParaRPr lang="en-US" altLang="ja-JP" b="1" dirty="0">
              <a:latin typeface="UD デジタル 教科書体 NP-B" panose="02020700000000000000" pitchFamily="18" charset="-128"/>
              <a:ea typeface="UD デジタル 教科書体 NP-B" panose="02020700000000000000" pitchFamily="18" charset="-128"/>
            </a:endParaRPr>
          </a:p>
          <a:p>
            <a:r>
              <a:rPr lang="ja-JP" altLang="en-US" b="1" dirty="0">
                <a:latin typeface="UD デジタル 教科書体 NP-B" panose="02020700000000000000" pitchFamily="18" charset="-128"/>
                <a:ea typeface="UD デジタル 教科書体 NP-B" panose="02020700000000000000" pitchFamily="18" charset="-128"/>
              </a:rPr>
              <a:t>参画してくれる</a:t>
            </a:r>
            <a:endParaRPr lang="en-US" altLang="ja-JP" b="1" dirty="0">
              <a:latin typeface="UD デジタル 教科書体 NP-B" panose="02020700000000000000" pitchFamily="18" charset="-128"/>
              <a:ea typeface="UD デジタル 教科書体 NP-B" panose="02020700000000000000" pitchFamily="18" charset="-128"/>
            </a:endParaRPr>
          </a:p>
        </p:txBody>
      </p:sp>
      <p:sp>
        <p:nvSpPr>
          <p:cNvPr id="3" name="AutoShape 2">
            <a:extLst>
              <a:ext uri="{FF2B5EF4-FFF2-40B4-BE49-F238E27FC236}">
                <a16:creationId xmlns:a16="http://schemas.microsoft.com/office/drawing/2014/main" id="{AC390FF7-E1D6-E0CD-58D2-F7A3F9DB0DB9}"/>
              </a:ext>
            </a:extLst>
          </p:cNvPr>
          <p:cNvSpPr>
            <a:spLocks noChangeArrowheads="1"/>
          </p:cNvSpPr>
          <p:nvPr/>
        </p:nvSpPr>
        <p:spPr bwMode="auto">
          <a:xfrm>
            <a:off x="4332020" y="530167"/>
            <a:ext cx="4736855" cy="3974413"/>
          </a:xfrm>
          <a:prstGeom prst="foldedCorner">
            <a:avLst>
              <a:gd name="adj" fmla="val 12500"/>
            </a:avLst>
          </a:prstGeom>
          <a:solidFill>
            <a:srgbClr val="FFFF99"/>
          </a:solidFill>
          <a:ln w="9525">
            <a:solidFill>
              <a:schemeClr val="tx1"/>
            </a:solidFill>
            <a:round/>
            <a:headEnd/>
            <a:tailEnd/>
          </a:ln>
        </p:spPr>
        <p:txBody>
          <a:bodyPr wrap="none" anchor="ctr"/>
          <a:lstStyle>
            <a:lvl1pPr>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15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14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14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14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14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14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1400">
                <a:solidFill>
                  <a:schemeClr val="tx1"/>
                </a:solidFill>
                <a:latin typeface="Arial" panose="020B0604020202020204" pitchFamily="34" charset="0"/>
                <a:ea typeface="ＭＳ Ｐゴシック" panose="020B0600070205080204" pitchFamily="50" charset="-128"/>
              </a:defRPr>
            </a:lvl9pPr>
          </a:lstStyle>
          <a:p>
            <a:pPr algn="ctr" fontAlgn="base">
              <a:spcBef>
                <a:spcPct val="0"/>
              </a:spcBef>
              <a:spcAft>
                <a:spcPct val="0"/>
              </a:spcAft>
              <a:buNone/>
              <a:defRPr/>
            </a:pPr>
            <a:endParaRPr lang="en-US" altLang="ja-JP" sz="3692" dirty="0">
              <a:solidFill>
                <a:srgbClr val="000000"/>
              </a:solidFill>
            </a:endParaRPr>
          </a:p>
        </p:txBody>
      </p:sp>
      <p:sp>
        <p:nvSpPr>
          <p:cNvPr id="9" name="AutoShape 2">
            <a:extLst>
              <a:ext uri="{FF2B5EF4-FFF2-40B4-BE49-F238E27FC236}">
                <a16:creationId xmlns:a16="http://schemas.microsoft.com/office/drawing/2014/main" id="{1AE7008D-22BA-FB99-A582-F0C7E235EDE1}"/>
              </a:ext>
            </a:extLst>
          </p:cNvPr>
          <p:cNvSpPr>
            <a:spLocks noChangeArrowheads="1"/>
          </p:cNvSpPr>
          <p:nvPr/>
        </p:nvSpPr>
        <p:spPr bwMode="auto">
          <a:xfrm>
            <a:off x="108065" y="4582613"/>
            <a:ext cx="8939876" cy="1747816"/>
          </a:xfrm>
          <a:prstGeom prst="foldedCorner">
            <a:avLst>
              <a:gd name="adj" fmla="val 12500"/>
            </a:avLst>
          </a:prstGeom>
          <a:solidFill>
            <a:schemeClr val="accent1">
              <a:lumMod val="40000"/>
              <a:lumOff val="60000"/>
            </a:schemeClr>
          </a:solidFill>
          <a:ln w="9525">
            <a:solidFill>
              <a:schemeClr val="tx1"/>
            </a:solidFill>
            <a:round/>
            <a:headEnd/>
            <a:tailEnd/>
          </a:ln>
        </p:spPr>
        <p:txBody>
          <a:bodyPr wrap="none" anchor="ctr"/>
          <a:lstStyle>
            <a:lvl1pPr>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15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14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14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14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14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14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1400">
                <a:solidFill>
                  <a:schemeClr val="tx1"/>
                </a:solidFill>
                <a:latin typeface="Arial" panose="020B0604020202020204" pitchFamily="34" charset="0"/>
                <a:ea typeface="ＭＳ Ｐゴシック" panose="020B0600070205080204" pitchFamily="50" charset="-128"/>
              </a:defRPr>
            </a:lvl9pPr>
          </a:lstStyle>
          <a:p>
            <a:pPr algn="ctr" fontAlgn="base">
              <a:spcBef>
                <a:spcPct val="0"/>
              </a:spcBef>
              <a:spcAft>
                <a:spcPct val="0"/>
              </a:spcAft>
              <a:buNone/>
              <a:defRPr/>
            </a:pPr>
            <a:endParaRPr lang="en-US" altLang="ja-JP" sz="3692" dirty="0">
              <a:solidFill>
                <a:srgbClr val="000000"/>
              </a:solidFill>
            </a:endParaRPr>
          </a:p>
        </p:txBody>
      </p:sp>
      <p:sp>
        <p:nvSpPr>
          <p:cNvPr id="12" name="テキスト ボックス 11">
            <a:extLst>
              <a:ext uri="{FF2B5EF4-FFF2-40B4-BE49-F238E27FC236}">
                <a16:creationId xmlns:a16="http://schemas.microsoft.com/office/drawing/2014/main" id="{2B3A2687-C318-23A0-E003-1313FEED7F17}"/>
              </a:ext>
            </a:extLst>
          </p:cNvPr>
          <p:cNvSpPr txBox="1"/>
          <p:nvPr/>
        </p:nvSpPr>
        <p:spPr>
          <a:xfrm>
            <a:off x="195615" y="2548459"/>
            <a:ext cx="3265037" cy="923330"/>
          </a:xfrm>
          <a:prstGeom prst="rect">
            <a:avLst/>
          </a:prstGeom>
          <a:noFill/>
          <a:ln>
            <a:solidFill>
              <a:schemeClr val="tx1"/>
            </a:solidFill>
            <a:prstDash val="dash"/>
          </a:ln>
        </p:spPr>
        <p:txBody>
          <a:bodyPr wrap="square" rtlCol="0">
            <a:spAutoFit/>
          </a:bodyPr>
          <a:lstStyle/>
          <a:p>
            <a:r>
              <a:rPr lang="en-US" altLang="ja-JP" b="1" dirty="0">
                <a:latin typeface="UD デジタル 教科書体 NP-B" panose="02020700000000000000" pitchFamily="18" charset="-128"/>
                <a:ea typeface="UD デジタル 教科書体 NP-B" panose="02020700000000000000" pitchFamily="18" charset="-128"/>
              </a:rPr>
              <a:t>【</a:t>
            </a:r>
            <a:r>
              <a:rPr lang="ja-JP" altLang="en-US" b="1" dirty="0">
                <a:latin typeface="UD デジタル 教科書体 NP-B" panose="02020700000000000000" pitchFamily="18" charset="-128"/>
                <a:ea typeface="UD デジタル 教科書体 NP-B" panose="02020700000000000000" pitchFamily="18" charset="-128"/>
              </a:rPr>
              <a:t>課題</a:t>
            </a:r>
            <a:r>
              <a:rPr lang="en-US" altLang="ja-JP" b="1" dirty="0">
                <a:latin typeface="UD デジタル 教科書体 NP-B" panose="02020700000000000000" pitchFamily="18" charset="-128"/>
                <a:ea typeface="UD デジタル 教科書体 NP-B" panose="02020700000000000000" pitchFamily="18" charset="-128"/>
              </a:rPr>
              <a:t>】</a:t>
            </a:r>
          </a:p>
          <a:p>
            <a:r>
              <a:rPr lang="ja-JP" altLang="en-US" b="1" dirty="0">
                <a:latin typeface="UD デジタル 教科書体 NP-B" panose="02020700000000000000" pitchFamily="18" charset="-128"/>
                <a:ea typeface="UD デジタル 教科書体 NP-B" panose="02020700000000000000" pitchFamily="18" charset="-128"/>
              </a:rPr>
              <a:t>現役世代は平日忙しい</a:t>
            </a:r>
            <a:endParaRPr lang="en-US" altLang="ja-JP" b="1" dirty="0">
              <a:latin typeface="UD デジタル 教科書体 NP-B" panose="02020700000000000000" pitchFamily="18" charset="-128"/>
              <a:ea typeface="UD デジタル 教科書体 NP-B" panose="02020700000000000000" pitchFamily="18" charset="-128"/>
            </a:endParaRPr>
          </a:p>
          <a:p>
            <a:r>
              <a:rPr lang="ja-JP" altLang="en-US" b="1" dirty="0">
                <a:latin typeface="UD デジタル 教科書体 NP-B" panose="02020700000000000000" pitchFamily="18" charset="-128"/>
                <a:ea typeface="UD デジタル 教科書体 NP-B" panose="02020700000000000000" pitchFamily="18" charset="-128"/>
              </a:rPr>
              <a:t>既存体制に入りづらい</a:t>
            </a:r>
            <a:endParaRPr lang="en-US" altLang="ja-JP" b="1" dirty="0">
              <a:latin typeface="UD デジタル 教科書体 NP-B" panose="02020700000000000000" pitchFamily="18" charset="-128"/>
              <a:ea typeface="UD デジタル 教科書体 NP-B" panose="02020700000000000000" pitchFamily="18" charset="-128"/>
            </a:endParaRPr>
          </a:p>
        </p:txBody>
      </p:sp>
      <p:sp>
        <p:nvSpPr>
          <p:cNvPr id="13" name="テキスト ボックス 12">
            <a:extLst>
              <a:ext uri="{FF2B5EF4-FFF2-40B4-BE49-F238E27FC236}">
                <a16:creationId xmlns:a16="http://schemas.microsoft.com/office/drawing/2014/main" id="{54B38089-F566-4C49-BBD2-B8F4D87CA7BB}"/>
              </a:ext>
            </a:extLst>
          </p:cNvPr>
          <p:cNvSpPr txBox="1"/>
          <p:nvPr/>
        </p:nvSpPr>
        <p:spPr>
          <a:xfrm>
            <a:off x="4429644" y="597983"/>
            <a:ext cx="4548239" cy="923330"/>
          </a:xfrm>
          <a:prstGeom prst="rect">
            <a:avLst/>
          </a:prstGeom>
          <a:noFill/>
          <a:ln>
            <a:solidFill>
              <a:schemeClr val="tx1"/>
            </a:solidFill>
            <a:prstDash val="dash"/>
          </a:ln>
        </p:spPr>
        <p:txBody>
          <a:bodyPr wrap="square" rtlCol="0">
            <a:spAutoFit/>
          </a:bodyPr>
          <a:lstStyle/>
          <a:p>
            <a:r>
              <a:rPr lang="en-US" altLang="ja-JP" b="1" dirty="0">
                <a:latin typeface="UD デジタル 教科書体 NP-B" panose="02020700000000000000" pitchFamily="18" charset="-128"/>
                <a:ea typeface="UD デジタル 教科書体 NP-B" panose="02020700000000000000" pitchFamily="18" charset="-128"/>
              </a:rPr>
              <a:t>【</a:t>
            </a:r>
            <a:r>
              <a:rPr lang="ja-JP" altLang="en-US" b="1" dirty="0">
                <a:latin typeface="UD デジタル 教科書体 NP-B" panose="02020700000000000000" pitchFamily="18" charset="-128"/>
                <a:ea typeface="UD デジタル 教科書体 NP-B" panose="02020700000000000000" pitchFamily="18" charset="-128"/>
              </a:rPr>
              <a:t>事例</a:t>
            </a:r>
            <a:r>
              <a:rPr lang="en-US" altLang="ja-JP" b="1" dirty="0">
                <a:latin typeface="UD デジタル 教科書体 NP-B" panose="02020700000000000000" pitchFamily="18" charset="-128"/>
                <a:ea typeface="UD デジタル 教科書体 NP-B" panose="02020700000000000000" pitchFamily="18" charset="-128"/>
              </a:rPr>
              <a:t>】</a:t>
            </a:r>
          </a:p>
          <a:p>
            <a:r>
              <a:rPr lang="ja-JP" altLang="en-US" b="1" dirty="0">
                <a:latin typeface="UD デジタル 教科書体 NP-B" panose="02020700000000000000" pitchFamily="18" charset="-128"/>
                <a:ea typeface="UD デジタル 教科書体 NP-B" panose="02020700000000000000" pitchFamily="18" charset="-128"/>
              </a:rPr>
              <a:t>イベント応援メンバーを集めた</a:t>
            </a:r>
            <a:endParaRPr lang="en-US" altLang="ja-JP" b="1" dirty="0">
              <a:latin typeface="UD デジタル 教科書体 NP-B" panose="02020700000000000000" pitchFamily="18" charset="-128"/>
              <a:ea typeface="UD デジタル 教科書体 NP-B" panose="02020700000000000000" pitchFamily="18" charset="-128"/>
            </a:endParaRPr>
          </a:p>
          <a:p>
            <a:r>
              <a:rPr lang="ja-JP" altLang="en-US" b="1" dirty="0">
                <a:latin typeface="UD デジタル 教科書体 NP-B" panose="02020700000000000000" pitchFamily="18" charset="-128"/>
                <a:ea typeface="UD デジタル 教科書体 NP-B" panose="02020700000000000000" pitchFamily="18" charset="-128"/>
              </a:rPr>
              <a:t>チームを発足した！</a:t>
            </a:r>
            <a:endParaRPr lang="en-US" altLang="ja-JP" b="1" dirty="0">
              <a:latin typeface="UD デジタル 教科書体 NP-B" panose="02020700000000000000" pitchFamily="18" charset="-128"/>
              <a:ea typeface="UD デジタル 教科書体 NP-B" panose="02020700000000000000" pitchFamily="18" charset="-128"/>
            </a:endParaRPr>
          </a:p>
        </p:txBody>
      </p:sp>
      <p:sp>
        <p:nvSpPr>
          <p:cNvPr id="14" name="テキスト ボックス 13">
            <a:extLst>
              <a:ext uri="{FF2B5EF4-FFF2-40B4-BE49-F238E27FC236}">
                <a16:creationId xmlns:a16="http://schemas.microsoft.com/office/drawing/2014/main" id="{7CE8FA4E-E0E9-6E8E-6BC6-824416685FB6}"/>
              </a:ext>
            </a:extLst>
          </p:cNvPr>
          <p:cNvSpPr txBox="1"/>
          <p:nvPr/>
        </p:nvSpPr>
        <p:spPr>
          <a:xfrm>
            <a:off x="152047" y="4728742"/>
            <a:ext cx="8869820" cy="830997"/>
          </a:xfrm>
          <a:prstGeom prst="rect">
            <a:avLst/>
          </a:prstGeom>
          <a:noFill/>
          <a:ln>
            <a:solidFill>
              <a:schemeClr val="tx1"/>
            </a:solidFill>
            <a:prstDash val="dash"/>
          </a:ln>
        </p:spPr>
        <p:txBody>
          <a:bodyPr wrap="square" rtlCol="0">
            <a:spAutoFit/>
          </a:bodyPr>
          <a:lstStyle/>
          <a:p>
            <a:r>
              <a:rPr lang="ja-JP" altLang="en-US" sz="2400" b="1" dirty="0">
                <a:latin typeface="UD デジタル 教科書体 NP-B" panose="02020700000000000000" pitchFamily="18" charset="-128"/>
                <a:ea typeface="UD デジタル 教科書体 NP-B" panose="02020700000000000000" pitchFamily="18" charset="-128"/>
              </a:rPr>
              <a:t>★最初の一歩★</a:t>
            </a:r>
            <a:endParaRPr lang="en-US" altLang="ja-JP" sz="2400" b="1" dirty="0">
              <a:latin typeface="UD デジタル 教科書体 NP-B" panose="02020700000000000000" pitchFamily="18" charset="-128"/>
              <a:ea typeface="UD デジタル 教科書体 NP-B" panose="02020700000000000000" pitchFamily="18" charset="-128"/>
            </a:endParaRPr>
          </a:p>
          <a:p>
            <a:r>
              <a:rPr lang="ja-JP" altLang="en-US" sz="2400" b="1" dirty="0">
                <a:latin typeface="UD デジタル 教科書体 NP-B" panose="02020700000000000000" pitchFamily="18" charset="-128"/>
                <a:ea typeface="UD デジタル 教科書体 NP-B" panose="02020700000000000000" pitchFamily="18" charset="-128"/>
              </a:rPr>
              <a:t>イベント時に応援してくれるメンバーに積極的に働きかける</a:t>
            </a:r>
            <a:endParaRPr lang="en-US" altLang="ja-JP" sz="2400" b="1" dirty="0">
              <a:latin typeface="UD デジタル 教科書体 NP-B" panose="02020700000000000000" pitchFamily="18" charset="-128"/>
              <a:ea typeface="UD デジタル 教科書体 NP-B" panose="02020700000000000000" pitchFamily="18" charset="-128"/>
            </a:endParaRPr>
          </a:p>
        </p:txBody>
      </p:sp>
      <p:sp>
        <p:nvSpPr>
          <p:cNvPr id="15" name="タイトル 1">
            <a:extLst>
              <a:ext uri="{FF2B5EF4-FFF2-40B4-BE49-F238E27FC236}">
                <a16:creationId xmlns:a16="http://schemas.microsoft.com/office/drawing/2014/main" id="{51E83AE2-6CAE-2BEE-0E5D-31FBCB55E561}"/>
              </a:ext>
            </a:extLst>
          </p:cNvPr>
          <p:cNvSpPr txBox="1">
            <a:spLocks/>
          </p:cNvSpPr>
          <p:nvPr/>
        </p:nvSpPr>
        <p:spPr>
          <a:xfrm>
            <a:off x="75125" y="1532654"/>
            <a:ext cx="4138540" cy="747508"/>
          </a:xfrm>
          <a:prstGeom prst="rect">
            <a:avLst/>
          </a:prstGeom>
          <a:ln>
            <a:noFill/>
            <a:prstDash val="dash"/>
          </a:ln>
        </p:spPr>
        <p:txBody>
          <a:bodyPr vert="horz" lIns="91440" tIns="45720" rIns="91440" bIns="45720" rtlCol="0" anchor="ctr">
            <a:normAutofit/>
          </a:bodyPr>
          <a:lst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a:lstStyle>
          <a:p>
            <a:endParaRPr lang="en-US" altLang="ja-JP" sz="1400" dirty="0">
              <a:latin typeface="HG丸ｺﾞｼｯｸM-PRO" panose="020F0600000000000000" pitchFamily="50" charset="-128"/>
              <a:ea typeface="HG丸ｺﾞｼｯｸM-PRO" panose="020F0600000000000000" pitchFamily="50" charset="-128"/>
            </a:endParaRPr>
          </a:p>
        </p:txBody>
      </p:sp>
      <p:sp>
        <p:nvSpPr>
          <p:cNvPr id="16" name="タイトル 1">
            <a:extLst>
              <a:ext uri="{FF2B5EF4-FFF2-40B4-BE49-F238E27FC236}">
                <a16:creationId xmlns:a16="http://schemas.microsoft.com/office/drawing/2014/main" id="{5A1B43EE-61CD-D34B-0CCB-152397A88F81}"/>
              </a:ext>
            </a:extLst>
          </p:cNvPr>
          <p:cNvSpPr txBox="1">
            <a:spLocks/>
          </p:cNvSpPr>
          <p:nvPr/>
        </p:nvSpPr>
        <p:spPr>
          <a:xfrm>
            <a:off x="99677" y="3396254"/>
            <a:ext cx="3797282" cy="939558"/>
          </a:xfrm>
          <a:prstGeom prst="rect">
            <a:avLst/>
          </a:prstGeom>
          <a:ln>
            <a:noFill/>
            <a:prstDash val="dash"/>
          </a:ln>
        </p:spPr>
        <p:txBody>
          <a:bodyPr vert="horz" lIns="91440" tIns="45720" rIns="91440" bIns="45720" rtlCol="0" anchor="ctr">
            <a:normAutofit/>
          </a:bodyPr>
          <a:lst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a:lstStyle>
          <a:p>
            <a:endParaRPr lang="en-US" altLang="ja-JP" sz="1400" dirty="0">
              <a:latin typeface="HG丸ｺﾞｼｯｸM-PRO" panose="020F0600000000000000" pitchFamily="50" charset="-128"/>
              <a:ea typeface="HG丸ｺﾞｼｯｸM-PRO" panose="020F0600000000000000" pitchFamily="50" charset="-128"/>
            </a:endParaRPr>
          </a:p>
        </p:txBody>
      </p:sp>
      <p:sp>
        <p:nvSpPr>
          <p:cNvPr id="17" name="タイトル 1">
            <a:extLst>
              <a:ext uri="{FF2B5EF4-FFF2-40B4-BE49-F238E27FC236}">
                <a16:creationId xmlns:a16="http://schemas.microsoft.com/office/drawing/2014/main" id="{9F8DF206-774C-32D1-39F7-FADCC3163D3C}"/>
              </a:ext>
            </a:extLst>
          </p:cNvPr>
          <p:cNvSpPr txBox="1">
            <a:spLocks/>
          </p:cNvSpPr>
          <p:nvPr/>
        </p:nvSpPr>
        <p:spPr>
          <a:xfrm>
            <a:off x="4438452" y="1518912"/>
            <a:ext cx="4575481" cy="2805240"/>
          </a:xfrm>
          <a:prstGeom prst="rect">
            <a:avLst/>
          </a:prstGeom>
          <a:ln>
            <a:noFill/>
            <a:prstDash val="dash"/>
          </a:ln>
        </p:spPr>
        <p:txBody>
          <a:bodyPr vert="horz" lIns="91440" tIns="45720" rIns="91440" bIns="45720" rtlCol="0" anchor="ctr">
            <a:normAutofit/>
          </a:bodyPr>
          <a:lst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a:lstStyle>
          <a:p>
            <a:endParaRPr lang="en-US" altLang="ja-JP" sz="1400" dirty="0">
              <a:latin typeface="HG丸ｺﾞｼｯｸM-PRO" panose="020F0600000000000000" pitchFamily="50" charset="-128"/>
              <a:ea typeface="HG丸ｺﾞｼｯｸM-PRO" panose="020F0600000000000000" pitchFamily="50" charset="-128"/>
            </a:endParaRPr>
          </a:p>
        </p:txBody>
      </p:sp>
      <p:sp>
        <p:nvSpPr>
          <p:cNvPr id="7" name="タイトル 1">
            <a:extLst>
              <a:ext uri="{FF2B5EF4-FFF2-40B4-BE49-F238E27FC236}">
                <a16:creationId xmlns:a16="http://schemas.microsoft.com/office/drawing/2014/main" id="{EC738B63-65F9-EA2C-E329-E5EA901E80E0}"/>
              </a:ext>
            </a:extLst>
          </p:cNvPr>
          <p:cNvSpPr txBox="1">
            <a:spLocks/>
          </p:cNvSpPr>
          <p:nvPr/>
        </p:nvSpPr>
        <p:spPr>
          <a:xfrm>
            <a:off x="233312" y="5637772"/>
            <a:ext cx="8502819" cy="584775"/>
          </a:xfrm>
          <a:prstGeom prst="rect">
            <a:avLst/>
          </a:prstGeom>
          <a:ln>
            <a:noFill/>
            <a:prstDash val="dash"/>
          </a:ln>
        </p:spPr>
        <p:txBody>
          <a:bodyPr vert="horz" lIns="91440" tIns="45720" rIns="91440" bIns="45720" rtlCol="0" anchor="ctr">
            <a:normAutofit/>
          </a:bodyPr>
          <a:lst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a:lstStyle>
          <a:p>
            <a:endParaRPr lang="en-US" altLang="ja-JP" sz="1200" dirty="0">
              <a:latin typeface="HG丸ｺﾞｼｯｸM-PRO" panose="020F0600000000000000" pitchFamily="50" charset="-128"/>
              <a:ea typeface="HG丸ｺﾞｼｯｸM-PRO" panose="020F0600000000000000" pitchFamily="50" charset="-128"/>
            </a:endParaRPr>
          </a:p>
        </p:txBody>
      </p:sp>
      <p:sp>
        <p:nvSpPr>
          <p:cNvPr id="8" name="タイトル 1">
            <a:extLst>
              <a:ext uri="{FF2B5EF4-FFF2-40B4-BE49-F238E27FC236}">
                <a16:creationId xmlns:a16="http://schemas.microsoft.com/office/drawing/2014/main" id="{FAFEBDF7-154A-BBD9-3739-00BD875CBF6A}"/>
              </a:ext>
            </a:extLst>
          </p:cNvPr>
          <p:cNvSpPr txBox="1">
            <a:spLocks/>
          </p:cNvSpPr>
          <p:nvPr/>
        </p:nvSpPr>
        <p:spPr>
          <a:xfrm>
            <a:off x="0" y="6393463"/>
            <a:ext cx="9144000" cy="426843"/>
          </a:xfrm>
          <a:prstGeom prst="rect">
            <a:avLst/>
          </a:prstGeom>
          <a:solidFill>
            <a:srgbClr val="0070C0"/>
          </a:solidFill>
          <a:ln>
            <a:noFill/>
            <a:prstDash val="dash"/>
          </a:ln>
        </p:spPr>
        <p:txBody>
          <a:bodyPr vert="horz" lIns="91440" tIns="45720" rIns="91440" bIns="45720" rtlCol="0" anchor="ctr">
            <a:normAutofit/>
          </a:bodyPr>
          <a:lst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a:lstStyle>
          <a:p>
            <a:pPr algn="ctr"/>
            <a:r>
              <a:rPr lang="ja-JP" altLang="en-US" sz="1350" dirty="0">
                <a:solidFill>
                  <a:schemeClr val="bg1"/>
                </a:solidFill>
                <a:latin typeface="HG丸ｺﾞｼｯｸM-PRO" panose="020F0600000000000000" pitchFamily="50" charset="-128"/>
                <a:ea typeface="HG丸ｺﾞｼｯｸM-PRO" panose="020F0600000000000000" pitchFamily="50" charset="-128"/>
              </a:rPr>
              <a:t>☆この事例について詳しく知りたい場合は、西淀川区役所地域支援課</a:t>
            </a:r>
            <a:r>
              <a:rPr lang="en-US" altLang="ja-JP" sz="1350" dirty="0">
                <a:solidFill>
                  <a:schemeClr val="bg1"/>
                </a:solidFill>
                <a:latin typeface="HG丸ｺﾞｼｯｸM-PRO" panose="020F0600000000000000" pitchFamily="50" charset="-128"/>
                <a:ea typeface="HG丸ｺﾞｼｯｸM-PRO" panose="020F0600000000000000" pitchFamily="50" charset="-128"/>
              </a:rPr>
              <a:t>(6478-9928)</a:t>
            </a:r>
            <a:r>
              <a:rPr lang="ja-JP" altLang="en-US" sz="1350" dirty="0">
                <a:solidFill>
                  <a:schemeClr val="bg1"/>
                </a:solidFill>
                <a:latin typeface="HG丸ｺﾞｼｯｸM-PRO" panose="020F0600000000000000" pitchFamily="50" charset="-128"/>
                <a:ea typeface="HG丸ｺﾞｼｯｸM-PRO" panose="020F0600000000000000" pitchFamily="50" charset="-128"/>
              </a:rPr>
              <a:t>までお問い合わせください☆</a:t>
            </a:r>
            <a:endParaRPr lang="en-US" altLang="ja-JP" sz="1350" dirty="0">
              <a:solidFill>
                <a:schemeClr val="bg1"/>
              </a:solidFill>
              <a:latin typeface="HG丸ｺﾞｼｯｸM-PRO" panose="020F0600000000000000" pitchFamily="50" charset="-128"/>
              <a:ea typeface="HG丸ｺﾞｼｯｸM-PRO" panose="020F0600000000000000" pitchFamily="50" charset="-128"/>
            </a:endParaRPr>
          </a:p>
        </p:txBody>
      </p:sp>
      <p:sp>
        <p:nvSpPr>
          <p:cNvPr id="10" name="矢印: 右 9">
            <a:extLst>
              <a:ext uri="{FF2B5EF4-FFF2-40B4-BE49-F238E27FC236}">
                <a16:creationId xmlns:a16="http://schemas.microsoft.com/office/drawing/2014/main" id="{ED5C383E-6277-CBF2-4BCD-EB90DA284444}"/>
              </a:ext>
            </a:extLst>
          </p:cNvPr>
          <p:cNvSpPr/>
          <p:nvPr/>
        </p:nvSpPr>
        <p:spPr>
          <a:xfrm>
            <a:off x="3747823" y="1715145"/>
            <a:ext cx="736276" cy="1318846"/>
          </a:xfrm>
          <a:prstGeom prst="rightArrow">
            <a:avLst/>
          </a:prstGeom>
          <a:solidFill>
            <a:srgbClr val="FFC0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b="1">
              <a:ln w="22225">
                <a:solidFill>
                  <a:schemeClr val="accent2"/>
                </a:solidFill>
                <a:prstDash val="solid"/>
              </a:ln>
              <a:solidFill>
                <a:schemeClr val="accent2">
                  <a:lumMod val="40000"/>
                  <a:lumOff val="60000"/>
                </a:schemeClr>
              </a:solidFill>
            </a:endParaRPr>
          </a:p>
        </p:txBody>
      </p:sp>
      <p:sp>
        <p:nvSpPr>
          <p:cNvPr id="11" name="テキスト ボックス 10">
            <a:extLst>
              <a:ext uri="{FF2B5EF4-FFF2-40B4-BE49-F238E27FC236}">
                <a16:creationId xmlns:a16="http://schemas.microsoft.com/office/drawing/2014/main" id="{B1003F62-638F-FB3E-6E53-7A533A00A4E5}"/>
              </a:ext>
            </a:extLst>
          </p:cNvPr>
          <p:cNvSpPr txBox="1"/>
          <p:nvPr/>
        </p:nvSpPr>
        <p:spPr>
          <a:xfrm>
            <a:off x="3923289" y="1211469"/>
            <a:ext cx="369332" cy="2294713"/>
          </a:xfrm>
          <a:prstGeom prst="rect">
            <a:avLst/>
          </a:prstGeom>
          <a:noFill/>
        </p:spPr>
        <p:txBody>
          <a:bodyPr vert="eaVert" wrap="square" rtlCol="0">
            <a:spAutoFit/>
          </a:bodyPr>
          <a:lstStyle/>
          <a:p>
            <a:pPr algn="ctr"/>
            <a:r>
              <a:rPr kumimoji="1" lang="ja-JP" altLang="en-US" sz="1200" dirty="0">
                <a:solidFill>
                  <a:schemeClr val="tx2">
                    <a:lumMod val="50000"/>
                  </a:schemeClr>
                </a:solidFill>
                <a:latin typeface="HG丸ｺﾞｼｯｸM-PRO" panose="020F0600000000000000" pitchFamily="50" charset="-128"/>
                <a:ea typeface="HG丸ｺﾞｼｯｸM-PRO" panose="020F0600000000000000" pitchFamily="50" charset="-128"/>
              </a:rPr>
              <a:t>こんな事例がありました</a:t>
            </a:r>
          </a:p>
        </p:txBody>
      </p:sp>
      <p:sp>
        <p:nvSpPr>
          <p:cNvPr id="18" name="タイトル 1">
            <a:extLst>
              <a:ext uri="{FF2B5EF4-FFF2-40B4-BE49-F238E27FC236}">
                <a16:creationId xmlns:a16="http://schemas.microsoft.com/office/drawing/2014/main" id="{2553879E-CF6F-3FD7-5E42-30D8F8A7EA2D}"/>
              </a:ext>
            </a:extLst>
          </p:cNvPr>
          <p:cNvSpPr txBox="1">
            <a:spLocks/>
          </p:cNvSpPr>
          <p:nvPr/>
        </p:nvSpPr>
        <p:spPr>
          <a:xfrm>
            <a:off x="310283" y="3579793"/>
            <a:ext cx="3265037" cy="747508"/>
          </a:xfrm>
          <a:prstGeom prst="rect">
            <a:avLst/>
          </a:prstGeom>
          <a:ln>
            <a:noFill/>
            <a:prstDash val="dash"/>
          </a:ln>
        </p:spPr>
        <p:txBody>
          <a:bodyPr vert="horz" lIns="91440" tIns="45720" rIns="91440" bIns="45720" rtlCol="0" anchor="ctr">
            <a:normAutofit/>
          </a:bodyPr>
          <a:lst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a:lstStyle>
          <a:p>
            <a:r>
              <a:rPr lang="ja-JP" altLang="en-US" sz="1400" dirty="0">
                <a:latin typeface="HG丸ｺﾞｼｯｸM-PRO" panose="020F0600000000000000" pitchFamily="50" charset="-128"/>
                <a:ea typeface="HG丸ｺﾞｼｯｸM-PRO" panose="020F0600000000000000" pitchFamily="50" charset="-128"/>
              </a:rPr>
              <a:t>役員以外が事業に参画するには</a:t>
            </a:r>
            <a:endParaRPr lang="en-US" altLang="ja-JP" sz="1400" dirty="0">
              <a:latin typeface="HG丸ｺﾞｼｯｸM-PRO" panose="020F0600000000000000" pitchFamily="50" charset="-128"/>
              <a:ea typeface="HG丸ｺﾞｼｯｸM-PRO" panose="020F0600000000000000" pitchFamily="50" charset="-128"/>
            </a:endParaRPr>
          </a:p>
          <a:p>
            <a:r>
              <a:rPr lang="ja-JP" altLang="en-US" sz="1400" dirty="0">
                <a:latin typeface="HG丸ｺﾞｼｯｸM-PRO" panose="020F0600000000000000" pitchFamily="50" charset="-128"/>
                <a:ea typeface="HG丸ｺﾞｼｯｸM-PRO" panose="020F0600000000000000" pitchFamily="50" charset="-128"/>
              </a:rPr>
              <a:t>ハードルが高い？</a:t>
            </a:r>
            <a:endParaRPr lang="en-US" altLang="ja-JP" sz="1400" dirty="0">
              <a:latin typeface="HG丸ｺﾞｼｯｸM-PRO" panose="020F0600000000000000" pitchFamily="50" charset="-128"/>
              <a:ea typeface="HG丸ｺﾞｼｯｸM-PRO" panose="020F0600000000000000" pitchFamily="50" charset="-128"/>
            </a:endParaRPr>
          </a:p>
          <a:p>
            <a:r>
              <a:rPr lang="ja-JP" altLang="en-US" sz="1400" dirty="0">
                <a:latin typeface="HG丸ｺﾞｼｯｸM-PRO" panose="020F0600000000000000" pitchFamily="50" charset="-128"/>
                <a:ea typeface="HG丸ｺﾞｼｯｸM-PRO" panose="020F0600000000000000" pitchFamily="50" charset="-128"/>
              </a:rPr>
              <a:t>気軽に参加できる雰囲気がほしい･･･</a:t>
            </a:r>
            <a:endParaRPr lang="en-US" altLang="ja-JP" sz="1400" dirty="0">
              <a:latin typeface="HG丸ｺﾞｼｯｸM-PRO" panose="020F0600000000000000" pitchFamily="50" charset="-128"/>
              <a:ea typeface="HG丸ｺﾞｼｯｸM-PRO" panose="020F0600000000000000" pitchFamily="50" charset="-128"/>
            </a:endParaRPr>
          </a:p>
        </p:txBody>
      </p:sp>
      <p:sp>
        <p:nvSpPr>
          <p:cNvPr id="19" name="タイトル 1">
            <a:extLst>
              <a:ext uri="{FF2B5EF4-FFF2-40B4-BE49-F238E27FC236}">
                <a16:creationId xmlns:a16="http://schemas.microsoft.com/office/drawing/2014/main" id="{C382D65A-75D9-42E7-409F-5AE3DBD03ADF}"/>
              </a:ext>
            </a:extLst>
          </p:cNvPr>
          <p:cNvSpPr txBox="1">
            <a:spLocks/>
          </p:cNvSpPr>
          <p:nvPr/>
        </p:nvSpPr>
        <p:spPr>
          <a:xfrm>
            <a:off x="233312" y="1556536"/>
            <a:ext cx="4138540" cy="747508"/>
          </a:xfrm>
          <a:prstGeom prst="rect">
            <a:avLst/>
          </a:prstGeom>
          <a:ln>
            <a:noFill/>
            <a:prstDash val="dash"/>
          </a:ln>
        </p:spPr>
        <p:txBody>
          <a:bodyPr vert="horz" lIns="91440" tIns="45720" rIns="91440" bIns="45720" rtlCol="0" anchor="ctr">
            <a:normAutofit/>
          </a:bodyPr>
          <a:lst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a:lstStyle>
          <a:p>
            <a:r>
              <a:rPr lang="ja-JP" altLang="en-US" sz="1400" dirty="0">
                <a:latin typeface="HG丸ｺﾞｼｯｸM-PRO" panose="020F0600000000000000" pitchFamily="50" charset="-128"/>
                <a:ea typeface="HG丸ｺﾞｼｯｸM-PRO" panose="020F0600000000000000" pitchFamily="50" charset="-128"/>
              </a:rPr>
              <a:t>役員やいつものメンバーに加えて、</a:t>
            </a:r>
            <a:endParaRPr lang="en-US" altLang="ja-JP" sz="1400" dirty="0">
              <a:solidFill>
                <a:srgbClr val="FF0000"/>
              </a:solidFill>
              <a:latin typeface="HG丸ｺﾞｼｯｸM-PRO" panose="020F0600000000000000" pitchFamily="50" charset="-128"/>
              <a:ea typeface="HG丸ｺﾞｼｯｸM-PRO" panose="020F0600000000000000" pitchFamily="50" charset="-128"/>
            </a:endParaRPr>
          </a:p>
          <a:p>
            <a:r>
              <a:rPr lang="ja-JP" altLang="en-US" sz="1400" dirty="0">
                <a:latin typeface="HG丸ｺﾞｼｯｸM-PRO" panose="020F0600000000000000" pitchFamily="50" charset="-128"/>
                <a:ea typeface="HG丸ｺﾞｼｯｸM-PRO" panose="020F0600000000000000" pitchFamily="50" charset="-128"/>
              </a:rPr>
              <a:t>地域内の若い世代や企業や</a:t>
            </a:r>
            <a:r>
              <a:rPr lang="en-US" altLang="ja-JP" sz="1400" dirty="0">
                <a:latin typeface="HG丸ｺﾞｼｯｸM-PRO" panose="020F0600000000000000" pitchFamily="50" charset="-128"/>
                <a:ea typeface="HG丸ｺﾞｼｯｸM-PRO" panose="020F0600000000000000" pitchFamily="50" charset="-128"/>
              </a:rPr>
              <a:t>NPO</a:t>
            </a:r>
            <a:r>
              <a:rPr lang="ja-JP" altLang="en-US" sz="1400" dirty="0">
                <a:latin typeface="HG丸ｺﾞｼｯｸM-PRO" panose="020F0600000000000000" pitchFamily="50" charset="-128"/>
                <a:ea typeface="HG丸ｺﾞｼｯｸM-PRO" panose="020F0600000000000000" pitchFamily="50" charset="-128"/>
              </a:rPr>
              <a:t>など、</a:t>
            </a:r>
            <a:endParaRPr lang="en-US" altLang="ja-JP" sz="1400" dirty="0">
              <a:latin typeface="HG丸ｺﾞｼｯｸM-PRO" panose="020F0600000000000000" pitchFamily="50" charset="-128"/>
              <a:ea typeface="HG丸ｺﾞｼｯｸM-PRO" panose="020F0600000000000000" pitchFamily="50" charset="-128"/>
            </a:endParaRPr>
          </a:p>
          <a:p>
            <a:r>
              <a:rPr lang="ja-JP" altLang="en-US" sz="1400" dirty="0">
                <a:latin typeface="HG丸ｺﾞｼｯｸM-PRO" panose="020F0600000000000000" pitchFamily="50" charset="-128"/>
                <a:ea typeface="HG丸ｺﾞｼｯｸM-PRO" panose="020F0600000000000000" pitchFamily="50" charset="-128"/>
              </a:rPr>
              <a:t>さまざまな方が事業に参画する</a:t>
            </a:r>
            <a:endParaRPr lang="en-US" altLang="ja-JP" sz="1400" dirty="0">
              <a:latin typeface="HG丸ｺﾞｼｯｸM-PRO" panose="020F0600000000000000" pitchFamily="50" charset="-128"/>
              <a:ea typeface="HG丸ｺﾞｼｯｸM-PRO" panose="020F0600000000000000" pitchFamily="50" charset="-128"/>
            </a:endParaRPr>
          </a:p>
        </p:txBody>
      </p:sp>
      <p:sp>
        <p:nvSpPr>
          <p:cNvPr id="21" name="タイトル 1">
            <a:extLst>
              <a:ext uri="{FF2B5EF4-FFF2-40B4-BE49-F238E27FC236}">
                <a16:creationId xmlns:a16="http://schemas.microsoft.com/office/drawing/2014/main" id="{58A34930-1F2A-8E82-C5FD-CECC4387E235}"/>
              </a:ext>
            </a:extLst>
          </p:cNvPr>
          <p:cNvSpPr txBox="1">
            <a:spLocks/>
          </p:cNvSpPr>
          <p:nvPr/>
        </p:nvSpPr>
        <p:spPr>
          <a:xfrm>
            <a:off x="4631177" y="1508783"/>
            <a:ext cx="4138540" cy="1872464"/>
          </a:xfrm>
          <a:prstGeom prst="rect">
            <a:avLst/>
          </a:prstGeom>
          <a:ln>
            <a:noFill/>
            <a:prstDash val="dash"/>
          </a:ln>
        </p:spPr>
        <p:txBody>
          <a:bodyPr vert="horz" lIns="91440" tIns="45720" rIns="91440" bIns="45720" rtlCol="0" anchor="ctr">
            <a:normAutofit/>
          </a:bodyPr>
          <a:lst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a:lstStyle>
          <a:p>
            <a:r>
              <a:rPr lang="ja-JP" altLang="en-US" sz="1400" dirty="0">
                <a:latin typeface="HG丸ｺﾞｼｯｸM-PRO" panose="020F0600000000000000" pitchFamily="50" charset="-128"/>
                <a:ea typeface="HG丸ｺﾞｼｯｸM-PRO" panose="020F0600000000000000" pitchFamily="50" charset="-128"/>
              </a:rPr>
              <a:t>役員ではなく、イベント時の設営や運営を</a:t>
            </a:r>
            <a:endParaRPr lang="en-US" altLang="ja-JP" sz="1400" dirty="0">
              <a:latin typeface="HG丸ｺﾞｼｯｸM-PRO" panose="020F0600000000000000" pitchFamily="50" charset="-128"/>
              <a:ea typeface="HG丸ｺﾞｼｯｸM-PRO" panose="020F0600000000000000" pitchFamily="50" charset="-128"/>
            </a:endParaRPr>
          </a:p>
          <a:p>
            <a:r>
              <a:rPr lang="ja-JP" altLang="en-US" sz="1400" dirty="0">
                <a:latin typeface="HG丸ｺﾞｼｯｸM-PRO" panose="020F0600000000000000" pitchFamily="50" charset="-128"/>
                <a:ea typeface="HG丸ｺﾞｼｯｸM-PRO" panose="020F0600000000000000" pitchFamily="50" charset="-128"/>
              </a:rPr>
              <a:t>お手伝いするのみの「応援メンバー」を</a:t>
            </a:r>
            <a:endParaRPr lang="en-US" altLang="ja-JP" sz="1400" dirty="0">
              <a:latin typeface="HG丸ｺﾞｼｯｸM-PRO" panose="020F0600000000000000" pitchFamily="50" charset="-128"/>
              <a:ea typeface="HG丸ｺﾞｼｯｸM-PRO" panose="020F0600000000000000" pitchFamily="50" charset="-128"/>
            </a:endParaRPr>
          </a:p>
          <a:p>
            <a:r>
              <a:rPr lang="ja-JP" altLang="en-US" sz="1400" dirty="0">
                <a:latin typeface="HG丸ｺﾞｼｯｸM-PRO" panose="020F0600000000000000" pitchFamily="50" charset="-128"/>
                <a:ea typeface="HG丸ｺﾞｼｯｸM-PRO" panose="020F0600000000000000" pitchFamily="50" charset="-128"/>
              </a:rPr>
              <a:t>地域内で登録しました。</a:t>
            </a:r>
            <a:endParaRPr lang="en-US" altLang="ja-JP" sz="1400" dirty="0">
              <a:latin typeface="HG丸ｺﾞｼｯｸM-PRO" panose="020F0600000000000000" pitchFamily="50" charset="-128"/>
              <a:ea typeface="HG丸ｺﾞｼｯｸM-PRO" panose="020F0600000000000000" pitchFamily="50" charset="-128"/>
            </a:endParaRPr>
          </a:p>
          <a:p>
            <a:r>
              <a:rPr lang="ja-JP" altLang="en-US" sz="1400" dirty="0">
                <a:latin typeface="HG丸ｺﾞｼｯｸM-PRO" panose="020F0600000000000000" pitchFamily="50" charset="-128"/>
                <a:ea typeface="HG丸ｺﾞｼｯｸM-PRO" panose="020F0600000000000000" pitchFamily="50" charset="-128"/>
              </a:rPr>
              <a:t>役員ではないので、定例会などには参加しません。</a:t>
            </a:r>
            <a:endParaRPr lang="en-US" altLang="ja-JP" sz="1400" dirty="0">
              <a:latin typeface="HG丸ｺﾞｼｯｸM-PRO" panose="020F0600000000000000" pitchFamily="50" charset="-128"/>
              <a:ea typeface="HG丸ｺﾞｼｯｸM-PRO" panose="020F0600000000000000" pitchFamily="50" charset="-128"/>
            </a:endParaRPr>
          </a:p>
          <a:p>
            <a:r>
              <a:rPr lang="ja-JP" altLang="en-US" sz="1400" dirty="0">
                <a:latin typeface="HG丸ｺﾞｼｯｸM-PRO" panose="020F0600000000000000" pitchFamily="50" charset="-128"/>
                <a:ea typeface="HG丸ｺﾞｼｯｸM-PRO" panose="020F0600000000000000" pitchFamily="50" charset="-128"/>
              </a:rPr>
              <a:t>「地域内のイベントは重要だと思っているし</a:t>
            </a:r>
            <a:endParaRPr lang="en-US" altLang="ja-JP" sz="1400" dirty="0">
              <a:latin typeface="HG丸ｺﾞｼｯｸM-PRO" panose="020F0600000000000000" pitchFamily="50" charset="-128"/>
              <a:ea typeface="HG丸ｺﾞｼｯｸM-PRO" panose="020F0600000000000000" pitchFamily="50" charset="-128"/>
            </a:endParaRPr>
          </a:p>
          <a:p>
            <a:r>
              <a:rPr lang="ja-JP" altLang="en-US" sz="1400" dirty="0">
                <a:latin typeface="HG丸ｺﾞｼｯｸM-PRO" panose="020F0600000000000000" pitchFamily="50" charset="-128"/>
                <a:ea typeface="HG丸ｺﾞｼｯｸM-PRO" panose="020F0600000000000000" pitchFamily="50" charset="-128"/>
              </a:rPr>
              <a:t>　応援したいが、役員になるのはちょっと･･･」という方も多いのでは？</a:t>
            </a:r>
            <a:endParaRPr lang="en-US" altLang="ja-JP" sz="1400" dirty="0">
              <a:latin typeface="HG丸ｺﾞｼｯｸM-PRO" panose="020F0600000000000000" pitchFamily="50" charset="-128"/>
              <a:ea typeface="HG丸ｺﾞｼｯｸM-PRO" panose="020F0600000000000000" pitchFamily="50" charset="-128"/>
            </a:endParaRPr>
          </a:p>
        </p:txBody>
      </p:sp>
      <p:sp>
        <p:nvSpPr>
          <p:cNvPr id="22" name="タイトル 1">
            <a:extLst>
              <a:ext uri="{FF2B5EF4-FFF2-40B4-BE49-F238E27FC236}">
                <a16:creationId xmlns:a16="http://schemas.microsoft.com/office/drawing/2014/main" id="{5598CCA5-7F38-47CE-D6E2-C80CC539A851}"/>
              </a:ext>
            </a:extLst>
          </p:cNvPr>
          <p:cNvSpPr txBox="1">
            <a:spLocks/>
          </p:cNvSpPr>
          <p:nvPr/>
        </p:nvSpPr>
        <p:spPr>
          <a:xfrm>
            <a:off x="419681" y="5646531"/>
            <a:ext cx="8207484" cy="584775"/>
          </a:xfrm>
          <a:prstGeom prst="rect">
            <a:avLst/>
          </a:prstGeom>
          <a:ln>
            <a:noFill/>
            <a:prstDash val="dash"/>
          </a:ln>
        </p:spPr>
        <p:txBody>
          <a:bodyPr vert="horz" lIns="91440" tIns="45720" rIns="91440" bIns="45720" rtlCol="0" anchor="ctr">
            <a:normAutofit lnSpcReduction="10000"/>
          </a:bodyPr>
          <a:lst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a:lstStyle>
          <a:p>
            <a:pPr>
              <a:lnSpc>
                <a:spcPct val="150000"/>
              </a:lnSpc>
            </a:pPr>
            <a:r>
              <a:rPr lang="ja-JP" altLang="en-US" sz="1200" dirty="0">
                <a:latin typeface="HG丸ｺﾞｼｯｸM-PRO" panose="020F0600000000000000" pitchFamily="50" charset="-128"/>
                <a:ea typeface="HG丸ｺﾞｼｯｸM-PRO" panose="020F0600000000000000" pitchFamily="50" charset="-128"/>
              </a:rPr>
              <a:t>まずは軽く携わってもらうことで、イベントの重要性などを感じてもらうことができます。</a:t>
            </a:r>
            <a:endParaRPr lang="en-US" altLang="ja-JP" sz="1200" dirty="0">
              <a:latin typeface="HG丸ｺﾞｼｯｸM-PRO" panose="020F0600000000000000" pitchFamily="50" charset="-128"/>
              <a:ea typeface="HG丸ｺﾞｼｯｸM-PRO" panose="020F0600000000000000" pitchFamily="50" charset="-128"/>
            </a:endParaRPr>
          </a:p>
          <a:p>
            <a:pPr>
              <a:lnSpc>
                <a:spcPct val="150000"/>
              </a:lnSpc>
            </a:pPr>
            <a:r>
              <a:rPr lang="ja-JP" altLang="en-US" sz="1200" dirty="0">
                <a:latin typeface="HG丸ｺﾞｼｯｸM-PRO" panose="020F0600000000000000" pitchFamily="50" charset="-128"/>
                <a:ea typeface="HG丸ｺﾞｼｯｸM-PRO" panose="020F0600000000000000" pitchFamily="50" charset="-128"/>
              </a:rPr>
              <a:t>将来的に役員として携わっていただけるきっかけになるかも？？</a:t>
            </a:r>
            <a:endParaRPr lang="en-US" altLang="ja-JP" sz="1200" dirty="0">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5625764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5" name="AutoShape 3">
            <a:extLst>
              <a:ext uri="{FF2B5EF4-FFF2-40B4-BE49-F238E27FC236}">
                <a16:creationId xmlns:a16="http://schemas.microsoft.com/office/drawing/2014/main" id="{72F9C4F9-AEB3-E72C-DFA2-719D242D15E8}"/>
              </a:ext>
            </a:extLst>
          </p:cNvPr>
          <p:cNvSpPr>
            <a:spLocks noChangeArrowheads="1"/>
          </p:cNvSpPr>
          <p:nvPr/>
        </p:nvSpPr>
        <p:spPr bwMode="auto">
          <a:xfrm>
            <a:off x="108065" y="2505075"/>
            <a:ext cx="3788894" cy="1920179"/>
          </a:xfrm>
          <a:prstGeom prst="foldedCorner">
            <a:avLst>
              <a:gd name="adj" fmla="val 12500"/>
            </a:avLst>
          </a:prstGeom>
          <a:solidFill>
            <a:srgbClr val="FF99FF"/>
          </a:solidFill>
          <a:ln w="9525">
            <a:solidFill>
              <a:schemeClr val="tx1"/>
            </a:solidFill>
            <a:round/>
            <a:headEnd/>
            <a:tailEnd/>
          </a:ln>
        </p:spPr>
        <p:txBody>
          <a:bodyPr wrap="none" anchor="ctr"/>
          <a:lstStyle>
            <a:lvl1pPr>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15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14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14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14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14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14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1400">
                <a:solidFill>
                  <a:schemeClr val="tx1"/>
                </a:solidFill>
                <a:latin typeface="Arial" panose="020B0604020202020204" pitchFamily="34" charset="0"/>
                <a:ea typeface="ＭＳ Ｐゴシック" panose="020B0600070205080204" pitchFamily="50" charset="-128"/>
              </a:defRPr>
            </a:lvl9pPr>
          </a:lstStyle>
          <a:p>
            <a:pPr algn="ctr" fontAlgn="base">
              <a:spcBef>
                <a:spcPct val="0"/>
              </a:spcBef>
              <a:spcAft>
                <a:spcPct val="0"/>
              </a:spcAft>
              <a:buNone/>
              <a:defRPr/>
            </a:pPr>
            <a:endParaRPr lang="ja-JP" altLang="en-US" sz="3692" dirty="0">
              <a:solidFill>
                <a:srgbClr val="000000"/>
              </a:solidFill>
            </a:endParaRPr>
          </a:p>
        </p:txBody>
      </p:sp>
      <p:sp>
        <p:nvSpPr>
          <p:cNvPr id="2" name="タイトル 1">
            <a:extLst>
              <a:ext uri="{FF2B5EF4-FFF2-40B4-BE49-F238E27FC236}">
                <a16:creationId xmlns:a16="http://schemas.microsoft.com/office/drawing/2014/main" id="{908C5C62-2766-94E9-31EA-7302C831F373}"/>
              </a:ext>
            </a:extLst>
          </p:cNvPr>
          <p:cNvSpPr>
            <a:spLocks noGrp="1"/>
          </p:cNvSpPr>
          <p:nvPr>
            <p:ph type="title"/>
          </p:nvPr>
        </p:nvSpPr>
        <p:spPr>
          <a:xfrm>
            <a:off x="0" y="-13264"/>
            <a:ext cx="8147488" cy="583789"/>
          </a:xfrm>
        </p:spPr>
        <p:txBody>
          <a:bodyPr>
            <a:normAutofit/>
          </a:bodyPr>
          <a:lstStyle/>
          <a:p>
            <a:r>
              <a:rPr kumimoji="1" lang="en-US" altLang="ja-JP" sz="2400" dirty="0">
                <a:latin typeface="Meiryo UI" panose="020B0604030504040204" pitchFamily="50" charset="-128"/>
                <a:ea typeface="Meiryo UI" panose="020B0604030504040204" pitchFamily="50" charset="-128"/>
              </a:rPr>
              <a:t>【</a:t>
            </a:r>
            <a:r>
              <a:rPr lang="ja-JP" altLang="en-US" sz="2400" dirty="0">
                <a:latin typeface="Meiryo UI" panose="020B0604030504040204" pitchFamily="50" charset="-128"/>
                <a:ea typeface="Meiryo UI" panose="020B0604030504040204" pitchFamily="50" charset="-128"/>
              </a:rPr>
              <a:t>担い手確保の事例</a:t>
            </a:r>
            <a:r>
              <a:rPr kumimoji="1" lang="en-US" altLang="ja-JP" sz="2400" dirty="0">
                <a:latin typeface="Meiryo UI" panose="020B0604030504040204" pitchFamily="50" charset="-128"/>
                <a:ea typeface="Meiryo UI" panose="020B0604030504040204" pitchFamily="50" charset="-128"/>
              </a:rPr>
              <a:t>】</a:t>
            </a:r>
            <a:r>
              <a:rPr kumimoji="1" lang="ja-JP" altLang="en-US" sz="2400" dirty="0">
                <a:latin typeface="Meiryo UI" panose="020B0604030504040204" pitchFamily="50" charset="-128"/>
                <a:ea typeface="Meiryo UI" panose="020B0604030504040204" pitchFamily="50" charset="-128"/>
              </a:rPr>
              <a:t>　</a:t>
            </a:r>
            <a:r>
              <a:rPr lang="ja-JP" altLang="en-US" sz="2400" dirty="0">
                <a:latin typeface="Meiryo UI" panose="020B0604030504040204" pitchFamily="50" charset="-128"/>
                <a:ea typeface="Meiryo UI" panose="020B0604030504040204" pitchFamily="50" charset="-128"/>
              </a:rPr>
              <a:t>お手伝い体験者を募集</a:t>
            </a:r>
            <a:endParaRPr kumimoji="1" lang="ja-JP" altLang="en-US" sz="2400" dirty="0">
              <a:latin typeface="Meiryo UI" panose="020B0604030504040204" pitchFamily="50" charset="-128"/>
              <a:ea typeface="Meiryo UI" panose="020B0604030504040204" pitchFamily="50" charset="-128"/>
            </a:endParaRPr>
          </a:p>
        </p:txBody>
      </p:sp>
      <p:sp>
        <p:nvSpPr>
          <p:cNvPr id="4" name="AutoShape 2">
            <a:extLst>
              <a:ext uri="{FF2B5EF4-FFF2-40B4-BE49-F238E27FC236}">
                <a16:creationId xmlns:a16="http://schemas.microsoft.com/office/drawing/2014/main" id="{60803ECB-3F6B-5E96-15AA-80010B046736}"/>
              </a:ext>
            </a:extLst>
          </p:cNvPr>
          <p:cNvSpPr>
            <a:spLocks noChangeArrowheads="1"/>
          </p:cNvSpPr>
          <p:nvPr/>
        </p:nvSpPr>
        <p:spPr bwMode="auto">
          <a:xfrm>
            <a:off x="92976" y="531700"/>
            <a:ext cx="3803984" cy="1880343"/>
          </a:xfrm>
          <a:prstGeom prst="foldedCorner">
            <a:avLst>
              <a:gd name="adj" fmla="val 12500"/>
            </a:avLst>
          </a:prstGeom>
          <a:solidFill>
            <a:srgbClr val="92D050"/>
          </a:solidFill>
          <a:ln w="9525">
            <a:solidFill>
              <a:schemeClr val="tx1"/>
            </a:solidFill>
            <a:round/>
            <a:headEnd/>
            <a:tailEnd/>
          </a:ln>
        </p:spPr>
        <p:txBody>
          <a:bodyPr wrap="none" anchor="ctr"/>
          <a:lstStyle>
            <a:lvl1pPr>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15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14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14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14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14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14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1400">
                <a:solidFill>
                  <a:schemeClr val="tx1"/>
                </a:solidFill>
                <a:latin typeface="Arial" panose="020B0604020202020204" pitchFamily="34" charset="0"/>
                <a:ea typeface="ＭＳ Ｐゴシック" panose="020B0600070205080204" pitchFamily="50" charset="-128"/>
              </a:defRPr>
            </a:lvl9pPr>
          </a:lstStyle>
          <a:p>
            <a:pPr algn="ctr" fontAlgn="base">
              <a:spcBef>
                <a:spcPct val="0"/>
              </a:spcBef>
              <a:spcAft>
                <a:spcPct val="0"/>
              </a:spcAft>
              <a:buNone/>
              <a:defRPr/>
            </a:pPr>
            <a:endParaRPr lang="en-US" altLang="ja-JP" sz="2400" dirty="0">
              <a:solidFill>
                <a:srgbClr val="000000"/>
              </a:solidFill>
            </a:endParaRPr>
          </a:p>
          <a:p>
            <a:pPr algn="ctr" fontAlgn="base">
              <a:spcBef>
                <a:spcPct val="0"/>
              </a:spcBef>
              <a:spcAft>
                <a:spcPct val="0"/>
              </a:spcAft>
              <a:buNone/>
              <a:defRPr/>
            </a:pPr>
            <a:endParaRPr lang="en-US" altLang="ja-JP" sz="2400" dirty="0">
              <a:solidFill>
                <a:srgbClr val="000000"/>
              </a:solidFill>
            </a:endParaRPr>
          </a:p>
          <a:p>
            <a:pPr algn="ctr" fontAlgn="base">
              <a:spcBef>
                <a:spcPct val="0"/>
              </a:spcBef>
              <a:spcAft>
                <a:spcPct val="0"/>
              </a:spcAft>
              <a:buNone/>
              <a:defRPr/>
            </a:pPr>
            <a:endParaRPr lang="en-US" altLang="ja-JP" sz="1400" dirty="0">
              <a:solidFill>
                <a:srgbClr val="000000"/>
              </a:solidFill>
              <a:latin typeface="HG丸ｺﾞｼｯｸM-PRO" panose="020F0600000000000000" pitchFamily="50" charset="-128"/>
              <a:ea typeface="HG丸ｺﾞｼｯｸM-PRO" panose="020F0600000000000000" pitchFamily="50" charset="-128"/>
            </a:endParaRPr>
          </a:p>
          <a:p>
            <a:pPr fontAlgn="base">
              <a:spcBef>
                <a:spcPct val="0"/>
              </a:spcBef>
              <a:spcAft>
                <a:spcPct val="0"/>
              </a:spcAft>
              <a:buNone/>
              <a:defRPr/>
            </a:pPr>
            <a:endParaRPr lang="en-US" altLang="ja-JP" sz="1400" dirty="0">
              <a:solidFill>
                <a:srgbClr val="000000"/>
              </a:solidFill>
              <a:latin typeface="HG丸ｺﾞｼｯｸM-PRO" panose="020F0600000000000000" pitchFamily="50" charset="-128"/>
              <a:ea typeface="HG丸ｺﾞｼｯｸM-PRO" panose="020F0600000000000000" pitchFamily="50" charset="-128"/>
            </a:endParaRPr>
          </a:p>
          <a:p>
            <a:pPr fontAlgn="base">
              <a:spcBef>
                <a:spcPct val="0"/>
              </a:spcBef>
              <a:spcAft>
                <a:spcPct val="0"/>
              </a:spcAft>
              <a:buNone/>
              <a:defRPr/>
            </a:pPr>
            <a:r>
              <a:rPr lang="ja-JP" altLang="en-US" sz="1400" dirty="0">
                <a:solidFill>
                  <a:srgbClr val="000000"/>
                </a:solidFill>
                <a:latin typeface="HG丸ｺﾞｼｯｸM-PRO" panose="020F0600000000000000" pitchFamily="50" charset="-128"/>
                <a:ea typeface="HG丸ｺﾞｼｯｸM-PRO" panose="020F0600000000000000" pitchFamily="50" charset="-128"/>
              </a:rPr>
              <a:t>スタッフが充足している、新たな担い手が</a:t>
            </a:r>
            <a:endParaRPr lang="en-US" altLang="ja-JP" sz="1400" dirty="0">
              <a:solidFill>
                <a:srgbClr val="000000"/>
              </a:solidFill>
              <a:latin typeface="HG丸ｺﾞｼｯｸM-PRO" panose="020F0600000000000000" pitchFamily="50" charset="-128"/>
              <a:ea typeface="HG丸ｺﾞｼｯｸM-PRO" panose="020F0600000000000000" pitchFamily="50" charset="-128"/>
            </a:endParaRPr>
          </a:p>
          <a:p>
            <a:pPr fontAlgn="base">
              <a:spcBef>
                <a:spcPct val="0"/>
              </a:spcBef>
              <a:spcAft>
                <a:spcPct val="0"/>
              </a:spcAft>
              <a:buNone/>
              <a:defRPr/>
            </a:pPr>
            <a:r>
              <a:rPr lang="ja-JP" altLang="en-US" sz="1400" dirty="0">
                <a:solidFill>
                  <a:srgbClr val="000000"/>
                </a:solidFill>
                <a:latin typeface="HG丸ｺﾞｼｯｸM-PRO" panose="020F0600000000000000" pitchFamily="50" charset="-128"/>
                <a:ea typeface="HG丸ｺﾞｼｯｸM-PRO" panose="020F0600000000000000" pitchFamily="50" charset="-128"/>
              </a:rPr>
              <a:t>参加して活発に地域活動が行われている</a:t>
            </a:r>
            <a:endParaRPr lang="en-US" altLang="ja-JP" sz="1400" dirty="0">
              <a:solidFill>
                <a:srgbClr val="000000"/>
              </a:solidFill>
              <a:latin typeface="HG丸ｺﾞｼｯｸM-PRO" panose="020F0600000000000000" pitchFamily="50" charset="-128"/>
              <a:ea typeface="HG丸ｺﾞｼｯｸM-PRO" panose="020F0600000000000000" pitchFamily="50" charset="-128"/>
            </a:endParaRPr>
          </a:p>
        </p:txBody>
      </p:sp>
      <p:sp>
        <p:nvSpPr>
          <p:cNvPr id="6" name="テキスト ボックス 5">
            <a:extLst>
              <a:ext uri="{FF2B5EF4-FFF2-40B4-BE49-F238E27FC236}">
                <a16:creationId xmlns:a16="http://schemas.microsoft.com/office/drawing/2014/main" id="{A1F1B1ED-7CF5-9BE8-AF94-EB9980EF028C}"/>
              </a:ext>
            </a:extLst>
          </p:cNvPr>
          <p:cNvSpPr txBox="1"/>
          <p:nvPr/>
        </p:nvSpPr>
        <p:spPr>
          <a:xfrm>
            <a:off x="166115" y="587808"/>
            <a:ext cx="3294537" cy="923330"/>
          </a:xfrm>
          <a:prstGeom prst="rect">
            <a:avLst/>
          </a:prstGeom>
          <a:noFill/>
          <a:ln>
            <a:solidFill>
              <a:schemeClr val="tx1"/>
            </a:solidFill>
            <a:prstDash val="dash"/>
          </a:ln>
        </p:spPr>
        <p:txBody>
          <a:bodyPr wrap="square" rtlCol="0">
            <a:spAutoFit/>
          </a:bodyPr>
          <a:lstStyle/>
          <a:p>
            <a:r>
              <a:rPr lang="en-US" altLang="ja-JP" b="1" dirty="0">
                <a:latin typeface="UD デジタル 教科書体 NP-B" panose="02020700000000000000" pitchFamily="18" charset="-128"/>
                <a:ea typeface="UD デジタル 教科書体 NP-B" panose="02020700000000000000" pitchFamily="18" charset="-128"/>
              </a:rPr>
              <a:t>【</a:t>
            </a:r>
            <a:r>
              <a:rPr lang="ja-JP" altLang="en-US" b="1" dirty="0">
                <a:latin typeface="UD デジタル 教科書体 NP-B" panose="02020700000000000000" pitchFamily="18" charset="-128"/>
                <a:ea typeface="UD デジタル 教科書体 NP-B" panose="02020700000000000000" pitchFamily="18" charset="-128"/>
              </a:rPr>
              <a:t>理想</a:t>
            </a:r>
            <a:r>
              <a:rPr lang="en-US" altLang="ja-JP" b="1" dirty="0">
                <a:latin typeface="UD デジタル 教科書体 NP-B" panose="02020700000000000000" pitchFamily="18" charset="-128"/>
                <a:ea typeface="UD デジタル 教科書体 NP-B" panose="02020700000000000000" pitchFamily="18" charset="-128"/>
              </a:rPr>
              <a:t>】</a:t>
            </a:r>
          </a:p>
          <a:p>
            <a:r>
              <a:rPr lang="ja-JP" altLang="en-US" b="1" dirty="0">
                <a:latin typeface="UD デジタル 教科書体 NP-B" panose="02020700000000000000" pitchFamily="18" charset="-128"/>
                <a:ea typeface="UD デジタル 教科書体 NP-B" panose="02020700000000000000" pitchFamily="18" charset="-128"/>
              </a:rPr>
              <a:t>地域活動に新たな担い手が</a:t>
            </a:r>
            <a:endParaRPr lang="en-US" altLang="ja-JP" b="1" dirty="0">
              <a:latin typeface="UD デジタル 教科書体 NP-B" panose="02020700000000000000" pitchFamily="18" charset="-128"/>
              <a:ea typeface="UD デジタル 教科書体 NP-B" panose="02020700000000000000" pitchFamily="18" charset="-128"/>
            </a:endParaRPr>
          </a:p>
          <a:p>
            <a:r>
              <a:rPr lang="ja-JP" altLang="en-US" b="1" dirty="0">
                <a:latin typeface="UD デジタル 教科書体 NP-B" panose="02020700000000000000" pitchFamily="18" charset="-128"/>
                <a:ea typeface="UD デジタル 教科書体 NP-B" panose="02020700000000000000" pitchFamily="18" charset="-128"/>
              </a:rPr>
              <a:t>参加・協働している</a:t>
            </a:r>
            <a:r>
              <a:rPr lang="en-US" altLang="ja-JP" b="1" dirty="0">
                <a:latin typeface="UD デジタル 教科書体 NP-B" panose="02020700000000000000" pitchFamily="18" charset="-128"/>
                <a:ea typeface="UD デジタル 教科書体 NP-B" panose="02020700000000000000" pitchFamily="18" charset="-128"/>
              </a:rPr>
              <a:t>	</a:t>
            </a:r>
          </a:p>
        </p:txBody>
      </p:sp>
      <p:sp>
        <p:nvSpPr>
          <p:cNvPr id="3" name="AutoShape 2">
            <a:extLst>
              <a:ext uri="{FF2B5EF4-FFF2-40B4-BE49-F238E27FC236}">
                <a16:creationId xmlns:a16="http://schemas.microsoft.com/office/drawing/2014/main" id="{AC390FF7-E1D6-E0CD-58D2-F7A3F9DB0DB9}"/>
              </a:ext>
            </a:extLst>
          </p:cNvPr>
          <p:cNvSpPr>
            <a:spLocks noChangeArrowheads="1"/>
          </p:cNvSpPr>
          <p:nvPr/>
        </p:nvSpPr>
        <p:spPr bwMode="auto">
          <a:xfrm>
            <a:off x="4332020" y="489496"/>
            <a:ext cx="4736855" cy="3974413"/>
          </a:xfrm>
          <a:prstGeom prst="foldedCorner">
            <a:avLst>
              <a:gd name="adj" fmla="val 12500"/>
            </a:avLst>
          </a:prstGeom>
          <a:solidFill>
            <a:srgbClr val="FFFF99"/>
          </a:solidFill>
          <a:ln w="9525">
            <a:solidFill>
              <a:schemeClr val="tx1"/>
            </a:solidFill>
            <a:round/>
            <a:headEnd/>
            <a:tailEnd/>
          </a:ln>
        </p:spPr>
        <p:txBody>
          <a:bodyPr wrap="none" anchor="t" anchorCtr="0"/>
          <a:lstStyle>
            <a:lvl1pPr>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15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14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14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14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14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14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1400">
                <a:solidFill>
                  <a:schemeClr val="tx1"/>
                </a:solidFill>
                <a:latin typeface="Arial" panose="020B0604020202020204" pitchFamily="34" charset="0"/>
                <a:ea typeface="ＭＳ Ｐゴシック" panose="020B0600070205080204" pitchFamily="50" charset="-128"/>
              </a:defRPr>
            </a:lvl9pPr>
          </a:lstStyle>
          <a:p>
            <a:pPr fontAlgn="base">
              <a:spcBef>
                <a:spcPct val="0"/>
              </a:spcBef>
              <a:spcAft>
                <a:spcPct val="0"/>
              </a:spcAft>
              <a:buNone/>
              <a:defRPr/>
            </a:pPr>
            <a:endParaRPr lang="en-US" altLang="ja-JP" sz="1200" dirty="0">
              <a:solidFill>
                <a:srgbClr val="000000"/>
              </a:solidFill>
            </a:endParaRPr>
          </a:p>
          <a:p>
            <a:pPr fontAlgn="base">
              <a:spcBef>
                <a:spcPct val="0"/>
              </a:spcBef>
              <a:spcAft>
                <a:spcPct val="0"/>
              </a:spcAft>
              <a:buNone/>
              <a:defRPr/>
            </a:pPr>
            <a:endParaRPr lang="en-US" altLang="ja-JP" sz="1200" dirty="0">
              <a:solidFill>
                <a:srgbClr val="000000"/>
              </a:solidFill>
            </a:endParaRPr>
          </a:p>
          <a:p>
            <a:pPr fontAlgn="base">
              <a:spcBef>
                <a:spcPct val="0"/>
              </a:spcBef>
              <a:spcAft>
                <a:spcPct val="0"/>
              </a:spcAft>
              <a:buNone/>
              <a:defRPr/>
            </a:pPr>
            <a:endParaRPr lang="en-US" altLang="ja-JP" sz="1200" dirty="0">
              <a:solidFill>
                <a:srgbClr val="000000"/>
              </a:solidFill>
            </a:endParaRPr>
          </a:p>
          <a:p>
            <a:pPr fontAlgn="base">
              <a:spcBef>
                <a:spcPct val="0"/>
              </a:spcBef>
              <a:spcAft>
                <a:spcPct val="0"/>
              </a:spcAft>
              <a:buNone/>
              <a:defRPr/>
            </a:pPr>
            <a:endParaRPr lang="en-US" altLang="ja-JP" sz="1400" dirty="0">
              <a:solidFill>
                <a:srgbClr val="000000"/>
              </a:solidFill>
              <a:latin typeface="HG丸ｺﾞｼｯｸM-PRO" panose="020F0600000000000000" pitchFamily="50" charset="-128"/>
              <a:ea typeface="HG丸ｺﾞｼｯｸM-PRO" panose="020F0600000000000000" pitchFamily="50" charset="-128"/>
            </a:endParaRPr>
          </a:p>
          <a:p>
            <a:pPr fontAlgn="base">
              <a:spcBef>
                <a:spcPct val="0"/>
              </a:spcBef>
              <a:spcAft>
                <a:spcPct val="0"/>
              </a:spcAft>
              <a:buNone/>
              <a:defRPr/>
            </a:pPr>
            <a:r>
              <a:rPr lang="ja-JP" altLang="en-US" sz="1400" dirty="0">
                <a:solidFill>
                  <a:srgbClr val="000000"/>
                </a:solidFill>
                <a:latin typeface="HG丸ｺﾞｼｯｸM-PRO" panose="020F0600000000000000" pitchFamily="50" charset="-128"/>
                <a:ea typeface="HG丸ｺﾞｼｯｸM-PRO" panose="020F0600000000000000" pitchFamily="50" charset="-128"/>
              </a:rPr>
              <a:t>　天王寺区ではまちづくりセンターが </a:t>
            </a:r>
            <a:endParaRPr lang="en-US" altLang="ja-JP" sz="1400" dirty="0">
              <a:solidFill>
                <a:srgbClr val="000000"/>
              </a:solidFill>
              <a:latin typeface="HG丸ｺﾞｼｯｸM-PRO" panose="020F0600000000000000" pitchFamily="50" charset="-128"/>
              <a:ea typeface="HG丸ｺﾞｼｯｸM-PRO" panose="020F0600000000000000" pitchFamily="50" charset="-128"/>
            </a:endParaRPr>
          </a:p>
          <a:p>
            <a:pPr fontAlgn="base">
              <a:spcBef>
                <a:spcPct val="0"/>
              </a:spcBef>
              <a:spcAft>
                <a:spcPct val="0"/>
              </a:spcAft>
              <a:buNone/>
              <a:defRPr/>
            </a:pPr>
            <a:r>
              <a:rPr lang="ja-JP" altLang="en-US" sz="1400" dirty="0">
                <a:solidFill>
                  <a:srgbClr val="000000"/>
                </a:solidFill>
                <a:latin typeface="HG丸ｺﾞｼｯｸM-PRO" panose="020F0600000000000000" pitchFamily="50" charset="-128"/>
                <a:ea typeface="HG丸ｺﾞｼｯｸM-PRO" panose="020F0600000000000000" pitchFamily="50" charset="-128"/>
              </a:rPr>
              <a:t>　気軽に、短い時間でも参加ができるような仕事を</a:t>
            </a:r>
            <a:br>
              <a:rPr lang="en-US" altLang="ja-JP" sz="1400" dirty="0">
                <a:solidFill>
                  <a:srgbClr val="000000"/>
                </a:solidFill>
                <a:latin typeface="HG丸ｺﾞｼｯｸM-PRO" panose="020F0600000000000000" pitchFamily="50" charset="-128"/>
                <a:ea typeface="HG丸ｺﾞｼｯｸM-PRO" panose="020F0600000000000000" pitchFamily="50" charset="-128"/>
              </a:rPr>
            </a:br>
            <a:r>
              <a:rPr lang="ja-JP" altLang="en-US" sz="1400" dirty="0">
                <a:solidFill>
                  <a:srgbClr val="000000"/>
                </a:solidFill>
                <a:latin typeface="HG丸ｺﾞｼｯｸM-PRO" panose="020F0600000000000000" pitchFamily="50" charset="-128"/>
                <a:ea typeface="HG丸ｺﾞｼｯｸM-PRO" panose="020F0600000000000000" pitchFamily="50" charset="-128"/>
              </a:rPr>
              <a:t>　体験してもらう“お手伝い体験”を募集しました。</a:t>
            </a:r>
            <a:endParaRPr lang="en-US" altLang="ja-JP" sz="1400" dirty="0">
              <a:solidFill>
                <a:srgbClr val="000000"/>
              </a:solidFill>
              <a:latin typeface="HG丸ｺﾞｼｯｸM-PRO" panose="020F0600000000000000" pitchFamily="50" charset="-128"/>
              <a:ea typeface="HG丸ｺﾞｼｯｸM-PRO" panose="020F0600000000000000" pitchFamily="50" charset="-128"/>
            </a:endParaRPr>
          </a:p>
          <a:p>
            <a:pPr fontAlgn="base">
              <a:spcBef>
                <a:spcPct val="0"/>
              </a:spcBef>
              <a:spcAft>
                <a:spcPct val="0"/>
              </a:spcAft>
              <a:buNone/>
              <a:defRPr/>
            </a:pPr>
            <a:r>
              <a:rPr lang="ja-JP" altLang="en-US" sz="1400" dirty="0">
                <a:solidFill>
                  <a:srgbClr val="000000"/>
                </a:solidFill>
                <a:latin typeface="HG丸ｺﾞｼｯｸM-PRO" panose="020F0600000000000000" pitchFamily="50" charset="-128"/>
                <a:ea typeface="HG丸ｺﾞｼｯｸM-PRO" panose="020F0600000000000000" pitchFamily="50" charset="-128"/>
              </a:rPr>
              <a:t>　内容は、もちつき大会での餅を丸めるお手伝いや、</a:t>
            </a:r>
            <a:endParaRPr lang="en-US" altLang="ja-JP" sz="1400" dirty="0">
              <a:solidFill>
                <a:srgbClr val="000000"/>
              </a:solidFill>
              <a:latin typeface="HG丸ｺﾞｼｯｸM-PRO" panose="020F0600000000000000" pitchFamily="50" charset="-128"/>
              <a:ea typeface="HG丸ｺﾞｼｯｸM-PRO" panose="020F0600000000000000" pitchFamily="50" charset="-128"/>
            </a:endParaRPr>
          </a:p>
          <a:p>
            <a:pPr fontAlgn="base">
              <a:spcBef>
                <a:spcPct val="0"/>
              </a:spcBef>
              <a:spcAft>
                <a:spcPct val="0"/>
              </a:spcAft>
              <a:buNone/>
              <a:defRPr/>
            </a:pPr>
            <a:r>
              <a:rPr lang="ja-JP" altLang="en-US" sz="1400" dirty="0">
                <a:solidFill>
                  <a:srgbClr val="000000"/>
                </a:solidFill>
                <a:latin typeface="HG丸ｺﾞｼｯｸM-PRO" panose="020F0600000000000000" pitchFamily="50" charset="-128"/>
                <a:ea typeface="HG丸ｺﾞｼｯｸM-PRO" panose="020F0600000000000000" pitchFamily="50" charset="-128"/>
              </a:rPr>
              <a:t>　机を運ぶ、椅子出しのお手伝い等々です。</a:t>
            </a:r>
            <a:br>
              <a:rPr lang="en-US" altLang="ja-JP" sz="1400" dirty="0">
                <a:solidFill>
                  <a:srgbClr val="000000"/>
                </a:solidFill>
                <a:latin typeface="HG丸ｺﾞｼｯｸM-PRO" panose="020F0600000000000000" pitchFamily="50" charset="-128"/>
                <a:ea typeface="HG丸ｺﾞｼｯｸM-PRO" panose="020F0600000000000000" pitchFamily="50" charset="-128"/>
              </a:rPr>
            </a:br>
            <a:r>
              <a:rPr lang="ja-JP" altLang="en-US" sz="1400" dirty="0">
                <a:solidFill>
                  <a:srgbClr val="000000"/>
                </a:solidFill>
                <a:latin typeface="HG丸ｺﾞｼｯｸM-PRO" panose="020F0600000000000000" pitchFamily="50" charset="-128"/>
                <a:ea typeface="HG丸ｺﾞｼｯｸM-PRO" panose="020F0600000000000000" pitchFamily="50" charset="-128"/>
              </a:rPr>
              <a:t>　事前に地域に手伝ってほしい内容の希望調査を実施し、</a:t>
            </a:r>
            <a:endParaRPr lang="en-US" altLang="ja-JP" sz="1400" dirty="0">
              <a:solidFill>
                <a:srgbClr val="000000"/>
              </a:solidFill>
              <a:latin typeface="HG丸ｺﾞｼｯｸM-PRO" panose="020F0600000000000000" pitchFamily="50" charset="-128"/>
              <a:ea typeface="HG丸ｺﾞｼｯｸM-PRO" panose="020F0600000000000000" pitchFamily="50" charset="-128"/>
            </a:endParaRPr>
          </a:p>
          <a:p>
            <a:pPr fontAlgn="base">
              <a:spcBef>
                <a:spcPct val="0"/>
              </a:spcBef>
              <a:spcAft>
                <a:spcPct val="0"/>
              </a:spcAft>
              <a:buNone/>
              <a:defRPr/>
            </a:pPr>
            <a:r>
              <a:rPr lang="ja-JP" altLang="en-US" sz="1400" dirty="0">
                <a:solidFill>
                  <a:srgbClr val="000000"/>
                </a:solidFill>
                <a:latin typeface="HG丸ｺﾞｼｯｸM-PRO" panose="020F0600000000000000" pitchFamily="50" charset="-128"/>
                <a:ea typeface="HG丸ｺﾞｼｯｸM-PRO" panose="020F0600000000000000" pitchFamily="50" charset="-128"/>
              </a:rPr>
              <a:t>　体験メニューを掲載したチラシを作成、区広報板や</a:t>
            </a:r>
            <a:br>
              <a:rPr lang="en-US" altLang="ja-JP" sz="1400" dirty="0">
                <a:solidFill>
                  <a:srgbClr val="000000"/>
                </a:solidFill>
                <a:latin typeface="HG丸ｺﾞｼｯｸM-PRO" panose="020F0600000000000000" pitchFamily="50" charset="-128"/>
                <a:ea typeface="HG丸ｺﾞｼｯｸM-PRO" panose="020F0600000000000000" pitchFamily="50" charset="-128"/>
              </a:rPr>
            </a:br>
            <a:r>
              <a:rPr lang="ja-JP" altLang="en-US" sz="1400" dirty="0">
                <a:solidFill>
                  <a:srgbClr val="000000"/>
                </a:solidFill>
                <a:latin typeface="HG丸ｺﾞｼｯｸM-PRO" panose="020F0600000000000000" pitchFamily="50" charset="-128"/>
                <a:ea typeface="HG丸ｺﾞｼｯｸM-PRO" panose="020F0600000000000000" pitchFamily="50" charset="-128"/>
              </a:rPr>
              <a:t>　区広報紙で募集してみました。</a:t>
            </a:r>
            <a:endParaRPr lang="en-US" altLang="ja-JP" sz="1400" dirty="0">
              <a:solidFill>
                <a:srgbClr val="000000"/>
              </a:solidFill>
              <a:latin typeface="HG丸ｺﾞｼｯｸM-PRO" panose="020F0600000000000000" pitchFamily="50" charset="-128"/>
              <a:ea typeface="HG丸ｺﾞｼｯｸM-PRO" panose="020F0600000000000000" pitchFamily="50" charset="-128"/>
            </a:endParaRPr>
          </a:p>
          <a:p>
            <a:pPr fontAlgn="base">
              <a:spcBef>
                <a:spcPct val="0"/>
              </a:spcBef>
              <a:spcAft>
                <a:spcPct val="0"/>
              </a:spcAft>
              <a:buNone/>
              <a:defRPr/>
            </a:pPr>
            <a:r>
              <a:rPr lang="ja-JP" altLang="en-US" sz="1400" dirty="0">
                <a:solidFill>
                  <a:srgbClr val="000000"/>
                </a:solidFill>
                <a:latin typeface="HG丸ｺﾞｼｯｸM-PRO" panose="020F0600000000000000" pitchFamily="50" charset="-128"/>
                <a:ea typeface="HG丸ｺﾞｼｯｸM-PRO" panose="020F0600000000000000" pitchFamily="50" charset="-128"/>
              </a:rPr>
              <a:t>　すると、地域で役に立ちたいと考える事業者や</a:t>
            </a:r>
            <a:endParaRPr lang="en-US" altLang="ja-JP" sz="1400" dirty="0">
              <a:solidFill>
                <a:srgbClr val="000000"/>
              </a:solidFill>
              <a:latin typeface="HG丸ｺﾞｼｯｸM-PRO" panose="020F0600000000000000" pitchFamily="50" charset="-128"/>
              <a:ea typeface="HG丸ｺﾞｼｯｸM-PRO" panose="020F0600000000000000" pitchFamily="50" charset="-128"/>
            </a:endParaRPr>
          </a:p>
          <a:p>
            <a:pPr fontAlgn="base">
              <a:spcBef>
                <a:spcPct val="0"/>
              </a:spcBef>
              <a:spcAft>
                <a:spcPct val="0"/>
              </a:spcAft>
              <a:buNone/>
              <a:defRPr/>
            </a:pPr>
            <a:r>
              <a:rPr lang="ja-JP" altLang="en-US" sz="1400" dirty="0">
                <a:solidFill>
                  <a:srgbClr val="000000"/>
                </a:solidFill>
                <a:latin typeface="HG丸ｺﾞｼｯｸM-PRO" panose="020F0600000000000000" pitchFamily="50" charset="-128"/>
                <a:ea typeface="HG丸ｺﾞｼｯｸM-PRO" panose="020F0600000000000000" pitchFamily="50" charset="-128"/>
              </a:rPr>
              <a:t>　区内に勤めていて仕事の空いた時間で参加したい、</a:t>
            </a:r>
            <a:endParaRPr lang="en-US" altLang="ja-JP" sz="1400" dirty="0">
              <a:solidFill>
                <a:srgbClr val="000000"/>
              </a:solidFill>
              <a:latin typeface="HG丸ｺﾞｼｯｸM-PRO" panose="020F0600000000000000" pitchFamily="50" charset="-128"/>
              <a:ea typeface="HG丸ｺﾞｼｯｸM-PRO" panose="020F0600000000000000" pitchFamily="50" charset="-128"/>
            </a:endParaRPr>
          </a:p>
          <a:p>
            <a:pPr fontAlgn="base">
              <a:spcBef>
                <a:spcPct val="0"/>
              </a:spcBef>
              <a:spcAft>
                <a:spcPct val="0"/>
              </a:spcAft>
              <a:buNone/>
              <a:defRPr/>
            </a:pPr>
            <a:r>
              <a:rPr lang="ja-JP" altLang="en-US" sz="1400" dirty="0">
                <a:solidFill>
                  <a:srgbClr val="000000"/>
                </a:solidFill>
                <a:latin typeface="HG丸ｺﾞｼｯｸM-PRO" panose="020F0600000000000000" pitchFamily="50" charset="-128"/>
                <a:ea typeface="HG丸ｺﾞｼｯｸM-PRO" panose="020F0600000000000000" pitchFamily="50" charset="-128"/>
              </a:rPr>
              <a:t>　という方から希望があり、実際に地域活動へ</a:t>
            </a:r>
            <a:endParaRPr lang="en-US" altLang="ja-JP" sz="1400" dirty="0">
              <a:solidFill>
                <a:srgbClr val="000000"/>
              </a:solidFill>
              <a:latin typeface="HG丸ｺﾞｼｯｸM-PRO" panose="020F0600000000000000" pitchFamily="50" charset="-128"/>
              <a:ea typeface="HG丸ｺﾞｼｯｸM-PRO" panose="020F0600000000000000" pitchFamily="50" charset="-128"/>
            </a:endParaRPr>
          </a:p>
          <a:p>
            <a:pPr fontAlgn="base">
              <a:spcBef>
                <a:spcPct val="0"/>
              </a:spcBef>
              <a:spcAft>
                <a:spcPct val="0"/>
              </a:spcAft>
              <a:buNone/>
              <a:defRPr/>
            </a:pPr>
            <a:r>
              <a:rPr lang="ja-JP" altLang="en-US" sz="1400" dirty="0">
                <a:solidFill>
                  <a:srgbClr val="000000"/>
                </a:solidFill>
                <a:latin typeface="HG丸ｺﾞｼｯｸM-PRO" panose="020F0600000000000000" pitchFamily="50" charset="-128"/>
                <a:ea typeface="HG丸ｺﾞｼｯｸM-PRO" panose="020F0600000000000000" pitchFamily="50" charset="-128"/>
              </a:rPr>
              <a:t>　参加していただきました。</a:t>
            </a:r>
            <a:endParaRPr lang="en-US" altLang="ja-JP" sz="1400" dirty="0">
              <a:solidFill>
                <a:srgbClr val="000000"/>
              </a:solidFill>
              <a:latin typeface="HG丸ｺﾞｼｯｸM-PRO" panose="020F0600000000000000" pitchFamily="50" charset="-128"/>
              <a:ea typeface="HG丸ｺﾞｼｯｸM-PRO" panose="020F0600000000000000" pitchFamily="50" charset="-128"/>
            </a:endParaRPr>
          </a:p>
          <a:p>
            <a:pPr fontAlgn="base">
              <a:spcBef>
                <a:spcPct val="0"/>
              </a:spcBef>
              <a:spcAft>
                <a:spcPct val="0"/>
              </a:spcAft>
              <a:buNone/>
              <a:defRPr/>
            </a:pPr>
            <a:r>
              <a:rPr lang="ja-JP" altLang="en-US" sz="1400" dirty="0">
                <a:solidFill>
                  <a:srgbClr val="000000"/>
                </a:solidFill>
                <a:latin typeface="HG丸ｺﾞｼｯｸM-PRO" panose="020F0600000000000000" pitchFamily="50" charset="-128"/>
                <a:ea typeface="HG丸ｺﾞｼｯｸM-PRO" panose="020F0600000000000000" pitchFamily="50" charset="-128"/>
              </a:rPr>
              <a:t>　継続して参加されている方もいる状況です。</a:t>
            </a:r>
            <a:endParaRPr lang="en-US" altLang="ja-JP" sz="1400" dirty="0">
              <a:solidFill>
                <a:srgbClr val="000000"/>
              </a:solidFill>
              <a:latin typeface="HG丸ｺﾞｼｯｸM-PRO" panose="020F0600000000000000" pitchFamily="50" charset="-128"/>
              <a:ea typeface="HG丸ｺﾞｼｯｸM-PRO" panose="020F0600000000000000" pitchFamily="50" charset="-128"/>
            </a:endParaRPr>
          </a:p>
        </p:txBody>
      </p:sp>
      <p:sp>
        <p:nvSpPr>
          <p:cNvPr id="9" name="AutoShape 2">
            <a:extLst>
              <a:ext uri="{FF2B5EF4-FFF2-40B4-BE49-F238E27FC236}">
                <a16:creationId xmlns:a16="http://schemas.microsoft.com/office/drawing/2014/main" id="{1AE7008D-22BA-FB99-A582-F0C7E235EDE1}"/>
              </a:ext>
            </a:extLst>
          </p:cNvPr>
          <p:cNvSpPr>
            <a:spLocks noChangeArrowheads="1"/>
          </p:cNvSpPr>
          <p:nvPr/>
        </p:nvSpPr>
        <p:spPr bwMode="auto">
          <a:xfrm>
            <a:off x="99677" y="4590238"/>
            <a:ext cx="8939876" cy="1747816"/>
          </a:xfrm>
          <a:prstGeom prst="foldedCorner">
            <a:avLst>
              <a:gd name="adj" fmla="val 12500"/>
            </a:avLst>
          </a:prstGeom>
          <a:solidFill>
            <a:schemeClr val="accent1">
              <a:lumMod val="40000"/>
              <a:lumOff val="60000"/>
            </a:schemeClr>
          </a:solidFill>
          <a:ln w="9525">
            <a:solidFill>
              <a:schemeClr val="tx1"/>
            </a:solidFill>
            <a:round/>
            <a:headEnd/>
            <a:tailEnd/>
          </a:ln>
        </p:spPr>
        <p:txBody>
          <a:bodyPr wrap="none" anchor="ctr"/>
          <a:lstStyle>
            <a:lvl1pPr>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15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14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14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14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14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14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1400">
                <a:solidFill>
                  <a:schemeClr val="tx1"/>
                </a:solidFill>
                <a:latin typeface="Arial" panose="020B0604020202020204" pitchFamily="34" charset="0"/>
                <a:ea typeface="ＭＳ Ｐゴシック" panose="020B0600070205080204" pitchFamily="50" charset="-128"/>
              </a:defRPr>
            </a:lvl9pPr>
          </a:lstStyle>
          <a:p>
            <a:pPr fontAlgn="base">
              <a:spcBef>
                <a:spcPct val="0"/>
              </a:spcBef>
              <a:spcAft>
                <a:spcPct val="0"/>
              </a:spcAft>
              <a:buNone/>
              <a:defRPr/>
            </a:pPr>
            <a:endParaRPr lang="en-US" altLang="ja-JP" sz="1200" dirty="0">
              <a:solidFill>
                <a:srgbClr val="000000"/>
              </a:solidFill>
              <a:latin typeface="HG丸ｺﾞｼｯｸM-PRO" panose="020F0600000000000000" pitchFamily="50" charset="-128"/>
              <a:ea typeface="HG丸ｺﾞｼｯｸM-PRO" panose="020F0600000000000000" pitchFamily="50" charset="-128"/>
            </a:endParaRPr>
          </a:p>
        </p:txBody>
      </p:sp>
      <p:sp>
        <p:nvSpPr>
          <p:cNvPr id="12" name="テキスト ボックス 11">
            <a:extLst>
              <a:ext uri="{FF2B5EF4-FFF2-40B4-BE49-F238E27FC236}">
                <a16:creationId xmlns:a16="http://schemas.microsoft.com/office/drawing/2014/main" id="{2B3A2687-C318-23A0-E003-1313FEED7F17}"/>
              </a:ext>
            </a:extLst>
          </p:cNvPr>
          <p:cNvSpPr txBox="1"/>
          <p:nvPr/>
        </p:nvSpPr>
        <p:spPr>
          <a:xfrm>
            <a:off x="156104" y="2550547"/>
            <a:ext cx="3265037" cy="923330"/>
          </a:xfrm>
          <a:prstGeom prst="rect">
            <a:avLst/>
          </a:prstGeom>
          <a:noFill/>
          <a:ln>
            <a:solidFill>
              <a:schemeClr val="tx1"/>
            </a:solidFill>
            <a:prstDash val="dash"/>
          </a:ln>
        </p:spPr>
        <p:txBody>
          <a:bodyPr wrap="square" rtlCol="0">
            <a:spAutoFit/>
          </a:bodyPr>
          <a:lstStyle/>
          <a:p>
            <a:r>
              <a:rPr lang="en-US" altLang="ja-JP" b="1" dirty="0">
                <a:latin typeface="UD デジタル 教科書体 NP-B" panose="02020700000000000000" pitchFamily="18" charset="-128"/>
                <a:ea typeface="UD デジタル 教科書体 NP-B" panose="02020700000000000000" pitchFamily="18" charset="-128"/>
              </a:rPr>
              <a:t>【</a:t>
            </a:r>
            <a:r>
              <a:rPr lang="ja-JP" altLang="en-US" b="1" dirty="0">
                <a:latin typeface="UD デジタル 教科書体 NP-B" panose="02020700000000000000" pitchFamily="18" charset="-128"/>
                <a:ea typeface="UD デジタル 教科書体 NP-B" panose="02020700000000000000" pitchFamily="18" charset="-128"/>
              </a:rPr>
              <a:t>課題</a:t>
            </a:r>
            <a:r>
              <a:rPr lang="en-US" altLang="ja-JP" b="1" dirty="0">
                <a:latin typeface="UD デジタル 教科書体 NP-B" panose="02020700000000000000" pitchFamily="18" charset="-128"/>
                <a:ea typeface="UD デジタル 教科書体 NP-B" panose="02020700000000000000" pitchFamily="18" charset="-128"/>
              </a:rPr>
              <a:t>】</a:t>
            </a:r>
          </a:p>
          <a:p>
            <a:r>
              <a:rPr lang="ja-JP" altLang="en-US" b="1" dirty="0">
                <a:latin typeface="UD デジタル 教科書体 NP-B" panose="02020700000000000000" pitchFamily="18" charset="-128"/>
                <a:ea typeface="UD デジタル 教科書体 NP-B" panose="02020700000000000000" pitchFamily="18" charset="-128"/>
              </a:rPr>
              <a:t>新たに一緒にスタッフとして</a:t>
            </a:r>
            <a:endParaRPr lang="en-US" altLang="ja-JP" b="1" dirty="0">
              <a:latin typeface="UD デジタル 教科書体 NP-B" panose="02020700000000000000" pitchFamily="18" charset="-128"/>
              <a:ea typeface="UD デジタル 教科書体 NP-B" panose="02020700000000000000" pitchFamily="18" charset="-128"/>
            </a:endParaRPr>
          </a:p>
          <a:p>
            <a:r>
              <a:rPr lang="ja-JP" altLang="en-US" b="1" dirty="0">
                <a:latin typeface="UD デジタル 教科書体 NP-B" panose="02020700000000000000" pitchFamily="18" charset="-128"/>
                <a:ea typeface="UD デジタル 教科書体 NP-B" panose="02020700000000000000" pitchFamily="18" charset="-128"/>
              </a:rPr>
              <a:t>参加してくれる人がいない</a:t>
            </a:r>
            <a:endParaRPr lang="en-US" altLang="ja-JP" b="1" dirty="0">
              <a:latin typeface="UD デジタル 教科書体 NP-B" panose="02020700000000000000" pitchFamily="18" charset="-128"/>
              <a:ea typeface="UD デジタル 教科書体 NP-B" panose="02020700000000000000" pitchFamily="18" charset="-128"/>
            </a:endParaRPr>
          </a:p>
        </p:txBody>
      </p:sp>
      <p:sp>
        <p:nvSpPr>
          <p:cNvPr id="13" name="テキスト ボックス 12">
            <a:extLst>
              <a:ext uri="{FF2B5EF4-FFF2-40B4-BE49-F238E27FC236}">
                <a16:creationId xmlns:a16="http://schemas.microsoft.com/office/drawing/2014/main" id="{54B38089-F566-4C49-BBD2-B8F4D87CA7BB}"/>
              </a:ext>
            </a:extLst>
          </p:cNvPr>
          <p:cNvSpPr txBox="1"/>
          <p:nvPr/>
        </p:nvSpPr>
        <p:spPr>
          <a:xfrm>
            <a:off x="4429645" y="540833"/>
            <a:ext cx="4431722" cy="646331"/>
          </a:xfrm>
          <a:prstGeom prst="rect">
            <a:avLst/>
          </a:prstGeom>
          <a:noFill/>
          <a:ln>
            <a:solidFill>
              <a:schemeClr val="tx1"/>
            </a:solidFill>
            <a:prstDash val="dash"/>
          </a:ln>
        </p:spPr>
        <p:txBody>
          <a:bodyPr wrap="square" rtlCol="0">
            <a:spAutoFit/>
          </a:bodyPr>
          <a:lstStyle/>
          <a:p>
            <a:r>
              <a:rPr lang="en-US" altLang="ja-JP" b="1" dirty="0">
                <a:latin typeface="UD デジタル 教科書体 NP-B" panose="02020700000000000000" pitchFamily="18" charset="-128"/>
                <a:ea typeface="UD デジタル 教科書体 NP-B" panose="02020700000000000000" pitchFamily="18" charset="-128"/>
              </a:rPr>
              <a:t>【</a:t>
            </a:r>
            <a:r>
              <a:rPr lang="ja-JP" altLang="en-US" b="1" dirty="0">
                <a:latin typeface="UD デジタル 教科書体 NP-B" panose="02020700000000000000" pitchFamily="18" charset="-128"/>
                <a:ea typeface="UD デジタル 教科書体 NP-B" panose="02020700000000000000" pitchFamily="18" charset="-128"/>
              </a:rPr>
              <a:t>事例</a:t>
            </a:r>
            <a:r>
              <a:rPr lang="en-US" altLang="ja-JP" b="1" dirty="0">
                <a:latin typeface="UD デジタル 教科書体 NP-B" panose="02020700000000000000" pitchFamily="18" charset="-128"/>
                <a:ea typeface="UD デジタル 教科書体 NP-B" panose="02020700000000000000" pitchFamily="18" charset="-128"/>
              </a:rPr>
              <a:t>】</a:t>
            </a:r>
          </a:p>
          <a:p>
            <a:r>
              <a:rPr lang="ja-JP" altLang="en-US" b="1" dirty="0">
                <a:latin typeface="UD デジタル 教科書体 NP-B" panose="02020700000000000000" pitchFamily="18" charset="-128"/>
                <a:ea typeface="UD デジタル 教科書体 NP-B" panose="02020700000000000000" pitchFamily="18" charset="-128"/>
              </a:rPr>
              <a:t>「お手伝い体験」を募集した！</a:t>
            </a:r>
            <a:endParaRPr lang="en-US" altLang="ja-JP" b="1" dirty="0">
              <a:latin typeface="UD デジタル 教科書体 NP-B" panose="02020700000000000000" pitchFamily="18" charset="-128"/>
              <a:ea typeface="UD デジタル 教科書体 NP-B" panose="02020700000000000000" pitchFamily="18" charset="-128"/>
            </a:endParaRPr>
          </a:p>
        </p:txBody>
      </p:sp>
      <p:sp>
        <p:nvSpPr>
          <p:cNvPr id="14" name="テキスト ボックス 13">
            <a:extLst>
              <a:ext uri="{FF2B5EF4-FFF2-40B4-BE49-F238E27FC236}">
                <a16:creationId xmlns:a16="http://schemas.microsoft.com/office/drawing/2014/main" id="{7CE8FA4E-E0E9-6E8E-6BC6-824416685FB6}"/>
              </a:ext>
            </a:extLst>
          </p:cNvPr>
          <p:cNvSpPr txBox="1"/>
          <p:nvPr/>
        </p:nvSpPr>
        <p:spPr>
          <a:xfrm>
            <a:off x="152047" y="4728742"/>
            <a:ext cx="8869820" cy="830997"/>
          </a:xfrm>
          <a:prstGeom prst="rect">
            <a:avLst/>
          </a:prstGeom>
          <a:noFill/>
          <a:ln>
            <a:solidFill>
              <a:schemeClr val="tx1"/>
            </a:solidFill>
            <a:prstDash val="dash"/>
          </a:ln>
        </p:spPr>
        <p:txBody>
          <a:bodyPr wrap="square" rtlCol="0">
            <a:spAutoFit/>
          </a:bodyPr>
          <a:lstStyle/>
          <a:p>
            <a:r>
              <a:rPr lang="ja-JP" altLang="en-US" sz="2400" b="1" dirty="0">
                <a:latin typeface="UD デジタル 教科書体 NP-B" panose="02020700000000000000" pitchFamily="18" charset="-128"/>
                <a:ea typeface="UD デジタル 教科書体 NP-B" panose="02020700000000000000" pitchFamily="18" charset="-128"/>
              </a:rPr>
              <a:t>★最初の一歩★</a:t>
            </a:r>
            <a:endParaRPr lang="en-US" altLang="ja-JP" sz="2400" b="1" dirty="0">
              <a:latin typeface="UD デジタル 教科書体 NP-B" panose="02020700000000000000" pitchFamily="18" charset="-128"/>
              <a:ea typeface="UD デジタル 教科書体 NP-B" panose="02020700000000000000" pitchFamily="18" charset="-128"/>
            </a:endParaRPr>
          </a:p>
          <a:p>
            <a:r>
              <a:rPr lang="ja-JP" altLang="en-US" sz="2400" b="1" dirty="0">
                <a:solidFill>
                  <a:srgbClr val="000000"/>
                </a:solidFill>
                <a:latin typeface="UD デジタル 教科書体 NP-B" panose="02020700000000000000" pitchFamily="18" charset="-128"/>
                <a:ea typeface="UD デジタル 教科書体 NP-B" panose="02020700000000000000" pitchFamily="18" charset="-128"/>
              </a:rPr>
              <a:t>気軽に参加してもらえるよう、ハードルを下げて募集する</a:t>
            </a:r>
            <a:endParaRPr lang="en-US" altLang="ja-JP" sz="2400" b="1" dirty="0">
              <a:latin typeface="UD デジタル 教科書体 NP-B" panose="02020700000000000000" pitchFamily="18" charset="-128"/>
              <a:ea typeface="UD デジタル 教科書体 NP-B" panose="02020700000000000000" pitchFamily="18" charset="-128"/>
            </a:endParaRPr>
          </a:p>
        </p:txBody>
      </p:sp>
      <p:sp>
        <p:nvSpPr>
          <p:cNvPr id="15" name="タイトル 1">
            <a:extLst>
              <a:ext uri="{FF2B5EF4-FFF2-40B4-BE49-F238E27FC236}">
                <a16:creationId xmlns:a16="http://schemas.microsoft.com/office/drawing/2014/main" id="{51E83AE2-6CAE-2BEE-0E5D-31FBCB55E561}"/>
              </a:ext>
            </a:extLst>
          </p:cNvPr>
          <p:cNvSpPr txBox="1">
            <a:spLocks/>
          </p:cNvSpPr>
          <p:nvPr/>
        </p:nvSpPr>
        <p:spPr>
          <a:xfrm>
            <a:off x="75125" y="1532654"/>
            <a:ext cx="4138540" cy="747508"/>
          </a:xfrm>
          <a:prstGeom prst="rect">
            <a:avLst/>
          </a:prstGeom>
          <a:ln>
            <a:noFill/>
            <a:prstDash val="dash"/>
          </a:ln>
        </p:spPr>
        <p:txBody>
          <a:bodyPr vert="horz" lIns="91440" tIns="45720" rIns="91440" bIns="45720" rtlCol="0" anchor="ctr">
            <a:normAutofit/>
          </a:bodyPr>
          <a:lst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a:lstStyle>
          <a:p>
            <a:endParaRPr lang="en-US" altLang="ja-JP" sz="1400" dirty="0">
              <a:latin typeface="HG丸ｺﾞｼｯｸM-PRO" panose="020F0600000000000000" pitchFamily="50" charset="-128"/>
              <a:ea typeface="HG丸ｺﾞｼｯｸM-PRO" panose="020F0600000000000000" pitchFamily="50" charset="-128"/>
            </a:endParaRPr>
          </a:p>
        </p:txBody>
      </p:sp>
      <p:sp>
        <p:nvSpPr>
          <p:cNvPr id="16" name="タイトル 1">
            <a:extLst>
              <a:ext uri="{FF2B5EF4-FFF2-40B4-BE49-F238E27FC236}">
                <a16:creationId xmlns:a16="http://schemas.microsoft.com/office/drawing/2014/main" id="{5A1B43EE-61CD-D34B-0CCB-152397A88F81}"/>
              </a:ext>
            </a:extLst>
          </p:cNvPr>
          <p:cNvSpPr txBox="1">
            <a:spLocks/>
          </p:cNvSpPr>
          <p:nvPr/>
        </p:nvSpPr>
        <p:spPr>
          <a:xfrm>
            <a:off x="99677" y="3396254"/>
            <a:ext cx="3797282" cy="939558"/>
          </a:xfrm>
          <a:prstGeom prst="rect">
            <a:avLst/>
          </a:prstGeom>
          <a:ln>
            <a:noFill/>
            <a:prstDash val="dash"/>
          </a:ln>
        </p:spPr>
        <p:txBody>
          <a:bodyPr vert="horz" lIns="91440" tIns="45720" rIns="91440" bIns="45720" rtlCol="0" anchor="ctr">
            <a:normAutofit/>
          </a:bodyPr>
          <a:lst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a:lstStyle>
          <a:p>
            <a:endParaRPr lang="en-US" altLang="ja-JP" sz="1400" dirty="0">
              <a:latin typeface="HG丸ｺﾞｼｯｸM-PRO" panose="020F0600000000000000" pitchFamily="50" charset="-128"/>
              <a:ea typeface="HG丸ｺﾞｼｯｸM-PRO" panose="020F0600000000000000" pitchFamily="50" charset="-128"/>
            </a:endParaRPr>
          </a:p>
        </p:txBody>
      </p:sp>
      <p:sp>
        <p:nvSpPr>
          <p:cNvPr id="17" name="タイトル 1">
            <a:extLst>
              <a:ext uri="{FF2B5EF4-FFF2-40B4-BE49-F238E27FC236}">
                <a16:creationId xmlns:a16="http://schemas.microsoft.com/office/drawing/2014/main" id="{9F8DF206-774C-32D1-39F7-FADCC3163D3C}"/>
              </a:ext>
            </a:extLst>
          </p:cNvPr>
          <p:cNvSpPr txBox="1">
            <a:spLocks/>
          </p:cNvSpPr>
          <p:nvPr/>
        </p:nvSpPr>
        <p:spPr>
          <a:xfrm>
            <a:off x="4438452" y="1518912"/>
            <a:ext cx="4575481" cy="2805240"/>
          </a:xfrm>
          <a:prstGeom prst="rect">
            <a:avLst/>
          </a:prstGeom>
          <a:ln>
            <a:noFill/>
            <a:prstDash val="dash"/>
          </a:ln>
        </p:spPr>
        <p:txBody>
          <a:bodyPr vert="horz" lIns="91440" tIns="45720" rIns="91440" bIns="45720" rtlCol="0" anchor="ctr">
            <a:normAutofit/>
          </a:bodyPr>
          <a:lst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a:lstStyle>
          <a:p>
            <a:endParaRPr lang="en-US" altLang="ja-JP" sz="1400" dirty="0">
              <a:latin typeface="HG丸ｺﾞｼｯｸM-PRO" panose="020F0600000000000000" pitchFamily="50" charset="-128"/>
              <a:ea typeface="HG丸ｺﾞｼｯｸM-PRO" panose="020F0600000000000000" pitchFamily="50" charset="-128"/>
            </a:endParaRPr>
          </a:p>
        </p:txBody>
      </p:sp>
      <p:sp>
        <p:nvSpPr>
          <p:cNvPr id="7" name="タイトル 1">
            <a:extLst>
              <a:ext uri="{FF2B5EF4-FFF2-40B4-BE49-F238E27FC236}">
                <a16:creationId xmlns:a16="http://schemas.microsoft.com/office/drawing/2014/main" id="{EC738B63-65F9-EA2C-E329-E5EA901E80E0}"/>
              </a:ext>
            </a:extLst>
          </p:cNvPr>
          <p:cNvSpPr txBox="1">
            <a:spLocks/>
          </p:cNvSpPr>
          <p:nvPr/>
        </p:nvSpPr>
        <p:spPr>
          <a:xfrm>
            <a:off x="233312" y="5637772"/>
            <a:ext cx="8502819" cy="584775"/>
          </a:xfrm>
          <a:prstGeom prst="rect">
            <a:avLst/>
          </a:prstGeom>
          <a:ln>
            <a:noFill/>
            <a:prstDash val="dash"/>
          </a:ln>
        </p:spPr>
        <p:txBody>
          <a:bodyPr vert="horz" lIns="91440" tIns="45720" rIns="91440" bIns="45720" rtlCol="0" anchor="ctr">
            <a:normAutofit/>
          </a:bodyPr>
          <a:lst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a:lstStyle>
          <a:p>
            <a:endParaRPr lang="en-US" altLang="ja-JP" sz="1200" dirty="0">
              <a:latin typeface="HG丸ｺﾞｼｯｸM-PRO" panose="020F0600000000000000" pitchFamily="50" charset="-128"/>
              <a:ea typeface="HG丸ｺﾞｼｯｸM-PRO" panose="020F0600000000000000" pitchFamily="50" charset="-128"/>
            </a:endParaRPr>
          </a:p>
        </p:txBody>
      </p:sp>
      <p:sp>
        <p:nvSpPr>
          <p:cNvPr id="8" name="タイトル 1">
            <a:extLst>
              <a:ext uri="{FF2B5EF4-FFF2-40B4-BE49-F238E27FC236}">
                <a16:creationId xmlns:a16="http://schemas.microsoft.com/office/drawing/2014/main" id="{FAFEBDF7-154A-BBD9-3739-00BD875CBF6A}"/>
              </a:ext>
            </a:extLst>
          </p:cNvPr>
          <p:cNvSpPr txBox="1">
            <a:spLocks/>
          </p:cNvSpPr>
          <p:nvPr/>
        </p:nvSpPr>
        <p:spPr>
          <a:xfrm>
            <a:off x="0" y="6393463"/>
            <a:ext cx="9144000" cy="426843"/>
          </a:xfrm>
          <a:prstGeom prst="rect">
            <a:avLst/>
          </a:prstGeom>
          <a:solidFill>
            <a:srgbClr val="0070C0"/>
          </a:solidFill>
          <a:ln>
            <a:noFill/>
            <a:prstDash val="dash"/>
          </a:ln>
        </p:spPr>
        <p:txBody>
          <a:bodyPr vert="horz" lIns="91440" tIns="45720" rIns="91440" bIns="45720" rtlCol="0" anchor="ctr">
            <a:noAutofit/>
          </a:bodyPr>
          <a:lst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a:lstStyle>
          <a:p>
            <a:pPr algn="ctr"/>
            <a:r>
              <a:rPr lang="ja-JP" altLang="en-US" sz="1350" dirty="0">
                <a:solidFill>
                  <a:schemeClr val="bg1"/>
                </a:solidFill>
                <a:latin typeface="HG丸ｺﾞｼｯｸM-PRO" panose="020F0600000000000000" pitchFamily="50" charset="-128"/>
                <a:ea typeface="HG丸ｺﾞｼｯｸM-PRO" panose="020F0600000000000000" pitchFamily="50" charset="-128"/>
              </a:rPr>
              <a:t>☆この事例について詳しく知りたい場合は、天王寺区役所市民協働課</a:t>
            </a:r>
            <a:r>
              <a:rPr lang="en-US" altLang="ja-JP" sz="1350" dirty="0">
                <a:solidFill>
                  <a:schemeClr val="bg1"/>
                </a:solidFill>
                <a:latin typeface="HG丸ｺﾞｼｯｸM-PRO" panose="020F0600000000000000" pitchFamily="50" charset="-128"/>
                <a:ea typeface="HG丸ｺﾞｼｯｸM-PRO" panose="020F0600000000000000" pitchFamily="50" charset="-128"/>
              </a:rPr>
              <a:t>(6774-9734)</a:t>
            </a:r>
            <a:r>
              <a:rPr lang="ja-JP" altLang="en-US" sz="1350" dirty="0">
                <a:solidFill>
                  <a:schemeClr val="bg1"/>
                </a:solidFill>
                <a:latin typeface="HG丸ｺﾞｼｯｸM-PRO" panose="020F0600000000000000" pitchFamily="50" charset="-128"/>
                <a:ea typeface="HG丸ｺﾞｼｯｸM-PRO" panose="020F0600000000000000" pitchFamily="50" charset="-128"/>
              </a:rPr>
              <a:t>までお問い合わせください☆</a:t>
            </a:r>
            <a:endParaRPr lang="en-US" altLang="ja-JP" sz="1350" dirty="0">
              <a:solidFill>
                <a:schemeClr val="bg1"/>
              </a:solidFill>
              <a:latin typeface="HG丸ｺﾞｼｯｸM-PRO" panose="020F0600000000000000" pitchFamily="50" charset="-128"/>
              <a:ea typeface="HG丸ｺﾞｼｯｸM-PRO" panose="020F0600000000000000" pitchFamily="50" charset="-128"/>
            </a:endParaRPr>
          </a:p>
        </p:txBody>
      </p:sp>
      <p:sp>
        <p:nvSpPr>
          <p:cNvPr id="10" name="矢印: 右 9">
            <a:extLst>
              <a:ext uri="{FF2B5EF4-FFF2-40B4-BE49-F238E27FC236}">
                <a16:creationId xmlns:a16="http://schemas.microsoft.com/office/drawing/2014/main" id="{ED5C383E-6277-CBF2-4BCD-EB90DA284444}"/>
              </a:ext>
            </a:extLst>
          </p:cNvPr>
          <p:cNvSpPr/>
          <p:nvPr/>
        </p:nvSpPr>
        <p:spPr>
          <a:xfrm>
            <a:off x="3747823" y="1715145"/>
            <a:ext cx="736276" cy="1318846"/>
          </a:xfrm>
          <a:prstGeom prst="rightArrow">
            <a:avLst/>
          </a:prstGeom>
          <a:solidFill>
            <a:srgbClr val="FFC0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b="1">
              <a:ln w="22225">
                <a:solidFill>
                  <a:schemeClr val="accent2"/>
                </a:solidFill>
                <a:prstDash val="solid"/>
              </a:ln>
              <a:solidFill>
                <a:schemeClr val="accent2">
                  <a:lumMod val="40000"/>
                  <a:lumOff val="60000"/>
                </a:schemeClr>
              </a:solidFill>
            </a:endParaRPr>
          </a:p>
        </p:txBody>
      </p:sp>
      <p:sp>
        <p:nvSpPr>
          <p:cNvPr id="11" name="テキスト ボックス 10">
            <a:extLst>
              <a:ext uri="{FF2B5EF4-FFF2-40B4-BE49-F238E27FC236}">
                <a16:creationId xmlns:a16="http://schemas.microsoft.com/office/drawing/2014/main" id="{B1003F62-638F-FB3E-6E53-7A533A00A4E5}"/>
              </a:ext>
            </a:extLst>
          </p:cNvPr>
          <p:cNvSpPr txBox="1"/>
          <p:nvPr/>
        </p:nvSpPr>
        <p:spPr>
          <a:xfrm>
            <a:off x="3923289" y="1211469"/>
            <a:ext cx="369332" cy="2294713"/>
          </a:xfrm>
          <a:prstGeom prst="rect">
            <a:avLst/>
          </a:prstGeom>
          <a:noFill/>
        </p:spPr>
        <p:txBody>
          <a:bodyPr vert="eaVert" wrap="square" rtlCol="0">
            <a:spAutoFit/>
          </a:bodyPr>
          <a:lstStyle/>
          <a:p>
            <a:pPr algn="ctr"/>
            <a:r>
              <a:rPr kumimoji="1" lang="ja-JP" altLang="en-US" sz="1200" dirty="0">
                <a:solidFill>
                  <a:schemeClr val="tx2">
                    <a:lumMod val="50000"/>
                  </a:schemeClr>
                </a:solidFill>
                <a:latin typeface="HG丸ｺﾞｼｯｸM-PRO" panose="020F0600000000000000" pitchFamily="50" charset="-128"/>
                <a:ea typeface="HG丸ｺﾞｼｯｸM-PRO" panose="020F0600000000000000" pitchFamily="50" charset="-128"/>
              </a:rPr>
              <a:t>こんな事例がありました</a:t>
            </a:r>
          </a:p>
        </p:txBody>
      </p:sp>
      <p:sp>
        <p:nvSpPr>
          <p:cNvPr id="19" name="AutoShape 2">
            <a:extLst>
              <a:ext uri="{FF2B5EF4-FFF2-40B4-BE49-F238E27FC236}">
                <a16:creationId xmlns:a16="http://schemas.microsoft.com/office/drawing/2014/main" id="{B1FED15B-E5C3-C577-6464-C433992442A1}"/>
              </a:ext>
            </a:extLst>
          </p:cNvPr>
          <p:cNvSpPr>
            <a:spLocks noChangeArrowheads="1"/>
          </p:cNvSpPr>
          <p:nvPr/>
        </p:nvSpPr>
        <p:spPr bwMode="auto">
          <a:xfrm>
            <a:off x="145555" y="3516836"/>
            <a:ext cx="4093616" cy="807316"/>
          </a:xfrm>
          <a:prstGeom prst="foldedCorner">
            <a:avLst>
              <a:gd name="adj" fmla="val 12500"/>
            </a:avLst>
          </a:prstGeom>
          <a:noFill/>
          <a:ln w="9525">
            <a:noFill/>
            <a:round/>
            <a:headEnd/>
            <a:tailEnd/>
          </a:ln>
        </p:spPr>
        <p:txBody>
          <a:bodyPr wrap="none" anchor="ctr"/>
          <a:lstStyle>
            <a:lvl1pPr>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15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14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14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14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14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14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1400">
                <a:solidFill>
                  <a:schemeClr val="tx1"/>
                </a:solidFill>
                <a:latin typeface="Arial" panose="020B0604020202020204" pitchFamily="34" charset="0"/>
                <a:ea typeface="ＭＳ Ｐゴシック" panose="020B0600070205080204" pitchFamily="50" charset="-128"/>
              </a:defRPr>
            </a:lvl9pPr>
          </a:lstStyle>
          <a:p>
            <a:pPr>
              <a:buNone/>
            </a:pPr>
            <a:r>
              <a:rPr lang="ja-JP" altLang="en-US" sz="1400" dirty="0">
                <a:latin typeface="HG丸ｺﾞｼｯｸM-PRO" panose="020F0600000000000000" pitchFamily="50" charset="-128"/>
                <a:ea typeface="HG丸ｺﾞｼｯｸM-PRO" panose="020F0600000000000000" pitchFamily="50" charset="-128"/>
              </a:rPr>
              <a:t>スタッフ募集チラシで</a:t>
            </a:r>
            <a:endParaRPr lang="en-US" altLang="ja-JP" sz="1400" dirty="0">
              <a:latin typeface="HG丸ｺﾞｼｯｸM-PRO" panose="020F0600000000000000" pitchFamily="50" charset="-128"/>
              <a:ea typeface="HG丸ｺﾞｼｯｸM-PRO" panose="020F0600000000000000" pitchFamily="50" charset="-128"/>
            </a:endParaRPr>
          </a:p>
          <a:p>
            <a:pPr>
              <a:buNone/>
            </a:pPr>
            <a:r>
              <a:rPr lang="ja-JP" altLang="en-US" sz="1400" dirty="0">
                <a:latin typeface="HG丸ｺﾞｼｯｸM-PRO" panose="020F0600000000000000" pitchFamily="50" charset="-128"/>
                <a:ea typeface="HG丸ｺﾞｼｯｸM-PRO" panose="020F0600000000000000" pitchFamily="50" charset="-128"/>
              </a:rPr>
              <a:t>参加を呼びかけてみても、集まらない･･･</a:t>
            </a:r>
            <a:endParaRPr lang="en-US" altLang="ja-JP" sz="1400" dirty="0">
              <a:latin typeface="HG丸ｺﾞｼｯｸM-PRO" panose="020F0600000000000000" pitchFamily="50" charset="-128"/>
              <a:ea typeface="HG丸ｺﾞｼｯｸM-PRO" panose="020F0600000000000000" pitchFamily="50" charset="-128"/>
            </a:endParaRPr>
          </a:p>
        </p:txBody>
      </p:sp>
      <p:sp>
        <p:nvSpPr>
          <p:cNvPr id="20" name="AutoShape 2">
            <a:extLst>
              <a:ext uri="{FF2B5EF4-FFF2-40B4-BE49-F238E27FC236}">
                <a16:creationId xmlns:a16="http://schemas.microsoft.com/office/drawing/2014/main" id="{8B89A7CC-BEDB-C3D0-3E98-5FF017833C8C}"/>
              </a:ext>
            </a:extLst>
          </p:cNvPr>
          <p:cNvSpPr>
            <a:spLocks noChangeArrowheads="1"/>
          </p:cNvSpPr>
          <p:nvPr/>
        </p:nvSpPr>
        <p:spPr bwMode="auto">
          <a:xfrm>
            <a:off x="152047" y="1610377"/>
            <a:ext cx="3803984" cy="702029"/>
          </a:xfrm>
          <a:prstGeom prst="foldedCorner">
            <a:avLst>
              <a:gd name="adj" fmla="val 12500"/>
            </a:avLst>
          </a:prstGeom>
          <a:noFill/>
          <a:ln w="9525">
            <a:noFill/>
            <a:round/>
            <a:headEnd/>
            <a:tailEnd/>
          </a:ln>
        </p:spPr>
        <p:txBody>
          <a:bodyPr wrap="none" anchor="ctr"/>
          <a:lstStyle>
            <a:lvl1pPr>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15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14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14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14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14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14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1400">
                <a:solidFill>
                  <a:schemeClr val="tx1"/>
                </a:solidFill>
                <a:latin typeface="Arial" panose="020B0604020202020204" pitchFamily="34" charset="0"/>
                <a:ea typeface="ＭＳ Ｐゴシック" panose="020B0600070205080204" pitchFamily="50" charset="-128"/>
              </a:defRPr>
            </a:lvl9pPr>
          </a:lstStyle>
          <a:p>
            <a:pPr algn="ctr" fontAlgn="base">
              <a:spcBef>
                <a:spcPct val="0"/>
              </a:spcBef>
              <a:spcAft>
                <a:spcPct val="0"/>
              </a:spcAft>
              <a:buNone/>
              <a:defRPr/>
            </a:pPr>
            <a:endParaRPr lang="en-US" altLang="ja-JP" sz="3692" dirty="0">
              <a:solidFill>
                <a:srgbClr val="000000"/>
              </a:solidFill>
            </a:endParaRPr>
          </a:p>
        </p:txBody>
      </p:sp>
      <p:sp>
        <p:nvSpPr>
          <p:cNvPr id="21" name="タイトル 1">
            <a:extLst>
              <a:ext uri="{FF2B5EF4-FFF2-40B4-BE49-F238E27FC236}">
                <a16:creationId xmlns:a16="http://schemas.microsoft.com/office/drawing/2014/main" id="{BFCD2F58-0244-7D6B-5754-B82023511EA6}"/>
              </a:ext>
            </a:extLst>
          </p:cNvPr>
          <p:cNvSpPr txBox="1">
            <a:spLocks/>
          </p:cNvSpPr>
          <p:nvPr/>
        </p:nvSpPr>
        <p:spPr>
          <a:xfrm>
            <a:off x="209041" y="5599071"/>
            <a:ext cx="8502819" cy="639520"/>
          </a:xfrm>
          <a:prstGeom prst="rect">
            <a:avLst/>
          </a:prstGeom>
          <a:ln>
            <a:noFill/>
            <a:prstDash val="dash"/>
          </a:ln>
        </p:spPr>
        <p:txBody>
          <a:bodyPr vert="horz" lIns="91440" tIns="45720" rIns="91440" bIns="45720" rtlCol="0" anchor="ctr">
            <a:normAutofit/>
          </a:bodyPr>
          <a:lst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a:lstStyle>
          <a:p>
            <a:pPr>
              <a:lnSpc>
                <a:spcPct val="150000"/>
              </a:lnSpc>
            </a:pPr>
            <a:r>
              <a:rPr lang="ja-JP" altLang="en-US" sz="1200" dirty="0">
                <a:latin typeface="HG丸ｺﾞｼｯｸM-PRO" panose="020F0600000000000000" pitchFamily="50" charset="-128"/>
                <a:ea typeface="HG丸ｺﾞｼｯｸM-PRO" panose="020F0600000000000000" pitchFamily="50" charset="-128"/>
              </a:rPr>
              <a:t>地活協内でお手伝い体験で手伝ってほしいことを考えて募集することで、体験者を受け入れる体制を作ることができ、</a:t>
            </a:r>
            <a:endParaRPr lang="en-US" altLang="ja-JP" sz="1200" dirty="0">
              <a:latin typeface="HG丸ｺﾞｼｯｸM-PRO" panose="020F0600000000000000" pitchFamily="50" charset="-128"/>
              <a:ea typeface="HG丸ｺﾞｼｯｸM-PRO" panose="020F0600000000000000" pitchFamily="50" charset="-128"/>
            </a:endParaRPr>
          </a:p>
          <a:p>
            <a:pPr>
              <a:lnSpc>
                <a:spcPct val="150000"/>
              </a:lnSpc>
            </a:pPr>
            <a:r>
              <a:rPr lang="ja-JP" altLang="en-US" sz="1200" dirty="0">
                <a:latin typeface="HG丸ｺﾞｼｯｸM-PRO" panose="020F0600000000000000" pitchFamily="50" charset="-128"/>
                <a:ea typeface="HG丸ｺﾞｼｯｸM-PRO" panose="020F0600000000000000" pitchFamily="50" charset="-128"/>
              </a:rPr>
              <a:t>体験者も楽しく参加されています。</a:t>
            </a:r>
            <a:endParaRPr lang="en-US" altLang="ja-JP" sz="1200" dirty="0">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30275407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08C5C62-2766-94E9-31EA-7302C831F373}"/>
              </a:ext>
            </a:extLst>
          </p:cNvPr>
          <p:cNvSpPr>
            <a:spLocks noGrp="1"/>
          </p:cNvSpPr>
          <p:nvPr>
            <p:ph type="title"/>
          </p:nvPr>
        </p:nvSpPr>
        <p:spPr>
          <a:xfrm>
            <a:off x="0" y="-13264"/>
            <a:ext cx="8147488" cy="583789"/>
          </a:xfrm>
        </p:spPr>
        <p:txBody>
          <a:bodyPr>
            <a:normAutofit/>
          </a:bodyPr>
          <a:lstStyle/>
          <a:p>
            <a:r>
              <a:rPr kumimoji="1" lang="en-US" altLang="ja-JP" sz="2400" dirty="0">
                <a:latin typeface="Meiryo UI" panose="020B0604030504040204" pitchFamily="50" charset="-128"/>
                <a:ea typeface="Meiryo UI" panose="020B0604030504040204" pitchFamily="50" charset="-128"/>
              </a:rPr>
              <a:t>【</a:t>
            </a:r>
            <a:r>
              <a:rPr kumimoji="1" lang="ja-JP" altLang="en-US" sz="2400" dirty="0">
                <a:latin typeface="Meiryo UI" panose="020B0604030504040204" pitchFamily="50" charset="-128"/>
                <a:ea typeface="Meiryo UI" panose="020B0604030504040204" pitchFamily="50" charset="-128"/>
              </a:rPr>
              <a:t>担い手確保の事例</a:t>
            </a:r>
            <a:r>
              <a:rPr kumimoji="1" lang="en-US" altLang="ja-JP" sz="2400" dirty="0">
                <a:latin typeface="Meiryo UI" panose="020B0604030504040204" pitchFamily="50" charset="-128"/>
                <a:ea typeface="Meiryo UI" panose="020B0604030504040204" pitchFamily="50" charset="-128"/>
              </a:rPr>
              <a:t>】</a:t>
            </a:r>
            <a:r>
              <a:rPr kumimoji="1" lang="ja-JP" altLang="en-US" sz="2400" dirty="0">
                <a:latin typeface="Meiryo UI" panose="020B0604030504040204" pitchFamily="50" charset="-128"/>
                <a:ea typeface="Meiryo UI" panose="020B0604030504040204" pitchFamily="50" charset="-128"/>
              </a:rPr>
              <a:t>　若年層の地域活動への参画</a:t>
            </a:r>
          </a:p>
        </p:txBody>
      </p:sp>
      <p:sp>
        <p:nvSpPr>
          <p:cNvPr id="4" name="AutoShape 2">
            <a:extLst>
              <a:ext uri="{FF2B5EF4-FFF2-40B4-BE49-F238E27FC236}">
                <a16:creationId xmlns:a16="http://schemas.microsoft.com/office/drawing/2014/main" id="{60803ECB-3F6B-5E96-15AA-80010B046736}"/>
              </a:ext>
            </a:extLst>
          </p:cNvPr>
          <p:cNvSpPr>
            <a:spLocks noChangeArrowheads="1"/>
          </p:cNvSpPr>
          <p:nvPr/>
        </p:nvSpPr>
        <p:spPr bwMode="auto">
          <a:xfrm>
            <a:off x="92976" y="531700"/>
            <a:ext cx="3803984" cy="1880343"/>
          </a:xfrm>
          <a:prstGeom prst="foldedCorner">
            <a:avLst>
              <a:gd name="adj" fmla="val 12500"/>
            </a:avLst>
          </a:prstGeom>
          <a:solidFill>
            <a:srgbClr val="92D050"/>
          </a:solidFill>
          <a:ln w="9525">
            <a:solidFill>
              <a:schemeClr val="tx1"/>
            </a:solidFill>
            <a:round/>
            <a:headEnd/>
            <a:tailEnd/>
          </a:ln>
        </p:spPr>
        <p:txBody>
          <a:bodyPr wrap="none" anchor="ctr"/>
          <a:lstStyle>
            <a:lvl1pPr>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15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14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14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14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14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14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1400">
                <a:solidFill>
                  <a:schemeClr val="tx1"/>
                </a:solidFill>
                <a:latin typeface="Arial" panose="020B0604020202020204" pitchFamily="34" charset="0"/>
                <a:ea typeface="ＭＳ Ｐゴシック" panose="020B0600070205080204" pitchFamily="50" charset="-128"/>
              </a:defRPr>
            </a:lvl9pPr>
          </a:lstStyle>
          <a:p>
            <a:pPr algn="ctr" fontAlgn="base">
              <a:spcBef>
                <a:spcPct val="0"/>
              </a:spcBef>
              <a:spcAft>
                <a:spcPct val="0"/>
              </a:spcAft>
              <a:buNone/>
              <a:defRPr/>
            </a:pPr>
            <a:endParaRPr lang="en-US" altLang="ja-JP" sz="3692" dirty="0">
              <a:solidFill>
                <a:srgbClr val="000000"/>
              </a:solidFill>
            </a:endParaRPr>
          </a:p>
        </p:txBody>
      </p:sp>
      <p:sp>
        <p:nvSpPr>
          <p:cNvPr id="5" name="AutoShape 3">
            <a:extLst>
              <a:ext uri="{FF2B5EF4-FFF2-40B4-BE49-F238E27FC236}">
                <a16:creationId xmlns:a16="http://schemas.microsoft.com/office/drawing/2014/main" id="{72F9C4F9-AEB3-E72C-DFA2-719D242D15E8}"/>
              </a:ext>
            </a:extLst>
          </p:cNvPr>
          <p:cNvSpPr>
            <a:spLocks noChangeArrowheads="1"/>
          </p:cNvSpPr>
          <p:nvPr/>
        </p:nvSpPr>
        <p:spPr bwMode="auto">
          <a:xfrm>
            <a:off x="108065" y="2505075"/>
            <a:ext cx="3788894" cy="1920179"/>
          </a:xfrm>
          <a:prstGeom prst="foldedCorner">
            <a:avLst>
              <a:gd name="adj" fmla="val 12500"/>
            </a:avLst>
          </a:prstGeom>
          <a:solidFill>
            <a:srgbClr val="FF99FF"/>
          </a:solidFill>
          <a:ln w="9525">
            <a:solidFill>
              <a:schemeClr val="tx1"/>
            </a:solidFill>
            <a:round/>
            <a:headEnd/>
            <a:tailEnd/>
          </a:ln>
        </p:spPr>
        <p:txBody>
          <a:bodyPr wrap="none" anchor="ctr"/>
          <a:lstStyle>
            <a:lvl1pPr>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15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14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14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14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14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14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1400">
                <a:solidFill>
                  <a:schemeClr val="tx1"/>
                </a:solidFill>
                <a:latin typeface="Arial" panose="020B0604020202020204" pitchFamily="34" charset="0"/>
                <a:ea typeface="ＭＳ Ｐゴシック" panose="020B0600070205080204" pitchFamily="50" charset="-128"/>
              </a:defRPr>
            </a:lvl9pPr>
          </a:lstStyle>
          <a:p>
            <a:pPr algn="ctr" fontAlgn="base">
              <a:spcBef>
                <a:spcPct val="0"/>
              </a:spcBef>
              <a:spcAft>
                <a:spcPct val="0"/>
              </a:spcAft>
              <a:buNone/>
              <a:defRPr/>
            </a:pPr>
            <a:endParaRPr lang="ja-JP" altLang="en-US" sz="3692" dirty="0">
              <a:solidFill>
                <a:srgbClr val="000000"/>
              </a:solidFill>
            </a:endParaRPr>
          </a:p>
        </p:txBody>
      </p:sp>
      <p:sp>
        <p:nvSpPr>
          <p:cNvPr id="3" name="AutoShape 2">
            <a:extLst>
              <a:ext uri="{FF2B5EF4-FFF2-40B4-BE49-F238E27FC236}">
                <a16:creationId xmlns:a16="http://schemas.microsoft.com/office/drawing/2014/main" id="{AC390FF7-E1D6-E0CD-58D2-F7A3F9DB0DB9}"/>
              </a:ext>
            </a:extLst>
          </p:cNvPr>
          <p:cNvSpPr>
            <a:spLocks noChangeArrowheads="1"/>
          </p:cNvSpPr>
          <p:nvPr/>
        </p:nvSpPr>
        <p:spPr bwMode="auto">
          <a:xfrm>
            <a:off x="4332020" y="489496"/>
            <a:ext cx="4736855" cy="3974413"/>
          </a:xfrm>
          <a:prstGeom prst="foldedCorner">
            <a:avLst>
              <a:gd name="adj" fmla="val 12500"/>
            </a:avLst>
          </a:prstGeom>
          <a:solidFill>
            <a:srgbClr val="FFFF99"/>
          </a:solidFill>
          <a:ln w="9525">
            <a:solidFill>
              <a:schemeClr val="tx1"/>
            </a:solidFill>
            <a:round/>
            <a:headEnd/>
            <a:tailEnd/>
          </a:ln>
        </p:spPr>
        <p:txBody>
          <a:bodyPr wrap="none" anchor="ctr"/>
          <a:lstStyle>
            <a:lvl1pPr>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15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14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14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14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14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14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1400">
                <a:solidFill>
                  <a:schemeClr val="tx1"/>
                </a:solidFill>
                <a:latin typeface="Arial" panose="020B0604020202020204" pitchFamily="34" charset="0"/>
                <a:ea typeface="ＭＳ Ｐゴシック" panose="020B0600070205080204" pitchFamily="50" charset="-128"/>
              </a:defRPr>
            </a:lvl9pPr>
          </a:lstStyle>
          <a:p>
            <a:pPr algn="ctr" fontAlgn="base">
              <a:spcBef>
                <a:spcPct val="0"/>
              </a:spcBef>
              <a:spcAft>
                <a:spcPct val="0"/>
              </a:spcAft>
              <a:buNone/>
              <a:defRPr/>
            </a:pPr>
            <a:endParaRPr lang="en-US" altLang="ja-JP" sz="3692" dirty="0">
              <a:solidFill>
                <a:srgbClr val="000000"/>
              </a:solidFill>
            </a:endParaRPr>
          </a:p>
        </p:txBody>
      </p:sp>
      <p:sp>
        <p:nvSpPr>
          <p:cNvPr id="9" name="AutoShape 2">
            <a:extLst>
              <a:ext uri="{FF2B5EF4-FFF2-40B4-BE49-F238E27FC236}">
                <a16:creationId xmlns:a16="http://schemas.microsoft.com/office/drawing/2014/main" id="{1AE7008D-22BA-FB99-A582-F0C7E235EDE1}"/>
              </a:ext>
            </a:extLst>
          </p:cNvPr>
          <p:cNvSpPr>
            <a:spLocks noChangeArrowheads="1"/>
          </p:cNvSpPr>
          <p:nvPr/>
        </p:nvSpPr>
        <p:spPr bwMode="auto">
          <a:xfrm>
            <a:off x="108065" y="4582613"/>
            <a:ext cx="8939876" cy="1747816"/>
          </a:xfrm>
          <a:prstGeom prst="foldedCorner">
            <a:avLst>
              <a:gd name="adj" fmla="val 12500"/>
            </a:avLst>
          </a:prstGeom>
          <a:solidFill>
            <a:schemeClr val="accent1">
              <a:lumMod val="40000"/>
              <a:lumOff val="60000"/>
            </a:schemeClr>
          </a:solidFill>
          <a:ln w="9525">
            <a:solidFill>
              <a:schemeClr val="tx1"/>
            </a:solidFill>
            <a:round/>
            <a:headEnd/>
            <a:tailEnd/>
          </a:ln>
        </p:spPr>
        <p:txBody>
          <a:bodyPr wrap="none" anchor="ctr"/>
          <a:lstStyle>
            <a:lvl1pPr>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15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14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14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14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14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14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1400">
                <a:solidFill>
                  <a:schemeClr val="tx1"/>
                </a:solidFill>
                <a:latin typeface="Arial" panose="020B0604020202020204" pitchFamily="34" charset="0"/>
                <a:ea typeface="ＭＳ Ｐゴシック" panose="020B0600070205080204" pitchFamily="50" charset="-128"/>
              </a:defRPr>
            </a:lvl9pPr>
          </a:lstStyle>
          <a:p>
            <a:pPr algn="ctr" fontAlgn="base">
              <a:spcBef>
                <a:spcPct val="0"/>
              </a:spcBef>
              <a:spcAft>
                <a:spcPct val="0"/>
              </a:spcAft>
              <a:buNone/>
              <a:defRPr/>
            </a:pPr>
            <a:endParaRPr lang="en-US" altLang="ja-JP" sz="3692" dirty="0">
              <a:solidFill>
                <a:srgbClr val="000000"/>
              </a:solidFill>
            </a:endParaRPr>
          </a:p>
        </p:txBody>
      </p:sp>
      <p:sp>
        <p:nvSpPr>
          <p:cNvPr id="13" name="テキスト ボックス 12">
            <a:extLst>
              <a:ext uri="{FF2B5EF4-FFF2-40B4-BE49-F238E27FC236}">
                <a16:creationId xmlns:a16="http://schemas.microsoft.com/office/drawing/2014/main" id="{54B38089-F566-4C49-BBD2-B8F4D87CA7BB}"/>
              </a:ext>
            </a:extLst>
          </p:cNvPr>
          <p:cNvSpPr txBox="1"/>
          <p:nvPr/>
        </p:nvSpPr>
        <p:spPr>
          <a:xfrm>
            <a:off x="4429645" y="540833"/>
            <a:ext cx="4548240" cy="923330"/>
          </a:xfrm>
          <a:prstGeom prst="rect">
            <a:avLst/>
          </a:prstGeom>
          <a:noFill/>
          <a:ln>
            <a:solidFill>
              <a:schemeClr val="tx1"/>
            </a:solidFill>
            <a:prstDash val="dash"/>
          </a:ln>
        </p:spPr>
        <p:txBody>
          <a:bodyPr wrap="square" rtlCol="0">
            <a:spAutoFit/>
          </a:bodyPr>
          <a:lstStyle/>
          <a:p>
            <a:r>
              <a:rPr lang="en-US" altLang="ja-JP" b="1" dirty="0">
                <a:latin typeface="UD デジタル 教科書体 NP-B" panose="02020700000000000000" pitchFamily="18" charset="-128"/>
                <a:ea typeface="UD デジタル 教科書体 NP-B" panose="02020700000000000000" pitchFamily="18" charset="-128"/>
              </a:rPr>
              <a:t>【</a:t>
            </a:r>
            <a:r>
              <a:rPr lang="ja-JP" altLang="en-US" b="1" dirty="0">
                <a:latin typeface="UD デジタル 教科書体 NP-B" panose="02020700000000000000" pitchFamily="18" charset="-128"/>
                <a:ea typeface="UD デジタル 教科書体 NP-B" panose="02020700000000000000" pitchFamily="18" charset="-128"/>
              </a:rPr>
              <a:t>事例</a:t>
            </a:r>
            <a:r>
              <a:rPr lang="en-US" altLang="ja-JP" b="1" dirty="0">
                <a:latin typeface="UD デジタル 教科書体 NP-B" panose="02020700000000000000" pitchFamily="18" charset="-128"/>
                <a:ea typeface="UD デジタル 教科書体 NP-B" panose="02020700000000000000" pitchFamily="18" charset="-128"/>
              </a:rPr>
              <a:t>】</a:t>
            </a:r>
          </a:p>
          <a:p>
            <a:r>
              <a:rPr lang="ja-JP" altLang="en-US" b="1" dirty="0">
                <a:latin typeface="UD デジタル 教科書体 NP-B" panose="02020700000000000000" pitchFamily="18" charset="-128"/>
                <a:ea typeface="UD デジタル 教科書体 NP-B" panose="02020700000000000000" pitchFamily="18" charset="-128"/>
              </a:rPr>
              <a:t>保護者へのプッシュ型発信ツール</a:t>
            </a:r>
            <a:endParaRPr lang="en-US" altLang="ja-JP" b="1" dirty="0">
              <a:latin typeface="UD デジタル 教科書体 NP-B" panose="02020700000000000000" pitchFamily="18" charset="-128"/>
              <a:ea typeface="UD デジタル 教科書体 NP-B" panose="02020700000000000000" pitchFamily="18" charset="-128"/>
            </a:endParaRPr>
          </a:p>
          <a:p>
            <a:r>
              <a:rPr lang="ja-JP" altLang="en-US" b="1" dirty="0">
                <a:latin typeface="UD デジタル 教科書体 NP-B" panose="02020700000000000000" pitchFamily="18" charset="-128"/>
                <a:ea typeface="UD デジタル 教科書体 NP-B" panose="02020700000000000000" pitchFamily="18" charset="-128"/>
              </a:rPr>
              <a:t>「ミマモルメ」を活用した！</a:t>
            </a:r>
            <a:endParaRPr lang="en-US" altLang="ja-JP" b="1" dirty="0">
              <a:latin typeface="UD デジタル 教科書体 NP-B" panose="02020700000000000000" pitchFamily="18" charset="-128"/>
              <a:ea typeface="UD デジタル 教科書体 NP-B" panose="02020700000000000000" pitchFamily="18" charset="-128"/>
            </a:endParaRPr>
          </a:p>
        </p:txBody>
      </p:sp>
      <p:sp>
        <p:nvSpPr>
          <p:cNvPr id="14" name="テキスト ボックス 13">
            <a:extLst>
              <a:ext uri="{FF2B5EF4-FFF2-40B4-BE49-F238E27FC236}">
                <a16:creationId xmlns:a16="http://schemas.microsoft.com/office/drawing/2014/main" id="{7CE8FA4E-E0E9-6E8E-6BC6-824416685FB6}"/>
              </a:ext>
            </a:extLst>
          </p:cNvPr>
          <p:cNvSpPr txBox="1"/>
          <p:nvPr/>
        </p:nvSpPr>
        <p:spPr>
          <a:xfrm>
            <a:off x="137533" y="4641654"/>
            <a:ext cx="8869820" cy="830997"/>
          </a:xfrm>
          <a:prstGeom prst="rect">
            <a:avLst/>
          </a:prstGeom>
          <a:noFill/>
          <a:ln>
            <a:solidFill>
              <a:schemeClr val="tx1"/>
            </a:solidFill>
            <a:prstDash val="dash"/>
          </a:ln>
        </p:spPr>
        <p:txBody>
          <a:bodyPr wrap="square" rtlCol="0">
            <a:spAutoFit/>
          </a:bodyPr>
          <a:lstStyle/>
          <a:p>
            <a:r>
              <a:rPr lang="ja-JP" altLang="en-US" sz="2400" b="1" dirty="0">
                <a:latin typeface="UD デジタル 教科書体 NP-B" panose="02020700000000000000" pitchFamily="18" charset="-128"/>
                <a:ea typeface="UD デジタル 教科書体 NP-B" panose="02020700000000000000" pitchFamily="18" charset="-128"/>
              </a:rPr>
              <a:t>★最初の一歩★　</a:t>
            </a:r>
            <a:endParaRPr lang="en-US" altLang="ja-JP" sz="2400" b="1" dirty="0">
              <a:latin typeface="UD デジタル 教科書体 NP-B" panose="02020700000000000000" pitchFamily="18" charset="-128"/>
              <a:ea typeface="UD デジタル 教科書体 NP-B" panose="02020700000000000000" pitchFamily="18" charset="-128"/>
            </a:endParaRPr>
          </a:p>
          <a:p>
            <a:r>
              <a:rPr lang="ja-JP" altLang="en-US" sz="2400" b="1" dirty="0">
                <a:latin typeface="UD デジタル 教科書体 NP-B" panose="02020700000000000000" pitchFamily="18" charset="-128"/>
                <a:ea typeface="UD デジタル 教科書体 NP-B" panose="02020700000000000000" pitchFamily="18" charset="-128"/>
              </a:rPr>
              <a:t>まずは、学校にアプローチしてみる</a:t>
            </a:r>
            <a:endParaRPr lang="en-US" altLang="ja-JP" sz="2400" b="1" dirty="0">
              <a:latin typeface="UD デジタル 教科書体 NP-B" panose="02020700000000000000" pitchFamily="18" charset="-128"/>
              <a:ea typeface="UD デジタル 教科書体 NP-B" panose="02020700000000000000" pitchFamily="18" charset="-128"/>
            </a:endParaRPr>
          </a:p>
        </p:txBody>
      </p:sp>
      <p:sp>
        <p:nvSpPr>
          <p:cNvPr id="15" name="タイトル 1">
            <a:extLst>
              <a:ext uri="{FF2B5EF4-FFF2-40B4-BE49-F238E27FC236}">
                <a16:creationId xmlns:a16="http://schemas.microsoft.com/office/drawing/2014/main" id="{51E83AE2-6CAE-2BEE-0E5D-31FBCB55E561}"/>
              </a:ext>
            </a:extLst>
          </p:cNvPr>
          <p:cNvSpPr txBox="1">
            <a:spLocks/>
          </p:cNvSpPr>
          <p:nvPr/>
        </p:nvSpPr>
        <p:spPr>
          <a:xfrm>
            <a:off x="75125" y="1532654"/>
            <a:ext cx="4138540" cy="747508"/>
          </a:xfrm>
          <a:prstGeom prst="rect">
            <a:avLst/>
          </a:prstGeom>
          <a:ln>
            <a:noFill/>
            <a:prstDash val="dash"/>
          </a:ln>
        </p:spPr>
        <p:txBody>
          <a:bodyPr vert="horz" lIns="91440" tIns="45720" rIns="91440" bIns="45720" rtlCol="0" anchor="ctr">
            <a:normAutofit/>
          </a:bodyPr>
          <a:lst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a:lstStyle>
          <a:p>
            <a:endParaRPr lang="en-US" altLang="ja-JP" sz="1400" dirty="0">
              <a:latin typeface="HG丸ｺﾞｼｯｸM-PRO" panose="020F0600000000000000" pitchFamily="50" charset="-128"/>
              <a:ea typeface="HG丸ｺﾞｼｯｸM-PRO" panose="020F0600000000000000" pitchFamily="50" charset="-128"/>
            </a:endParaRPr>
          </a:p>
        </p:txBody>
      </p:sp>
      <p:sp>
        <p:nvSpPr>
          <p:cNvPr id="16" name="タイトル 1">
            <a:extLst>
              <a:ext uri="{FF2B5EF4-FFF2-40B4-BE49-F238E27FC236}">
                <a16:creationId xmlns:a16="http://schemas.microsoft.com/office/drawing/2014/main" id="{5A1B43EE-61CD-D34B-0CCB-152397A88F81}"/>
              </a:ext>
            </a:extLst>
          </p:cNvPr>
          <p:cNvSpPr txBox="1">
            <a:spLocks/>
          </p:cNvSpPr>
          <p:nvPr/>
        </p:nvSpPr>
        <p:spPr>
          <a:xfrm>
            <a:off x="99677" y="3396254"/>
            <a:ext cx="3797282" cy="939558"/>
          </a:xfrm>
          <a:prstGeom prst="rect">
            <a:avLst/>
          </a:prstGeom>
          <a:ln>
            <a:noFill/>
            <a:prstDash val="dash"/>
          </a:ln>
        </p:spPr>
        <p:txBody>
          <a:bodyPr vert="horz" lIns="91440" tIns="45720" rIns="91440" bIns="45720" rtlCol="0" anchor="ctr">
            <a:normAutofit/>
          </a:bodyPr>
          <a:lst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a:lstStyle>
          <a:p>
            <a:endParaRPr lang="en-US" altLang="ja-JP" sz="1400" dirty="0">
              <a:latin typeface="HG丸ｺﾞｼｯｸM-PRO" panose="020F0600000000000000" pitchFamily="50" charset="-128"/>
              <a:ea typeface="HG丸ｺﾞｼｯｸM-PRO" panose="020F0600000000000000" pitchFamily="50" charset="-128"/>
            </a:endParaRPr>
          </a:p>
        </p:txBody>
      </p:sp>
      <p:sp>
        <p:nvSpPr>
          <p:cNvPr id="17" name="タイトル 1">
            <a:extLst>
              <a:ext uri="{FF2B5EF4-FFF2-40B4-BE49-F238E27FC236}">
                <a16:creationId xmlns:a16="http://schemas.microsoft.com/office/drawing/2014/main" id="{9F8DF206-774C-32D1-39F7-FADCC3163D3C}"/>
              </a:ext>
            </a:extLst>
          </p:cNvPr>
          <p:cNvSpPr txBox="1">
            <a:spLocks/>
          </p:cNvSpPr>
          <p:nvPr/>
        </p:nvSpPr>
        <p:spPr>
          <a:xfrm>
            <a:off x="4438452" y="1518912"/>
            <a:ext cx="4575481" cy="2805240"/>
          </a:xfrm>
          <a:prstGeom prst="rect">
            <a:avLst/>
          </a:prstGeom>
          <a:ln>
            <a:noFill/>
            <a:prstDash val="dash"/>
          </a:ln>
        </p:spPr>
        <p:txBody>
          <a:bodyPr vert="horz" lIns="91440" tIns="45720" rIns="91440" bIns="45720" rtlCol="0" anchor="ctr">
            <a:normAutofit/>
          </a:bodyPr>
          <a:lst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a:lstStyle>
          <a:p>
            <a:endParaRPr lang="en-US" altLang="ja-JP" sz="1400" dirty="0">
              <a:latin typeface="HG丸ｺﾞｼｯｸM-PRO" panose="020F0600000000000000" pitchFamily="50" charset="-128"/>
              <a:ea typeface="HG丸ｺﾞｼｯｸM-PRO" panose="020F0600000000000000" pitchFamily="50" charset="-128"/>
            </a:endParaRPr>
          </a:p>
        </p:txBody>
      </p:sp>
      <p:sp>
        <p:nvSpPr>
          <p:cNvPr id="7" name="タイトル 1">
            <a:extLst>
              <a:ext uri="{FF2B5EF4-FFF2-40B4-BE49-F238E27FC236}">
                <a16:creationId xmlns:a16="http://schemas.microsoft.com/office/drawing/2014/main" id="{EC738B63-65F9-EA2C-E329-E5EA901E80E0}"/>
              </a:ext>
            </a:extLst>
          </p:cNvPr>
          <p:cNvSpPr txBox="1">
            <a:spLocks/>
          </p:cNvSpPr>
          <p:nvPr/>
        </p:nvSpPr>
        <p:spPr>
          <a:xfrm>
            <a:off x="233312" y="5637772"/>
            <a:ext cx="8502819" cy="584775"/>
          </a:xfrm>
          <a:prstGeom prst="rect">
            <a:avLst/>
          </a:prstGeom>
          <a:ln>
            <a:noFill/>
            <a:prstDash val="dash"/>
          </a:ln>
        </p:spPr>
        <p:txBody>
          <a:bodyPr vert="horz" lIns="91440" tIns="45720" rIns="91440" bIns="45720" rtlCol="0" anchor="ctr">
            <a:normAutofit/>
          </a:bodyPr>
          <a:lst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a:lstStyle>
          <a:p>
            <a:endParaRPr lang="en-US" altLang="ja-JP" sz="1200" dirty="0">
              <a:latin typeface="HG丸ｺﾞｼｯｸM-PRO" panose="020F0600000000000000" pitchFamily="50" charset="-128"/>
              <a:ea typeface="HG丸ｺﾞｼｯｸM-PRO" panose="020F0600000000000000" pitchFamily="50" charset="-128"/>
            </a:endParaRPr>
          </a:p>
        </p:txBody>
      </p:sp>
      <p:sp>
        <p:nvSpPr>
          <p:cNvPr id="8" name="タイトル 1">
            <a:extLst>
              <a:ext uri="{FF2B5EF4-FFF2-40B4-BE49-F238E27FC236}">
                <a16:creationId xmlns:a16="http://schemas.microsoft.com/office/drawing/2014/main" id="{FAFEBDF7-154A-BBD9-3739-00BD875CBF6A}"/>
              </a:ext>
            </a:extLst>
          </p:cNvPr>
          <p:cNvSpPr txBox="1">
            <a:spLocks/>
          </p:cNvSpPr>
          <p:nvPr/>
        </p:nvSpPr>
        <p:spPr>
          <a:xfrm>
            <a:off x="0" y="6393463"/>
            <a:ext cx="9144000" cy="426843"/>
          </a:xfrm>
          <a:prstGeom prst="rect">
            <a:avLst/>
          </a:prstGeom>
          <a:solidFill>
            <a:srgbClr val="0070C0"/>
          </a:solidFill>
          <a:ln>
            <a:noFill/>
            <a:prstDash val="dash"/>
          </a:ln>
        </p:spPr>
        <p:txBody>
          <a:bodyPr vert="horz" lIns="91440" tIns="45720" rIns="91440" bIns="45720" rtlCol="0" anchor="ctr">
            <a:noAutofit/>
          </a:bodyPr>
          <a:lst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a:lstStyle>
          <a:p>
            <a:pPr algn="ctr"/>
            <a:r>
              <a:rPr lang="ja-JP" altLang="en-US" sz="1300" dirty="0">
                <a:solidFill>
                  <a:schemeClr val="bg1"/>
                </a:solidFill>
                <a:latin typeface="HG丸ｺﾞｼｯｸM-PRO" panose="020F0600000000000000" pitchFamily="50" charset="-128"/>
                <a:ea typeface="HG丸ｺﾞｼｯｸM-PRO" panose="020F0600000000000000" pitchFamily="50" charset="-128"/>
              </a:rPr>
              <a:t>☆この事例について詳しく知りたい場合は、港区役所協働まちづくり推進課</a:t>
            </a:r>
            <a:r>
              <a:rPr lang="en-US" altLang="ja-JP" sz="1300" dirty="0">
                <a:solidFill>
                  <a:schemeClr val="bg1"/>
                </a:solidFill>
                <a:latin typeface="HG丸ｺﾞｼｯｸM-PRO" panose="020F0600000000000000" pitchFamily="50" charset="-128"/>
                <a:ea typeface="HG丸ｺﾞｼｯｸM-PRO" panose="020F0600000000000000" pitchFamily="50" charset="-128"/>
              </a:rPr>
              <a:t>(6576-9884)</a:t>
            </a:r>
            <a:r>
              <a:rPr lang="ja-JP" altLang="en-US" sz="1300" dirty="0">
                <a:solidFill>
                  <a:schemeClr val="bg1"/>
                </a:solidFill>
                <a:latin typeface="HG丸ｺﾞｼｯｸM-PRO" panose="020F0600000000000000" pitchFamily="50" charset="-128"/>
                <a:ea typeface="HG丸ｺﾞｼｯｸM-PRO" panose="020F0600000000000000" pitchFamily="50" charset="-128"/>
              </a:rPr>
              <a:t>までお問い合わせください☆</a:t>
            </a:r>
            <a:endParaRPr lang="en-US" altLang="ja-JP" sz="1300" dirty="0">
              <a:solidFill>
                <a:schemeClr val="bg1"/>
              </a:solidFill>
              <a:latin typeface="HG丸ｺﾞｼｯｸM-PRO" panose="020F0600000000000000" pitchFamily="50" charset="-128"/>
              <a:ea typeface="HG丸ｺﾞｼｯｸM-PRO" panose="020F0600000000000000" pitchFamily="50" charset="-128"/>
            </a:endParaRPr>
          </a:p>
        </p:txBody>
      </p:sp>
      <p:sp>
        <p:nvSpPr>
          <p:cNvPr id="10" name="矢印: 右 9">
            <a:extLst>
              <a:ext uri="{FF2B5EF4-FFF2-40B4-BE49-F238E27FC236}">
                <a16:creationId xmlns:a16="http://schemas.microsoft.com/office/drawing/2014/main" id="{ED5C383E-6277-CBF2-4BCD-EB90DA284444}"/>
              </a:ext>
            </a:extLst>
          </p:cNvPr>
          <p:cNvSpPr/>
          <p:nvPr/>
        </p:nvSpPr>
        <p:spPr>
          <a:xfrm>
            <a:off x="3747823" y="1715145"/>
            <a:ext cx="736276" cy="1318846"/>
          </a:xfrm>
          <a:prstGeom prst="rightArrow">
            <a:avLst/>
          </a:prstGeom>
          <a:solidFill>
            <a:srgbClr val="FFC0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b="1">
              <a:ln w="22225">
                <a:solidFill>
                  <a:schemeClr val="accent2"/>
                </a:solidFill>
                <a:prstDash val="solid"/>
              </a:ln>
              <a:solidFill>
                <a:schemeClr val="accent2">
                  <a:lumMod val="40000"/>
                  <a:lumOff val="60000"/>
                </a:schemeClr>
              </a:solidFill>
            </a:endParaRPr>
          </a:p>
        </p:txBody>
      </p:sp>
      <p:sp>
        <p:nvSpPr>
          <p:cNvPr id="11" name="テキスト ボックス 10">
            <a:extLst>
              <a:ext uri="{FF2B5EF4-FFF2-40B4-BE49-F238E27FC236}">
                <a16:creationId xmlns:a16="http://schemas.microsoft.com/office/drawing/2014/main" id="{B1003F62-638F-FB3E-6E53-7A533A00A4E5}"/>
              </a:ext>
            </a:extLst>
          </p:cNvPr>
          <p:cNvSpPr txBox="1"/>
          <p:nvPr/>
        </p:nvSpPr>
        <p:spPr>
          <a:xfrm>
            <a:off x="3923289" y="1211469"/>
            <a:ext cx="369332" cy="2294713"/>
          </a:xfrm>
          <a:prstGeom prst="rect">
            <a:avLst/>
          </a:prstGeom>
          <a:noFill/>
        </p:spPr>
        <p:txBody>
          <a:bodyPr vert="eaVert" wrap="square" rtlCol="0">
            <a:spAutoFit/>
          </a:bodyPr>
          <a:lstStyle/>
          <a:p>
            <a:pPr algn="ctr"/>
            <a:r>
              <a:rPr kumimoji="1" lang="ja-JP" altLang="en-US" sz="1200" dirty="0">
                <a:solidFill>
                  <a:schemeClr val="tx2">
                    <a:lumMod val="50000"/>
                  </a:schemeClr>
                </a:solidFill>
                <a:latin typeface="HG丸ｺﾞｼｯｸM-PRO" panose="020F0600000000000000" pitchFamily="50" charset="-128"/>
                <a:ea typeface="HG丸ｺﾞｼｯｸM-PRO" panose="020F0600000000000000" pitchFamily="50" charset="-128"/>
              </a:rPr>
              <a:t>こんな事例がありました</a:t>
            </a:r>
          </a:p>
        </p:txBody>
      </p:sp>
      <p:sp>
        <p:nvSpPr>
          <p:cNvPr id="18" name="テキスト ボックス 17">
            <a:extLst>
              <a:ext uri="{FF2B5EF4-FFF2-40B4-BE49-F238E27FC236}">
                <a16:creationId xmlns:a16="http://schemas.microsoft.com/office/drawing/2014/main" id="{C7AD3004-0FFC-47F3-9477-9C6732420401}"/>
              </a:ext>
            </a:extLst>
          </p:cNvPr>
          <p:cNvSpPr txBox="1"/>
          <p:nvPr/>
        </p:nvSpPr>
        <p:spPr>
          <a:xfrm>
            <a:off x="166115" y="587808"/>
            <a:ext cx="3294537" cy="923330"/>
          </a:xfrm>
          <a:prstGeom prst="rect">
            <a:avLst/>
          </a:prstGeom>
          <a:noFill/>
          <a:ln>
            <a:solidFill>
              <a:schemeClr val="tx1"/>
            </a:solidFill>
            <a:prstDash val="dash"/>
          </a:ln>
        </p:spPr>
        <p:txBody>
          <a:bodyPr wrap="square" rtlCol="0">
            <a:spAutoFit/>
          </a:bodyPr>
          <a:lstStyle/>
          <a:p>
            <a:r>
              <a:rPr lang="en-US" altLang="ja-JP" b="1" dirty="0">
                <a:latin typeface="UD デジタル 教科書体 NP-B" panose="02020700000000000000" pitchFamily="18" charset="-128"/>
                <a:ea typeface="UD デジタル 教科書体 NP-B" panose="02020700000000000000" pitchFamily="18" charset="-128"/>
              </a:rPr>
              <a:t>【</a:t>
            </a:r>
            <a:r>
              <a:rPr lang="ja-JP" altLang="en-US" b="1" dirty="0">
                <a:latin typeface="UD デジタル 教科書体 NP-B" panose="02020700000000000000" pitchFamily="18" charset="-128"/>
                <a:ea typeface="UD デジタル 教科書体 NP-B" panose="02020700000000000000" pitchFamily="18" charset="-128"/>
              </a:rPr>
              <a:t>理想</a:t>
            </a:r>
            <a:r>
              <a:rPr lang="en-US" altLang="ja-JP" b="1" dirty="0">
                <a:latin typeface="UD デジタル 教科書体 NP-B" panose="02020700000000000000" pitchFamily="18" charset="-128"/>
                <a:ea typeface="UD デジタル 教科書体 NP-B" panose="02020700000000000000" pitchFamily="18" charset="-128"/>
              </a:rPr>
              <a:t>】</a:t>
            </a:r>
          </a:p>
          <a:p>
            <a:r>
              <a:rPr lang="ja-JP" altLang="en-US" b="1" dirty="0">
                <a:latin typeface="UD デジタル 教科書体 NP-B" panose="02020700000000000000" pitchFamily="18" charset="-128"/>
                <a:ea typeface="UD デジタル 教科書体 NP-B" panose="02020700000000000000" pitchFamily="18" charset="-128"/>
              </a:rPr>
              <a:t>若年層が地域活動に参画し、精力的に活動している</a:t>
            </a:r>
            <a:endParaRPr lang="en-US" altLang="ja-JP" b="1" dirty="0">
              <a:latin typeface="UD デジタル 教科書体 NP-B" panose="02020700000000000000" pitchFamily="18" charset="-128"/>
              <a:ea typeface="UD デジタル 教科書体 NP-B" panose="02020700000000000000" pitchFamily="18" charset="-128"/>
            </a:endParaRPr>
          </a:p>
        </p:txBody>
      </p:sp>
      <p:sp>
        <p:nvSpPr>
          <p:cNvPr id="19" name="タイトル 1">
            <a:extLst>
              <a:ext uri="{FF2B5EF4-FFF2-40B4-BE49-F238E27FC236}">
                <a16:creationId xmlns:a16="http://schemas.microsoft.com/office/drawing/2014/main" id="{B15E4B4F-5F3F-1C7E-05DB-61271B049F9A}"/>
              </a:ext>
            </a:extLst>
          </p:cNvPr>
          <p:cNvSpPr txBox="1">
            <a:spLocks/>
          </p:cNvSpPr>
          <p:nvPr/>
        </p:nvSpPr>
        <p:spPr>
          <a:xfrm>
            <a:off x="152047" y="1578845"/>
            <a:ext cx="4138540" cy="747508"/>
          </a:xfrm>
          <a:prstGeom prst="rect">
            <a:avLst/>
          </a:prstGeom>
          <a:ln>
            <a:noFill/>
            <a:prstDash val="dash"/>
          </a:ln>
        </p:spPr>
        <p:txBody>
          <a:bodyPr vert="horz" lIns="91440" tIns="45720" rIns="91440" bIns="45720" rtlCol="0" anchor="ctr">
            <a:normAutofit/>
          </a:bodyPr>
          <a:lst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a:lstStyle>
          <a:p>
            <a:r>
              <a:rPr lang="ja-JP" altLang="en-US" sz="1400" dirty="0">
                <a:latin typeface="HG丸ｺﾞｼｯｸM-PRO" panose="020F0600000000000000" pitchFamily="50" charset="-128"/>
                <a:ea typeface="HG丸ｺﾞｼｯｸM-PRO" panose="020F0600000000000000" pitchFamily="50" charset="-128"/>
              </a:rPr>
              <a:t>担い手不足を解消し、地域活動がさらに</a:t>
            </a:r>
            <a:endParaRPr lang="en-US" altLang="ja-JP" sz="1400" dirty="0">
              <a:latin typeface="HG丸ｺﾞｼｯｸM-PRO" panose="020F0600000000000000" pitchFamily="50" charset="-128"/>
              <a:ea typeface="HG丸ｺﾞｼｯｸM-PRO" panose="020F0600000000000000" pitchFamily="50" charset="-128"/>
            </a:endParaRPr>
          </a:p>
          <a:p>
            <a:r>
              <a:rPr lang="ja-JP" altLang="en-US" sz="1400" dirty="0">
                <a:latin typeface="HG丸ｺﾞｼｯｸM-PRO" panose="020F0600000000000000" pitchFamily="50" charset="-128"/>
                <a:ea typeface="HG丸ｺﾞｼｯｸM-PRO" panose="020F0600000000000000" pitchFamily="50" charset="-128"/>
              </a:rPr>
              <a:t>活性化するよう、若年層が地域活動に</a:t>
            </a:r>
            <a:endParaRPr lang="en-US" altLang="ja-JP" sz="1400" dirty="0">
              <a:latin typeface="HG丸ｺﾞｼｯｸM-PRO" panose="020F0600000000000000" pitchFamily="50" charset="-128"/>
              <a:ea typeface="HG丸ｺﾞｼｯｸM-PRO" panose="020F0600000000000000" pitchFamily="50" charset="-128"/>
            </a:endParaRPr>
          </a:p>
          <a:p>
            <a:r>
              <a:rPr lang="ja-JP" altLang="en-US" sz="1400" dirty="0">
                <a:latin typeface="HG丸ｺﾞｼｯｸM-PRO" panose="020F0600000000000000" pitchFamily="50" charset="-128"/>
                <a:ea typeface="HG丸ｺﾞｼｯｸM-PRO" panose="020F0600000000000000" pitchFamily="50" charset="-128"/>
              </a:rPr>
              <a:t>参画連携している</a:t>
            </a:r>
            <a:endParaRPr lang="en-US" altLang="ja-JP" sz="1400" dirty="0">
              <a:latin typeface="HG丸ｺﾞｼｯｸM-PRO" panose="020F0600000000000000" pitchFamily="50" charset="-128"/>
              <a:ea typeface="HG丸ｺﾞｼｯｸM-PRO" panose="020F0600000000000000" pitchFamily="50" charset="-128"/>
            </a:endParaRPr>
          </a:p>
        </p:txBody>
      </p:sp>
      <p:sp>
        <p:nvSpPr>
          <p:cNvPr id="20" name="テキスト ボックス 19">
            <a:extLst>
              <a:ext uri="{FF2B5EF4-FFF2-40B4-BE49-F238E27FC236}">
                <a16:creationId xmlns:a16="http://schemas.microsoft.com/office/drawing/2014/main" id="{AC2C88C8-FB82-39E2-E4CA-4D408953431B}"/>
              </a:ext>
            </a:extLst>
          </p:cNvPr>
          <p:cNvSpPr txBox="1"/>
          <p:nvPr/>
        </p:nvSpPr>
        <p:spPr>
          <a:xfrm>
            <a:off x="180864" y="2559944"/>
            <a:ext cx="3265037" cy="923330"/>
          </a:xfrm>
          <a:prstGeom prst="rect">
            <a:avLst/>
          </a:prstGeom>
          <a:noFill/>
          <a:ln>
            <a:solidFill>
              <a:schemeClr val="tx1"/>
            </a:solidFill>
            <a:prstDash val="dash"/>
          </a:ln>
        </p:spPr>
        <p:txBody>
          <a:bodyPr wrap="square" rtlCol="0">
            <a:spAutoFit/>
          </a:bodyPr>
          <a:lstStyle/>
          <a:p>
            <a:pPr marL="0" algn="l" rtl="0" eaLnBrk="1" latinLnBrk="0" hangingPunct="1">
              <a:spcBef>
                <a:spcPts val="0"/>
              </a:spcBef>
              <a:spcAft>
                <a:spcPts val="0"/>
              </a:spcAft>
            </a:pPr>
            <a:r>
              <a:rPr kumimoji="1" lang="en-US" altLang="ja-JP" sz="1800" b="1" kern="1200" dirty="0">
                <a:solidFill>
                  <a:srgbClr val="000000"/>
                </a:solidFill>
                <a:effectLst/>
                <a:latin typeface="UD デジタル 教科書体 NP-B" panose="02020700000000000000" pitchFamily="18" charset="-128"/>
                <a:ea typeface="UD デジタル 教科書体 NP-B" panose="02020700000000000000" pitchFamily="18" charset="-128"/>
                <a:cs typeface="+mn-cs"/>
              </a:rPr>
              <a:t>【</a:t>
            </a:r>
            <a:r>
              <a:rPr kumimoji="1" lang="ja-JP" altLang="ja-JP" sz="1800" b="1" kern="1200" dirty="0">
                <a:solidFill>
                  <a:srgbClr val="000000"/>
                </a:solidFill>
                <a:effectLst/>
                <a:latin typeface="UD デジタル 教科書体 NP-B" panose="02020700000000000000" pitchFamily="18" charset="-128"/>
                <a:ea typeface="UD デジタル 教科書体 NP-B" panose="02020700000000000000" pitchFamily="18" charset="-128"/>
                <a:cs typeface="+mn-cs"/>
              </a:rPr>
              <a:t>課題</a:t>
            </a:r>
            <a:r>
              <a:rPr kumimoji="1" lang="en-US" altLang="ja-JP" sz="1800" b="1" kern="1200" dirty="0">
                <a:solidFill>
                  <a:srgbClr val="000000"/>
                </a:solidFill>
                <a:effectLst/>
                <a:latin typeface="UD デジタル 教科書体 NP-B" panose="02020700000000000000" pitchFamily="18" charset="-128"/>
                <a:ea typeface="UD デジタル 教科書体 NP-B" panose="02020700000000000000" pitchFamily="18" charset="-128"/>
                <a:cs typeface="+mn-cs"/>
              </a:rPr>
              <a:t>】</a:t>
            </a:r>
            <a:endParaRPr lang="ja-JP" altLang="ja-JP" dirty="0">
              <a:effectLst/>
            </a:endParaRPr>
          </a:p>
          <a:p>
            <a:pPr marL="0" algn="l" rtl="0" eaLnBrk="1" latinLnBrk="0" hangingPunct="1">
              <a:spcBef>
                <a:spcPts val="0"/>
              </a:spcBef>
              <a:spcAft>
                <a:spcPts val="0"/>
              </a:spcAft>
            </a:pPr>
            <a:r>
              <a:rPr kumimoji="1" lang="ja-JP" altLang="en-US" sz="1800" b="1" kern="1200" dirty="0">
                <a:solidFill>
                  <a:srgbClr val="000000"/>
                </a:solidFill>
                <a:effectLst/>
                <a:latin typeface="UD デジタル 教科書体 NP-B" panose="02020700000000000000" pitchFamily="18" charset="-128"/>
                <a:ea typeface="UD デジタル 教科書体 NP-B" panose="02020700000000000000" pitchFamily="18" charset="-128"/>
                <a:cs typeface="+mn-cs"/>
              </a:rPr>
              <a:t>若年層に地域活動の情報が</a:t>
            </a:r>
            <a:endParaRPr kumimoji="1" lang="en-US" altLang="ja-JP" sz="1800" b="1" kern="1200" dirty="0">
              <a:solidFill>
                <a:srgbClr val="000000"/>
              </a:solidFill>
              <a:effectLst/>
              <a:latin typeface="UD デジタル 教科書体 NP-B" panose="02020700000000000000" pitchFamily="18" charset="-128"/>
              <a:ea typeface="UD デジタル 教科書体 NP-B" panose="02020700000000000000" pitchFamily="18" charset="-128"/>
              <a:cs typeface="+mn-cs"/>
            </a:endParaRPr>
          </a:p>
          <a:p>
            <a:pPr marL="0" algn="l" rtl="0" eaLnBrk="1" latinLnBrk="0" hangingPunct="1">
              <a:spcBef>
                <a:spcPts val="0"/>
              </a:spcBef>
              <a:spcAft>
                <a:spcPts val="0"/>
              </a:spcAft>
            </a:pPr>
            <a:r>
              <a:rPr kumimoji="1" lang="ja-JP" altLang="en-US" sz="1800" b="1" kern="1200" dirty="0">
                <a:solidFill>
                  <a:srgbClr val="000000"/>
                </a:solidFill>
                <a:effectLst/>
                <a:latin typeface="UD デジタル 教科書体 NP-B" panose="02020700000000000000" pitchFamily="18" charset="-128"/>
                <a:ea typeface="UD デジタル 教科書体 NP-B" panose="02020700000000000000" pitchFamily="18" charset="-128"/>
                <a:cs typeface="+mn-cs"/>
              </a:rPr>
              <a:t>行き届いていない</a:t>
            </a:r>
            <a:endParaRPr lang="ja-JP" altLang="ja-JP" dirty="0">
              <a:effectLst/>
            </a:endParaRPr>
          </a:p>
        </p:txBody>
      </p:sp>
      <p:sp>
        <p:nvSpPr>
          <p:cNvPr id="21" name="タイトル 1">
            <a:extLst>
              <a:ext uri="{FF2B5EF4-FFF2-40B4-BE49-F238E27FC236}">
                <a16:creationId xmlns:a16="http://schemas.microsoft.com/office/drawing/2014/main" id="{9BD50C68-1643-ECCE-0100-EF02446EFA49}"/>
              </a:ext>
            </a:extLst>
          </p:cNvPr>
          <p:cNvSpPr txBox="1">
            <a:spLocks/>
          </p:cNvSpPr>
          <p:nvPr/>
        </p:nvSpPr>
        <p:spPr>
          <a:xfrm>
            <a:off x="152047" y="3551416"/>
            <a:ext cx="4138540" cy="747508"/>
          </a:xfrm>
          <a:prstGeom prst="rect">
            <a:avLst/>
          </a:prstGeom>
          <a:ln>
            <a:noFill/>
            <a:prstDash val="dash"/>
          </a:ln>
        </p:spPr>
        <p:txBody>
          <a:bodyPr vert="horz" lIns="91440" tIns="45720" rIns="91440" bIns="45720" rtlCol="0" anchor="ctr">
            <a:normAutofit/>
          </a:bodyPr>
          <a:lst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a:lstStyle>
          <a:p>
            <a:r>
              <a:rPr lang="ja-JP" altLang="en-US" sz="1400" dirty="0">
                <a:latin typeface="HG丸ｺﾞｼｯｸM-PRO" panose="020F0600000000000000" pitchFamily="50" charset="-128"/>
                <a:ea typeface="HG丸ｺﾞｼｯｸM-PRO" panose="020F0600000000000000" pitchFamily="50" charset="-128"/>
              </a:rPr>
              <a:t>地域活動の情報が十分に届いておらず</a:t>
            </a:r>
            <a:endParaRPr lang="en-US" altLang="ja-JP" sz="1400" dirty="0">
              <a:latin typeface="HG丸ｺﾞｼｯｸM-PRO" panose="020F0600000000000000" pitchFamily="50" charset="-128"/>
              <a:ea typeface="HG丸ｺﾞｼｯｸM-PRO" panose="020F0600000000000000" pitchFamily="50" charset="-128"/>
            </a:endParaRPr>
          </a:p>
          <a:p>
            <a:r>
              <a:rPr lang="ja-JP" altLang="en-US" sz="1400" dirty="0">
                <a:latin typeface="HG丸ｺﾞｼｯｸM-PRO" panose="020F0600000000000000" pitchFamily="50" charset="-128"/>
                <a:ea typeface="HG丸ｺﾞｼｯｸM-PRO" panose="020F0600000000000000" pitchFamily="50" charset="-128"/>
              </a:rPr>
              <a:t>意欲のある若年層が参画する機会がない･･･</a:t>
            </a:r>
            <a:endParaRPr lang="en-US" altLang="ja-JP" sz="1400" dirty="0">
              <a:latin typeface="HG丸ｺﾞｼｯｸM-PRO" panose="020F0600000000000000" pitchFamily="50" charset="-128"/>
              <a:ea typeface="HG丸ｺﾞｼｯｸM-PRO" panose="020F0600000000000000" pitchFamily="50" charset="-128"/>
            </a:endParaRPr>
          </a:p>
        </p:txBody>
      </p:sp>
      <p:sp>
        <p:nvSpPr>
          <p:cNvPr id="22" name="タイトル 1">
            <a:extLst>
              <a:ext uri="{FF2B5EF4-FFF2-40B4-BE49-F238E27FC236}">
                <a16:creationId xmlns:a16="http://schemas.microsoft.com/office/drawing/2014/main" id="{E2E1B865-6589-BB20-DD21-3A53D0177FF2}"/>
              </a:ext>
            </a:extLst>
          </p:cNvPr>
          <p:cNvSpPr txBox="1">
            <a:spLocks/>
          </p:cNvSpPr>
          <p:nvPr/>
        </p:nvSpPr>
        <p:spPr>
          <a:xfrm>
            <a:off x="4438452" y="1280543"/>
            <a:ext cx="4669822" cy="2805240"/>
          </a:xfrm>
          <a:prstGeom prst="rect">
            <a:avLst/>
          </a:prstGeom>
          <a:ln>
            <a:noFill/>
            <a:prstDash val="dash"/>
          </a:ln>
        </p:spPr>
        <p:txBody>
          <a:bodyPr vert="horz" lIns="91440" tIns="45720" rIns="91440" bIns="45720" rtlCol="0" anchor="ctr">
            <a:noAutofit/>
          </a:bodyPr>
          <a:lst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a:lstStyle>
          <a:p>
            <a:pPr marL="0" algn="l" rtl="0" eaLnBrk="1" latinLnBrk="0" hangingPunct="1">
              <a:spcBef>
                <a:spcPts val="0"/>
              </a:spcBef>
              <a:spcAft>
                <a:spcPts val="0"/>
              </a:spcAft>
            </a:pPr>
            <a:r>
              <a:rPr kumimoji="1" lang="ja-JP" altLang="en-US" sz="1300" kern="1200" dirty="0">
                <a:solidFill>
                  <a:srgbClr val="000000"/>
                </a:solidFill>
                <a:effectLst/>
                <a:latin typeface="HG丸ｺﾞｼｯｸM-PRO" panose="020F0600000000000000" pitchFamily="50" charset="-128"/>
                <a:ea typeface="HG丸ｺﾞｼｯｸM-PRO" panose="020F0600000000000000" pitchFamily="50" charset="-128"/>
                <a:cs typeface="+mn-cs"/>
              </a:rPr>
              <a:t>学校が運営するプッシュ型情報発信ツール「</a:t>
            </a:r>
            <a:r>
              <a:rPr kumimoji="1" lang="ja-JP" altLang="en-US" sz="1300" kern="1200" dirty="0">
                <a:effectLst/>
                <a:latin typeface="HG丸ｺﾞｼｯｸM-PRO" panose="020F0600000000000000" pitchFamily="50" charset="-128"/>
                <a:ea typeface="HG丸ｺﾞｼｯｸM-PRO" panose="020F0600000000000000" pitchFamily="50" charset="-128"/>
                <a:cs typeface="+mn-cs"/>
              </a:rPr>
              <a:t>ミマモルメ</a:t>
            </a:r>
            <a:r>
              <a:rPr lang="ja-JP" altLang="en-US" sz="1300" dirty="0">
                <a:solidFill>
                  <a:srgbClr val="000000"/>
                </a:solidFill>
                <a:latin typeface="HG丸ｺﾞｼｯｸM-PRO" panose="020F0600000000000000" pitchFamily="50" charset="-128"/>
                <a:ea typeface="HG丸ｺﾞｼｯｸM-PRO" panose="020F0600000000000000" pitchFamily="50" charset="-128"/>
                <a:cs typeface="+mn-cs"/>
              </a:rPr>
              <a:t>」は全ての保護者が登録されています。当該ツールは</a:t>
            </a:r>
            <a:endParaRPr lang="en-US" altLang="ja-JP" sz="1300" dirty="0">
              <a:solidFill>
                <a:srgbClr val="000000"/>
              </a:solidFill>
              <a:latin typeface="HG丸ｺﾞｼｯｸM-PRO" panose="020F0600000000000000" pitchFamily="50" charset="-128"/>
              <a:ea typeface="HG丸ｺﾞｼｯｸM-PRO" panose="020F0600000000000000" pitchFamily="50" charset="-128"/>
              <a:cs typeface="+mn-cs"/>
            </a:endParaRPr>
          </a:p>
          <a:p>
            <a:pPr marL="0" algn="l" rtl="0" eaLnBrk="1" latinLnBrk="0" hangingPunct="1">
              <a:spcBef>
                <a:spcPts val="0"/>
              </a:spcBef>
              <a:spcAft>
                <a:spcPts val="0"/>
              </a:spcAft>
            </a:pPr>
            <a:r>
              <a:rPr kumimoji="1" lang="ja-JP" altLang="en-US" sz="1300" kern="1200" dirty="0">
                <a:solidFill>
                  <a:srgbClr val="000000"/>
                </a:solidFill>
                <a:effectLst/>
                <a:latin typeface="HG丸ｺﾞｼｯｸM-PRO" panose="020F0600000000000000" pitchFamily="50" charset="-128"/>
                <a:ea typeface="HG丸ｺﾞｼｯｸM-PRO" panose="020F0600000000000000" pitchFamily="50" charset="-128"/>
                <a:cs typeface="+mn-cs"/>
              </a:rPr>
              <a:t>その名のとおり「見守り」に関する情報発信が目的ですが、</a:t>
            </a:r>
            <a:endParaRPr kumimoji="1" lang="en-US" altLang="ja-JP" sz="1300" kern="1200" dirty="0">
              <a:solidFill>
                <a:srgbClr val="000000"/>
              </a:solidFill>
              <a:effectLst/>
              <a:latin typeface="HG丸ｺﾞｼｯｸM-PRO" panose="020F0600000000000000" pitchFamily="50" charset="-128"/>
              <a:ea typeface="HG丸ｺﾞｼｯｸM-PRO" panose="020F0600000000000000" pitchFamily="50" charset="-128"/>
              <a:cs typeface="+mn-cs"/>
            </a:endParaRPr>
          </a:p>
          <a:p>
            <a:pPr marL="0" algn="l" rtl="0" eaLnBrk="1" latinLnBrk="0" hangingPunct="1">
              <a:spcBef>
                <a:spcPts val="0"/>
              </a:spcBef>
              <a:spcAft>
                <a:spcPts val="0"/>
              </a:spcAft>
            </a:pPr>
            <a:r>
              <a:rPr lang="ja-JP" altLang="en-US" sz="1300" dirty="0">
                <a:solidFill>
                  <a:srgbClr val="000000"/>
                </a:solidFill>
                <a:latin typeface="HG丸ｺﾞｼｯｸM-PRO" panose="020F0600000000000000" pitchFamily="50" charset="-128"/>
                <a:ea typeface="HG丸ｺﾞｼｯｸM-PRO" panose="020F0600000000000000" pitchFamily="50" charset="-128"/>
                <a:cs typeface="+mn-cs"/>
              </a:rPr>
              <a:t>全ての保護者に情報が行き届く強みを生かし、学校を通じて地域情報を発信してもらうことにしました。</a:t>
            </a:r>
            <a:endParaRPr lang="en-US" altLang="ja-JP" sz="1300" dirty="0">
              <a:solidFill>
                <a:srgbClr val="000000"/>
              </a:solidFill>
              <a:latin typeface="HG丸ｺﾞｼｯｸM-PRO" panose="020F0600000000000000" pitchFamily="50" charset="-128"/>
              <a:ea typeface="HG丸ｺﾞｼｯｸM-PRO" panose="020F0600000000000000" pitchFamily="50" charset="-128"/>
              <a:cs typeface="+mn-cs"/>
            </a:endParaRPr>
          </a:p>
          <a:p>
            <a:pPr marL="0" algn="l" rtl="0" eaLnBrk="1" latinLnBrk="0" hangingPunct="1">
              <a:spcBef>
                <a:spcPts val="0"/>
              </a:spcBef>
              <a:spcAft>
                <a:spcPts val="0"/>
              </a:spcAft>
            </a:pPr>
            <a:r>
              <a:rPr lang="ja-JP" altLang="en-US" sz="1300" dirty="0">
                <a:solidFill>
                  <a:srgbClr val="000000"/>
                </a:solidFill>
                <a:latin typeface="HG丸ｺﾞｼｯｸM-PRO" panose="020F0600000000000000" pitchFamily="50" charset="-128"/>
                <a:ea typeface="HG丸ｺﾞｼｯｸM-PRO" panose="020F0600000000000000" pitchFamily="50" charset="-128"/>
                <a:cs typeface="+mn-cs"/>
              </a:rPr>
              <a:t>具体的には、地域のお祭りやもちつき大会などの</a:t>
            </a:r>
            <a:endParaRPr lang="en-US" altLang="ja-JP" sz="1300" dirty="0">
              <a:solidFill>
                <a:srgbClr val="000000"/>
              </a:solidFill>
              <a:latin typeface="HG丸ｺﾞｼｯｸM-PRO" panose="020F0600000000000000" pitchFamily="50" charset="-128"/>
              <a:ea typeface="HG丸ｺﾞｼｯｸM-PRO" panose="020F0600000000000000" pitchFamily="50" charset="-128"/>
              <a:cs typeface="+mn-cs"/>
            </a:endParaRPr>
          </a:p>
          <a:p>
            <a:pPr marL="0" algn="l" rtl="0" eaLnBrk="1" latinLnBrk="0" hangingPunct="1">
              <a:spcBef>
                <a:spcPts val="0"/>
              </a:spcBef>
              <a:spcAft>
                <a:spcPts val="0"/>
              </a:spcAft>
            </a:pPr>
            <a:r>
              <a:rPr lang="ja-JP" altLang="en-US" sz="1300" dirty="0">
                <a:solidFill>
                  <a:srgbClr val="000000"/>
                </a:solidFill>
                <a:latin typeface="HG丸ｺﾞｼｯｸM-PRO" panose="020F0600000000000000" pitchFamily="50" charset="-128"/>
                <a:ea typeface="HG丸ｺﾞｼｯｸM-PRO" panose="020F0600000000000000" pitchFamily="50" charset="-128"/>
                <a:cs typeface="+mn-cs"/>
              </a:rPr>
              <a:t>比較的ファミリー層が参加しやすい行事を発信しています。</a:t>
            </a:r>
            <a:endParaRPr lang="en-US" altLang="ja-JP" sz="1300" dirty="0">
              <a:solidFill>
                <a:srgbClr val="000000"/>
              </a:solidFill>
              <a:latin typeface="HG丸ｺﾞｼｯｸM-PRO" panose="020F0600000000000000" pitchFamily="50" charset="-128"/>
              <a:ea typeface="HG丸ｺﾞｼｯｸM-PRO" panose="020F0600000000000000" pitchFamily="50" charset="-128"/>
              <a:cs typeface="+mn-cs"/>
            </a:endParaRPr>
          </a:p>
          <a:p>
            <a:pPr marL="0" algn="l" rtl="0" eaLnBrk="1" latinLnBrk="0" hangingPunct="1">
              <a:spcBef>
                <a:spcPts val="0"/>
              </a:spcBef>
              <a:spcAft>
                <a:spcPts val="0"/>
              </a:spcAft>
            </a:pPr>
            <a:r>
              <a:rPr lang="ja-JP" altLang="en-US" sz="1300" dirty="0">
                <a:solidFill>
                  <a:srgbClr val="000000"/>
                </a:solidFill>
                <a:latin typeface="HG丸ｺﾞｼｯｸM-PRO" panose="020F0600000000000000" pitchFamily="50" charset="-128"/>
                <a:ea typeface="HG丸ｺﾞｼｯｸM-PRO" panose="020F0600000000000000" pitchFamily="50" charset="-128"/>
                <a:cs typeface="+mn-cs"/>
              </a:rPr>
              <a:t>学校には快諾いただき</a:t>
            </a:r>
            <a:r>
              <a:rPr lang="ja-JP" altLang="en-US" sz="1300" dirty="0">
                <a:latin typeface="HG丸ｺﾞｼｯｸM-PRO" panose="020F0600000000000000" pitchFamily="50" charset="-128"/>
                <a:ea typeface="HG丸ｺﾞｼｯｸM-PRO" panose="020F0600000000000000" pitchFamily="50" charset="-128"/>
                <a:cs typeface="+mn-cs"/>
              </a:rPr>
              <a:t>、</a:t>
            </a:r>
            <a:r>
              <a:rPr lang="ja-JP" altLang="en-US" sz="1300" dirty="0">
                <a:solidFill>
                  <a:srgbClr val="000000"/>
                </a:solidFill>
                <a:latin typeface="HG丸ｺﾞｼｯｸM-PRO" panose="020F0600000000000000" pitchFamily="50" charset="-128"/>
                <a:ea typeface="HG丸ｺﾞｼｯｸM-PRO" panose="020F0600000000000000" pitchFamily="50" charset="-128"/>
                <a:cs typeface="+mn-cs"/>
              </a:rPr>
              <a:t>地域行事の貴重な情報発信ツールとして活用しています。</a:t>
            </a:r>
            <a:endParaRPr lang="en-US" altLang="ja-JP" sz="1300" dirty="0">
              <a:solidFill>
                <a:srgbClr val="000000"/>
              </a:solidFill>
              <a:latin typeface="HG丸ｺﾞｼｯｸM-PRO" panose="020F0600000000000000" pitchFamily="50" charset="-128"/>
              <a:ea typeface="HG丸ｺﾞｼｯｸM-PRO" panose="020F0600000000000000" pitchFamily="50" charset="-128"/>
              <a:cs typeface="+mn-cs"/>
            </a:endParaRPr>
          </a:p>
          <a:p>
            <a:pPr marL="0" algn="l" rtl="0" eaLnBrk="1" latinLnBrk="0" hangingPunct="1">
              <a:spcBef>
                <a:spcPts val="0"/>
              </a:spcBef>
              <a:spcAft>
                <a:spcPts val="0"/>
              </a:spcAft>
            </a:pPr>
            <a:r>
              <a:rPr lang="ja-JP" altLang="en-US" sz="1300" dirty="0">
                <a:solidFill>
                  <a:srgbClr val="000000"/>
                </a:solidFill>
                <a:latin typeface="HG丸ｺﾞｼｯｸM-PRO" panose="020F0600000000000000" pitchFamily="50" charset="-128"/>
                <a:ea typeface="HG丸ｺﾞｼｯｸM-PRO" panose="020F0600000000000000" pitchFamily="50" charset="-128"/>
                <a:cs typeface="+mn-cs"/>
              </a:rPr>
              <a:t>これを機に、これまで地域行事に参加されていなかった保護者の方も地域行事の魅力を理解され、地域と保護者とのネットワークが拡大しています。</a:t>
            </a:r>
            <a:endParaRPr lang="en-US" altLang="ja-JP" sz="1300" dirty="0">
              <a:solidFill>
                <a:srgbClr val="000000"/>
              </a:solidFill>
              <a:latin typeface="HG丸ｺﾞｼｯｸM-PRO" panose="020F0600000000000000" pitchFamily="50" charset="-128"/>
              <a:ea typeface="HG丸ｺﾞｼｯｸM-PRO" panose="020F0600000000000000" pitchFamily="50" charset="-128"/>
              <a:cs typeface="+mn-cs"/>
            </a:endParaRPr>
          </a:p>
        </p:txBody>
      </p:sp>
      <p:sp>
        <p:nvSpPr>
          <p:cNvPr id="24" name="タイトル 1">
            <a:extLst>
              <a:ext uri="{FF2B5EF4-FFF2-40B4-BE49-F238E27FC236}">
                <a16:creationId xmlns:a16="http://schemas.microsoft.com/office/drawing/2014/main" id="{16D3167D-4D60-1FED-A496-1626B5696CEF}"/>
              </a:ext>
            </a:extLst>
          </p:cNvPr>
          <p:cNvSpPr txBox="1">
            <a:spLocks/>
          </p:cNvSpPr>
          <p:nvPr/>
        </p:nvSpPr>
        <p:spPr>
          <a:xfrm>
            <a:off x="207237" y="5527376"/>
            <a:ext cx="8502819" cy="747508"/>
          </a:xfrm>
          <a:prstGeom prst="rect">
            <a:avLst/>
          </a:prstGeom>
          <a:ln>
            <a:noFill/>
            <a:prstDash val="dash"/>
          </a:ln>
        </p:spPr>
        <p:txBody>
          <a:bodyPr vert="horz" lIns="91440" tIns="45720" rIns="91440" bIns="45720" rtlCol="0" anchor="ctr">
            <a:normAutofit/>
          </a:bodyPr>
          <a:lst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a:lstStyle>
          <a:p>
            <a:pPr>
              <a:lnSpc>
                <a:spcPct val="110000"/>
              </a:lnSpc>
            </a:pPr>
            <a:r>
              <a:rPr lang="ja-JP" altLang="en-US" sz="1200" dirty="0">
                <a:latin typeface="HG丸ｺﾞｼｯｸM-PRO" panose="020F0600000000000000" pitchFamily="50" charset="-128"/>
                <a:ea typeface="HG丸ｺﾞｼｯｸM-PRO" panose="020F0600000000000000" pitchFamily="50" charset="-128"/>
              </a:rPr>
              <a:t>今回の事例は、学校との調整が順調に進めば、比較的簡単にはじめられる取組みであることに加え、</a:t>
            </a:r>
            <a:br>
              <a:rPr lang="en-US" altLang="ja-JP" sz="1200" dirty="0">
                <a:latin typeface="HG丸ｺﾞｼｯｸM-PRO" panose="020F0600000000000000" pitchFamily="50" charset="-128"/>
                <a:ea typeface="HG丸ｺﾞｼｯｸM-PRO" panose="020F0600000000000000" pitchFamily="50" charset="-128"/>
              </a:rPr>
            </a:br>
            <a:r>
              <a:rPr lang="ja-JP" altLang="en-US" sz="1200" dirty="0">
                <a:latin typeface="HG丸ｺﾞｼｯｸM-PRO" panose="020F0600000000000000" pitchFamily="50" charset="-128"/>
                <a:ea typeface="HG丸ｺﾞｼｯｸM-PRO" panose="020F0600000000000000" pitchFamily="50" charset="-128"/>
              </a:rPr>
              <a:t>若年層への絶好の情報発信機会なので、まずはアプローチが必要です。</a:t>
            </a:r>
            <a:endParaRPr lang="en-US" altLang="ja-JP" sz="1200" dirty="0">
              <a:latin typeface="HG丸ｺﾞｼｯｸM-PRO" panose="020F0600000000000000" pitchFamily="50" charset="-128"/>
              <a:ea typeface="HG丸ｺﾞｼｯｸM-PRO" panose="020F0600000000000000" pitchFamily="50" charset="-128"/>
            </a:endParaRPr>
          </a:p>
          <a:p>
            <a:pPr>
              <a:lnSpc>
                <a:spcPct val="110000"/>
              </a:lnSpc>
            </a:pPr>
            <a:r>
              <a:rPr lang="ja-JP" altLang="en-US" sz="1200" dirty="0">
                <a:latin typeface="HG丸ｺﾞｼｯｸM-PRO" panose="020F0600000000000000" pitchFamily="50" charset="-128"/>
                <a:ea typeface="HG丸ｺﾞｼｯｸM-PRO" panose="020F0600000000000000" pitchFamily="50" charset="-128"/>
              </a:rPr>
              <a:t>区役所やまちセンの支援を受けるのもひとつの方法です。</a:t>
            </a:r>
            <a:endParaRPr lang="en-US" altLang="ja-JP" sz="1200" dirty="0">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4131584224"/>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1741</TotalTime>
  <Words>4567</Words>
  <Application>Microsoft Office PowerPoint</Application>
  <PresentationFormat>画面に合わせる (4:3)</PresentationFormat>
  <Paragraphs>462</Paragraphs>
  <Slides>17</Slides>
  <Notes>14</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17</vt:i4>
      </vt:variant>
    </vt:vector>
  </HeadingPairs>
  <TitlesOfParts>
    <vt:vector size="24" baseType="lpstr">
      <vt:lpstr>HG丸ｺﾞｼｯｸM-PRO</vt:lpstr>
      <vt:lpstr>Meiryo UI</vt:lpstr>
      <vt:lpstr>UD デジタル 教科書体 NP-B</vt:lpstr>
      <vt:lpstr>游ゴシック</vt:lpstr>
      <vt:lpstr>游ゴシック Light</vt:lpstr>
      <vt:lpstr>Arial</vt:lpstr>
      <vt:lpstr>Office テーマ</vt:lpstr>
      <vt:lpstr>PowerPoint プレゼンテーション</vt:lpstr>
      <vt:lpstr>PowerPoint プレゼンテーション</vt:lpstr>
      <vt:lpstr>PowerPoint プレゼンテーション</vt:lpstr>
      <vt:lpstr>【担い手確保の事例】　区内にある大学との連携</vt:lpstr>
      <vt:lpstr>【担い手確保の事例】　区内の専門学校の学生との連携</vt:lpstr>
      <vt:lpstr>【担い手確保の事例】　日本語学校との連携</vt:lpstr>
      <vt:lpstr>【担い手確保の事例】　イベント応援メンバーを発足</vt:lpstr>
      <vt:lpstr>【担い手確保の事例】　お手伝い体験者を募集</vt:lpstr>
      <vt:lpstr>【担い手確保の事例】　若年層の地域活動への参画</vt:lpstr>
      <vt:lpstr>【担い手確保の事例】　地域住民の参画意識の向上</vt:lpstr>
      <vt:lpstr>【 ICT化の事例・解決案】　ICTを活用した情報発信・負担軽減</vt:lpstr>
      <vt:lpstr>【ICT化の解決案】スマートフォンの活用に向けて</vt:lpstr>
      <vt:lpstr>PowerPoint プレゼンテーション</vt:lpstr>
      <vt:lpstr>【企業等との連携事例】　地域内の企業との連携</vt:lpstr>
      <vt:lpstr>【自主財源確保の事例】助成金の活用</vt:lpstr>
      <vt:lpstr>【会計の事例】　各事業の会計担当者を決める</vt:lpstr>
      <vt:lpstr>【会計の事例】　毎月集まって会計処理を行う</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区を超えた交流 事例共有会</dc:title>
  <dc:creator>土井　聡</dc:creator>
  <cp:lastModifiedBy>龍田　有加</cp:lastModifiedBy>
  <cp:revision>109</cp:revision>
  <dcterms:created xsi:type="dcterms:W3CDTF">2023-12-12T07:55:17Z</dcterms:created>
  <dcterms:modified xsi:type="dcterms:W3CDTF">2024-02-29T00:27:19Z</dcterms:modified>
</cp:coreProperties>
</file>